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7BB6F030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5"/>
  </p:sldMasterIdLst>
  <p:notesMasterIdLst>
    <p:notesMasterId r:id="rId12"/>
  </p:notesMasterIdLst>
  <p:handoutMasterIdLst>
    <p:handoutMasterId r:id="rId13"/>
  </p:handoutMasterIdLst>
  <p:sldIdLst>
    <p:sldId id="279" r:id="rId6"/>
    <p:sldId id="299" r:id="rId7"/>
    <p:sldId id="300" r:id="rId8"/>
    <p:sldId id="301" r:id="rId9"/>
    <p:sldId id="302" r:id="rId10"/>
    <p:sldId id="30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AA627"/>
    <a:srgbClr val="F79646"/>
    <a:srgbClr val="1F546B"/>
    <a:srgbClr val="232323"/>
    <a:srgbClr val="A42F13"/>
    <a:srgbClr val="000000"/>
    <a:srgbClr val="7BC7CE"/>
    <a:srgbClr val="EB765A"/>
    <a:srgbClr val="FBE384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9062" autoAdjust="0"/>
  </p:normalViewPr>
  <p:slideViewPr>
    <p:cSldViewPr>
      <p:cViewPr varScale="1">
        <p:scale>
          <a:sx n="72" d="100"/>
          <a:sy n="72" d="100"/>
        </p:scale>
        <p:origin x="-104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94BAE-4BB5-469A-A41B-D6CDE580176E}" type="datetimeFigureOut">
              <a:rPr lang="en-NZ" smtClean="0"/>
              <a:t>17/05/2018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428D0-2520-4026-8D2C-070B4AE6D8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6432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00BD5-4761-4FC3-92DB-11DDD1C09E88}" type="datetimeFigureOut">
              <a:rPr lang="en-NZ" smtClean="0"/>
              <a:t>17/05/2018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46522-C387-4F2F-BCF0-871E7F5E6A9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793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3951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lvl="2" indent="0">
              <a:buFont typeface="Arial" panose="020B0604020202020204" pitchFamily="34" charset="0"/>
              <a:buNone/>
            </a:pPr>
            <a:endParaRPr lang="en-N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8251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0612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8727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8727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N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8727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 indent="-360000">
              <a:spcBef>
                <a:spcPts val="6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79500" indent="-358775">
              <a:spcBef>
                <a:spcPts val="600"/>
              </a:spcBef>
              <a:defRPr sz="1800"/>
            </a:lvl3pPr>
            <a:lvl4pPr marL="1439863" indent="-358775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165"/>
            <a:ext cx="144016" cy="4365104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373523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760"/>
            <a:ext cx="144016" cy="4365104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20852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rgbClr val="A42F1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41475"/>
            <a:ext cx="144016" cy="4365104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403160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259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7186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615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sz="4400">
                <a:solidFill>
                  <a:srgbClr val="1F546B"/>
                </a:solidFill>
              </a:defRPr>
            </a:lvl1pPr>
          </a:lstStyle>
          <a:p>
            <a:r>
              <a:rPr lang="en-NZ" sz="4000" b="1" dirty="0">
                <a:solidFill>
                  <a:srgbClr val="1F546B"/>
                </a:solidFill>
              </a:rPr>
              <a:t>Put your heading here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60000" indent="-360000">
              <a:spcBef>
                <a:spcPts val="0"/>
              </a:spcBef>
              <a:defRPr sz="2800">
                <a:solidFill>
                  <a:srgbClr val="1F546B"/>
                </a:solidFill>
              </a:defRPr>
            </a:lvl1pPr>
            <a:lvl2pPr marL="720000" indent="-360000">
              <a:spcBef>
                <a:spcPts val="600"/>
              </a:spcBef>
              <a:buClr>
                <a:schemeClr val="bg1">
                  <a:lumMod val="50000"/>
                </a:schemeClr>
              </a:buClr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 marL="1080000" indent="-360000">
              <a:spcBef>
                <a:spcPts val="600"/>
              </a:spcBef>
              <a:defRPr sz="2000"/>
            </a:lvl3pPr>
            <a:lvl4pPr marL="1440000" indent="-360000">
              <a:spcBef>
                <a:spcPts val="600"/>
              </a:spcBef>
              <a:defRPr sz="1800"/>
            </a:lvl4pPr>
            <a:lvl5pPr marL="1800000" indent="-360000"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41475"/>
            <a:ext cx="144016" cy="4365104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  <p:pic>
        <p:nvPicPr>
          <p:cNvPr id="12" name="Picture 11" descr="Typographic statements: It's all about helping make New Zealand better for New Zealanders" title="Typographic statements: It's all about helping make New Zealand better for New Zealander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5570" y="1656184"/>
            <a:ext cx="2576870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41475"/>
            <a:ext cx="144016" cy="4365104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987824" cy="6900002"/>
            <a:chOff x="0" y="0"/>
            <a:chExt cx="2987824" cy="6900002"/>
          </a:xfrm>
        </p:grpSpPr>
        <p:sp>
          <p:nvSpPr>
            <p:cNvPr id="8" name="TextBox 7"/>
            <p:cNvSpPr txBox="1"/>
            <p:nvPr/>
          </p:nvSpPr>
          <p:spPr>
            <a:xfrm>
              <a:off x="0" y="0"/>
              <a:ext cx="2987824" cy="6900002"/>
            </a:xfrm>
            <a:prstGeom prst="rect">
              <a:avLst/>
            </a:prstGeom>
            <a:solidFill>
              <a:srgbClr val="F7B46A"/>
            </a:solidFill>
          </p:spPr>
          <p:txBody>
            <a:bodyPr wrap="square" rtlCol="0">
              <a:spAutoFit/>
            </a:bodyPr>
            <a:lstStyle/>
            <a:p>
              <a:endParaRPr lang="en-NZ" dirty="0"/>
            </a:p>
          </p:txBody>
        </p:sp>
        <p:pic>
          <p:nvPicPr>
            <p:cNvPr id="9" name="Picture 8" descr="Typographic statement: A clear and powerful strategy" title="Typographic statement: A clear and powerful strategy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693" y="1838644"/>
              <a:ext cx="2526438" cy="3222714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327176" y="274638"/>
            <a:ext cx="5349280" cy="1143000"/>
          </a:xfrm>
        </p:spPr>
        <p:txBody>
          <a:bodyPr>
            <a:normAutofit/>
          </a:bodyPr>
          <a:lstStyle/>
          <a:p>
            <a:pPr algn="l"/>
            <a:r>
              <a:rPr lang="en-NZ" sz="4000" b="1" dirty="0">
                <a:solidFill>
                  <a:srgbClr val="1F546B"/>
                </a:solidFill>
              </a:rPr>
              <a:t>Put your heading here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327176" y="1600200"/>
            <a:ext cx="5349280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2800" dirty="0" err="1">
                <a:solidFill>
                  <a:srgbClr val="000000"/>
                </a:solidFill>
              </a:rPr>
              <a:t>Ulpa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porro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eatet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ducitatur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b="1" dirty="0" err="1">
                <a:solidFill>
                  <a:srgbClr val="A42F13"/>
                </a:solidFill>
              </a:rPr>
              <a:t>aut</a:t>
            </a:r>
            <a:r>
              <a:rPr lang="en-NZ" sz="2800" b="1" dirty="0">
                <a:solidFill>
                  <a:srgbClr val="A42F13"/>
                </a:solidFill>
              </a:rPr>
              <a:t> </a:t>
            </a:r>
            <a:r>
              <a:rPr lang="en-NZ" sz="2800" b="1" dirty="0" err="1">
                <a:solidFill>
                  <a:srgbClr val="A42F13"/>
                </a:solidFill>
              </a:rPr>
              <a:t>moluptatum</a:t>
            </a:r>
            <a:r>
              <a:rPr lang="en-NZ" sz="2800" dirty="0">
                <a:solidFill>
                  <a:srgbClr val="000000"/>
                </a:solidFill>
              </a:rPr>
              <a:t>, </a:t>
            </a:r>
            <a:r>
              <a:rPr lang="en-NZ" sz="2800" dirty="0" err="1">
                <a:solidFill>
                  <a:srgbClr val="000000"/>
                </a:solidFill>
              </a:rPr>
              <a:t>autatur</a:t>
            </a:r>
            <a:r>
              <a:rPr lang="en-NZ" sz="2800" dirty="0">
                <a:solidFill>
                  <a:srgbClr val="000000"/>
                </a:solidFill>
              </a:rPr>
              <a:t>, </a:t>
            </a:r>
            <a:r>
              <a:rPr lang="en-NZ" sz="2800" dirty="0" err="1">
                <a:solidFill>
                  <a:srgbClr val="000000"/>
                </a:solidFill>
              </a:rPr>
              <a:t>num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esti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quame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dolo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explacepe</a:t>
            </a:r>
            <a:r>
              <a:rPr lang="en-NZ" sz="2800" dirty="0">
                <a:solidFill>
                  <a:srgbClr val="000000"/>
                </a:solidFill>
              </a:rPr>
              <a:t> et </a:t>
            </a:r>
            <a:r>
              <a:rPr lang="en-NZ" sz="2800" dirty="0" err="1">
                <a:solidFill>
                  <a:srgbClr val="000000"/>
                </a:solidFill>
              </a:rPr>
              <a:t>landiti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2800" dirty="0" err="1">
                <a:solidFill>
                  <a:srgbClr val="000000"/>
                </a:solidFill>
              </a:rPr>
              <a:t>Dolest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b="1" dirty="0" err="1">
                <a:solidFill>
                  <a:srgbClr val="A42F13"/>
                </a:solidFill>
              </a:rPr>
              <a:t>odipienime</a:t>
            </a:r>
            <a:r>
              <a:rPr lang="en-NZ" sz="2800" b="1" dirty="0">
                <a:solidFill>
                  <a:srgbClr val="A42F13"/>
                </a:solidFill>
              </a:rPr>
              <a:t> di </a:t>
            </a:r>
            <a:r>
              <a:rPr lang="en-NZ" sz="2800" b="1" dirty="0" err="1">
                <a:solidFill>
                  <a:srgbClr val="A42F13"/>
                </a:solidFill>
              </a:rPr>
              <a:t>cusaepre</a:t>
            </a:r>
            <a:r>
              <a:rPr lang="en-NZ" sz="2800" dirty="0">
                <a:solidFill>
                  <a:srgbClr val="000000"/>
                </a:solidFill>
              </a:rPr>
              <a:t>, </a:t>
            </a:r>
            <a:r>
              <a:rPr lang="en-NZ" sz="2800" dirty="0" err="1">
                <a:solidFill>
                  <a:srgbClr val="000000"/>
                </a:solidFill>
              </a:rPr>
              <a:t>untotatus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eum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illic</a:t>
            </a:r>
            <a:r>
              <a:rPr lang="en-NZ" sz="2800" dirty="0">
                <a:solidFill>
                  <a:srgbClr val="000000"/>
                </a:solidFill>
              </a:rPr>
              <a:t> tem </a:t>
            </a:r>
            <a:r>
              <a:rPr lang="en-NZ" sz="2800" dirty="0" err="1">
                <a:solidFill>
                  <a:srgbClr val="000000"/>
                </a:solidFill>
              </a:rPr>
              <a:t>quiatur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sam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alignisqui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totatur</a:t>
            </a:r>
            <a:endParaRPr lang="en-N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2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760"/>
            <a:ext cx="144016" cy="4365104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417345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57894" y="4041475"/>
            <a:ext cx="144016" cy="4365104"/>
          </a:xfrm>
          <a:prstGeom prst="rect">
            <a:avLst/>
          </a:prstGeom>
        </p:spPr>
      </p:pic>
      <p:sp>
        <p:nvSpPr>
          <p:cNvPr id="9" name="Footer Placeholder 4"/>
          <p:cNvSpPr txBox="1">
            <a:spLocks/>
          </p:cNvSpPr>
          <p:nvPr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395138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 indent="-360000">
              <a:spcBef>
                <a:spcPts val="600"/>
              </a:spcBef>
              <a:defRPr sz="2800">
                <a:solidFill>
                  <a:schemeClr val="bg1"/>
                </a:solidFill>
              </a:defRPr>
            </a:lvl1pPr>
            <a:lvl2pPr marL="720000" indent="-360000">
              <a:spcBef>
                <a:spcPts val="600"/>
              </a:spcBef>
              <a:defRPr sz="2400">
                <a:solidFill>
                  <a:schemeClr val="bg1"/>
                </a:solidFill>
              </a:defRPr>
            </a:lvl2pPr>
            <a:lvl3pPr marL="1079500" indent="-358775">
              <a:spcBef>
                <a:spcPts val="600"/>
              </a:spcBef>
              <a:defRPr sz="1800">
                <a:solidFill>
                  <a:schemeClr val="bg1"/>
                </a:solidFill>
              </a:defRPr>
            </a:lvl3pPr>
            <a:lvl4pPr marL="1439863" indent="-358775">
              <a:spcBef>
                <a:spcPts val="600"/>
              </a:spcBef>
              <a:defRPr sz="1600">
                <a:solidFill>
                  <a:schemeClr val="bg1"/>
                </a:solidFill>
              </a:defRPr>
            </a:lvl4pPr>
            <a:lvl5pPr marL="1800000" indent="-360000">
              <a:spcBef>
                <a:spcPts val="60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165"/>
            <a:ext cx="144016" cy="4365104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113143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 foote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 indent="-360000">
              <a:spcBef>
                <a:spcPts val="600"/>
              </a:spcBef>
              <a:defRPr sz="2800">
                <a:solidFill>
                  <a:schemeClr val="bg1"/>
                </a:solidFill>
              </a:defRPr>
            </a:lvl1pPr>
            <a:lvl2pPr marL="720000" indent="-360000">
              <a:spcBef>
                <a:spcPts val="600"/>
              </a:spcBef>
              <a:defRPr sz="2400">
                <a:solidFill>
                  <a:schemeClr val="bg1"/>
                </a:solidFill>
              </a:defRPr>
            </a:lvl2pPr>
            <a:lvl3pPr marL="1079500" indent="-358775">
              <a:spcBef>
                <a:spcPts val="600"/>
              </a:spcBef>
              <a:defRPr sz="1800">
                <a:solidFill>
                  <a:schemeClr val="bg1"/>
                </a:solidFill>
              </a:defRPr>
            </a:lvl3pPr>
            <a:lvl4pPr marL="1439863" indent="-358775">
              <a:spcBef>
                <a:spcPts val="600"/>
              </a:spcBef>
              <a:defRPr sz="1600">
                <a:solidFill>
                  <a:schemeClr val="bg1"/>
                </a:solidFill>
              </a:defRPr>
            </a:lvl4pPr>
            <a:lvl5pPr marL="1800000" indent="-360000">
              <a:spcBef>
                <a:spcPts val="60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3515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637920" y="4050101"/>
            <a:ext cx="144016" cy="4365104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56518" y="6347724"/>
            <a:ext cx="3024336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232323"/>
                </a:solidFill>
              </a:defRPr>
            </a:lvl1pPr>
          </a:lstStyle>
          <a:p>
            <a:pPr algn="r"/>
            <a:r>
              <a:rPr lang="en-NZ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145679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A42F1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NZ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165"/>
            <a:ext cx="144016" cy="4365104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349200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5600700" y="631213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0515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1F546B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spcBef>
          <a:spcPts val="0"/>
        </a:spcBef>
        <a:buClr>
          <a:srgbClr val="1F546B"/>
        </a:buClr>
        <a:buFont typeface="Arial" pitchFamily="34" charset="0"/>
        <a:buChar char="•"/>
        <a:defRPr sz="3200" kern="1200">
          <a:solidFill>
            <a:srgbClr val="1F546B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spcBef>
          <a:spcPts val="600"/>
        </a:spcBef>
        <a:buFont typeface="Arial" pitchFamily="34" charset="0"/>
        <a:buChar char="–"/>
        <a:defRPr sz="2800" kern="1200">
          <a:solidFill>
            <a:srgbClr val="A42F13"/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spcBef>
          <a:spcPts val="600"/>
        </a:spcBef>
        <a:buFont typeface="Arial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440000" indent="-360000" algn="l" defTabSz="914400" rtl="0" eaLnBrk="1" latinLnBrk="0" hangingPunct="1">
        <a:spcBef>
          <a:spcPts val="6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spcBef>
          <a:spcPts val="6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7BB6F030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Grey fern image" title="Grey fern image "/>
          <p:cNvGrpSpPr/>
          <p:nvPr/>
        </p:nvGrpSpPr>
        <p:grpSpPr>
          <a:xfrm>
            <a:off x="-468558" y="0"/>
            <a:ext cx="9612562" cy="6900003"/>
            <a:chOff x="-468558" y="-1"/>
            <a:chExt cx="9612562" cy="6900003"/>
          </a:xfrm>
        </p:grpSpPr>
        <p:pic>
          <p:nvPicPr>
            <p:cNvPr id="1026" name="Picture 2" descr="\\wgtnfile1\CommsFiles\PowerPoint\Corporate PowerPoint revised May 2014\SOI cover image 2012.JPG"/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rot="16200000">
              <a:off x="887722" y="-1356281"/>
              <a:ext cx="6900002" cy="96125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987824" y="0"/>
              <a:ext cx="6156176" cy="6900002"/>
            </a:xfrm>
            <a:prstGeom prst="rect">
              <a:avLst/>
            </a:prstGeom>
            <a:solidFill>
              <a:schemeClr val="tx1">
                <a:alpha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NZ" dirty="0"/>
            </a:p>
          </p:txBody>
        </p:sp>
        <p:pic>
          <p:nvPicPr>
            <p:cNvPr id="15" name="Picture 14" descr="New Zealand Government logo" title="New Zealand Government logo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77518" y="6209711"/>
              <a:ext cx="2376786" cy="242781"/>
            </a:xfrm>
            <a:prstGeom prst="rect">
              <a:avLst/>
            </a:prstGeom>
          </p:spPr>
        </p:pic>
      </p:grpSp>
      <p:pic>
        <p:nvPicPr>
          <p:cNvPr id="11" name="Picture 10" descr="Logo-test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606" y="5085185"/>
            <a:ext cx="2722781" cy="77152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10" name="Title 1"/>
          <p:cNvSpPr txBox="1">
            <a:spLocks/>
          </p:cNvSpPr>
          <p:nvPr/>
        </p:nvSpPr>
        <p:spPr>
          <a:xfrm>
            <a:off x="2987824" y="980728"/>
            <a:ext cx="6156176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5400" b="1" dirty="0">
                <a:solidFill>
                  <a:srgbClr val="7BC7CE"/>
                </a:solidFill>
              </a:rPr>
              <a:t>Venue Assessments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987824" y="2744924"/>
            <a:ext cx="6156176" cy="1332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3200" dirty="0">
                <a:solidFill>
                  <a:schemeClr val="bg1"/>
                </a:solidFill>
              </a:rPr>
              <a:t>What’s changed? </a:t>
            </a:r>
          </a:p>
        </p:txBody>
      </p:sp>
    </p:spTree>
    <p:extLst>
      <p:ext uri="{BB962C8B-B14F-4D97-AF65-F5344CB8AC3E}">
        <p14:creationId xmlns:p14="http://schemas.microsoft.com/office/powerpoint/2010/main" val="3913170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NZ" sz="4000" b="1" dirty="0"/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9000"/>
            <a:ext cx="5875734" cy="4320000"/>
          </a:xfrm>
        </p:spPr>
        <p:txBody>
          <a:bodyPr>
            <a:normAutofit/>
          </a:bodyPr>
          <a:lstStyle/>
          <a:p>
            <a:r>
              <a:rPr lang="en-NZ" dirty="0"/>
              <a:t>Focus on </a:t>
            </a:r>
            <a:r>
              <a:rPr lang="en-NZ" b="1" dirty="0">
                <a:solidFill>
                  <a:srgbClr val="C00000"/>
                </a:solidFill>
              </a:rPr>
              <a:t>good practice </a:t>
            </a:r>
            <a:r>
              <a:rPr lang="en-NZ" dirty="0"/>
              <a:t>as well as minimum requirements </a:t>
            </a:r>
          </a:p>
          <a:p>
            <a:r>
              <a:rPr lang="en-NZ" dirty="0"/>
              <a:t>Inspectors leave understanding </a:t>
            </a:r>
            <a:r>
              <a:rPr lang="en-NZ" b="1" dirty="0">
                <a:solidFill>
                  <a:srgbClr val="C00000"/>
                </a:solidFill>
              </a:rPr>
              <a:t>how </a:t>
            </a:r>
            <a:r>
              <a:rPr lang="en-NZ" dirty="0"/>
              <a:t>a venue meets the </a:t>
            </a:r>
            <a:r>
              <a:rPr lang="en-NZ" b="1" dirty="0">
                <a:solidFill>
                  <a:srgbClr val="C00000"/>
                </a:solidFill>
              </a:rPr>
              <a:t>outcomes </a:t>
            </a:r>
            <a:r>
              <a:rPr lang="en-NZ" dirty="0">
                <a:solidFill>
                  <a:schemeClr val="tx1"/>
                </a:solidFill>
              </a:rPr>
              <a:t> </a:t>
            </a:r>
          </a:p>
          <a:p>
            <a:r>
              <a:rPr lang="en-NZ" dirty="0"/>
              <a:t>Efficient use of resources: target based on </a:t>
            </a:r>
            <a:r>
              <a:rPr lang="en-NZ" b="1">
                <a:solidFill>
                  <a:srgbClr val="C00000"/>
                </a:solidFill>
              </a:rPr>
              <a:t>risk factors</a:t>
            </a:r>
            <a:endParaRPr lang="en-NZ" b="1" dirty="0">
              <a:solidFill>
                <a:srgbClr val="C00000"/>
              </a:solidFill>
            </a:endParaRPr>
          </a:p>
          <a:p>
            <a:r>
              <a:rPr lang="en-NZ" b="1" dirty="0">
                <a:solidFill>
                  <a:srgbClr val="C00000"/>
                </a:solidFill>
              </a:rPr>
              <a:t>Work together</a:t>
            </a:r>
            <a:r>
              <a:rPr lang="en-NZ" dirty="0">
                <a:solidFill>
                  <a:srgbClr val="C00000"/>
                </a:solidFill>
              </a:rPr>
              <a:t> </a:t>
            </a:r>
            <a:r>
              <a:rPr lang="en-NZ" dirty="0"/>
              <a:t>with societies </a:t>
            </a:r>
            <a:br>
              <a:rPr lang="en-NZ" dirty="0"/>
            </a:br>
            <a:r>
              <a:rPr lang="en-NZ" dirty="0"/>
              <a:t>and venues</a:t>
            </a:r>
          </a:p>
        </p:txBody>
      </p:sp>
    </p:spTree>
    <p:extLst>
      <p:ext uri="{BB962C8B-B14F-4D97-AF65-F5344CB8AC3E}">
        <p14:creationId xmlns:p14="http://schemas.microsoft.com/office/powerpoint/2010/main" val="51683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4607" y="463984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Outcomes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Integrity of gaming operation is ensured</a:t>
            </a:r>
          </a:p>
          <a:p>
            <a:r>
              <a:rPr lang="en-NZ" dirty="0"/>
              <a:t>Venue managers understand their responsibilities and have procedures in place to prevent/minimise gambling harm</a:t>
            </a:r>
          </a:p>
          <a:p>
            <a:r>
              <a:rPr lang="en-NZ" dirty="0"/>
              <a:t>Venue managers and staff understand and perform their roles effectively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All documents are available on our website</a:t>
            </a:r>
          </a:p>
        </p:txBody>
      </p:sp>
    </p:spTree>
    <p:extLst>
      <p:ext uri="{BB962C8B-B14F-4D97-AF65-F5344CB8AC3E}">
        <p14:creationId xmlns:p14="http://schemas.microsoft.com/office/powerpoint/2010/main" val="31258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NZ" b="1" dirty="0"/>
              <a:t>What happens before?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2001927"/>
            <a:ext cx="8229600" cy="3024336"/>
          </a:xfrm>
        </p:spPr>
        <p:txBody>
          <a:bodyPr/>
          <a:lstStyle/>
          <a:p>
            <a:r>
              <a:rPr lang="en-NZ"/>
              <a:t>One - two </a:t>
            </a:r>
            <a:r>
              <a:rPr lang="en-NZ" dirty="0"/>
              <a:t>weeks notice </a:t>
            </a:r>
          </a:p>
          <a:p>
            <a:endParaRPr lang="en-NZ" dirty="0"/>
          </a:p>
          <a:p>
            <a:r>
              <a:rPr lang="en-NZ" dirty="0"/>
              <a:t>Follow ups may be unannounced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dirty="0"/>
              <a:t>Society representatives can attend as observers</a:t>
            </a:r>
          </a:p>
        </p:txBody>
      </p:sp>
      <p:pic>
        <p:nvPicPr>
          <p:cNvPr id="1026" name="Picture 2" descr="Image result for phone email clipart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980728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766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NZ" b="1" dirty="0"/>
              <a:t>What happens during? 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Assessment of venue and gaming room </a:t>
            </a:r>
          </a:p>
          <a:p>
            <a:endParaRPr lang="en-NZ" dirty="0"/>
          </a:p>
          <a:p>
            <a:r>
              <a:rPr lang="en-NZ" dirty="0"/>
              <a:t>Conversations</a:t>
            </a:r>
          </a:p>
          <a:p>
            <a:endParaRPr lang="en-NZ" dirty="0"/>
          </a:p>
          <a:p>
            <a:r>
              <a:rPr lang="en-NZ" dirty="0"/>
              <a:t>Document review</a:t>
            </a:r>
          </a:p>
          <a:p>
            <a:endParaRPr lang="en-NZ" dirty="0"/>
          </a:p>
          <a:p>
            <a:r>
              <a:rPr lang="en-NZ" dirty="0"/>
              <a:t>1-1½ hours</a:t>
            </a:r>
          </a:p>
          <a:p>
            <a:endParaRPr lang="en-N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492896"/>
            <a:ext cx="266429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949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NZ" b="1" dirty="0"/>
              <a:t>What happens after? 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sz="2900" dirty="0"/>
              <a:t>Inspectors review information</a:t>
            </a:r>
          </a:p>
          <a:p>
            <a:endParaRPr lang="en-NZ" sz="2900" dirty="0"/>
          </a:p>
          <a:p>
            <a:r>
              <a:rPr lang="en-NZ" sz="2900" dirty="0"/>
              <a:t>Feedback within two weeks</a:t>
            </a:r>
          </a:p>
          <a:p>
            <a:pPr marL="360000" lvl="1" indent="0">
              <a:buNone/>
            </a:pPr>
            <a:endParaRPr lang="en-NZ" sz="2600" dirty="0">
              <a:solidFill>
                <a:srgbClr val="1F546B"/>
              </a:solidFill>
            </a:endParaRPr>
          </a:p>
          <a:p>
            <a:r>
              <a:rPr lang="en-NZ" sz="2900" dirty="0"/>
              <a:t>Expectations not met:</a:t>
            </a:r>
          </a:p>
          <a:p>
            <a:pPr lvl="1"/>
            <a:r>
              <a:rPr lang="en-NZ" sz="2600" dirty="0">
                <a:solidFill>
                  <a:srgbClr val="1F546B"/>
                </a:solidFill>
              </a:rPr>
              <a:t>Resolution time frame and intended follow up </a:t>
            </a:r>
          </a:p>
          <a:p>
            <a:pPr lvl="1"/>
            <a:endParaRPr lang="en-NZ" sz="2600" dirty="0">
              <a:solidFill>
                <a:srgbClr val="1F546B"/>
              </a:solidFill>
            </a:endParaRPr>
          </a:p>
          <a:p>
            <a:r>
              <a:rPr lang="en-NZ" sz="2900" dirty="0"/>
              <a:t>Expectations met: </a:t>
            </a:r>
          </a:p>
          <a:p>
            <a:pPr lvl="1"/>
            <a:r>
              <a:rPr lang="en-NZ" sz="2600" dirty="0">
                <a:solidFill>
                  <a:srgbClr val="1F546B"/>
                </a:solidFill>
              </a:rPr>
              <a:t>Recommendations for further improvement</a:t>
            </a:r>
          </a:p>
          <a:p>
            <a:pPr lvl="1"/>
            <a:r>
              <a:rPr lang="en-NZ" sz="2600" dirty="0">
                <a:solidFill>
                  <a:srgbClr val="1F546B"/>
                </a:solidFill>
              </a:rPr>
              <a:t>Good practice highlighted </a:t>
            </a:r>
          </a:p>
          <a:p>
            <a:pPr lvl="1"/>
            <a:endParaRPr lang="en-NZ" sz="2600" dirty="0">
              <a:solidFill>
                <a:srgbClr val="1F546B"/>
              </a:solidFill>
            </a:endParaRPr>
          </a:p>
          <a:p>
            <a:r>
              <a:rPr lang="en-NZ" sz="2900" dirty="0"/>
              <a:t>Summary email </a:t>
            </a:r>
          </a:p>
        </p:txBody>
      </p:sp>
    </p:spTree>
    <p:extLst>
      <p:ext uri="{BB962C8B-B14F-4D97-AF65-F5344CB8AC3E}">
        <p14:creationId xmlns:p14="http://schemas.microsoft.com/office/powerpoint/2010/main" val="2474957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jh Corporate PowerPoint revised May 2014 compressed (1)" id="{66F72372-4481-4303-B68F-6BA4C1CF6E13}" vid="{290C0C33-CF4D-4515-AB95-07C0EB3F9D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ANotes xmlns="c648a002-e47e-48ed-a207-3b8ce1d893d3" xsi:nil="true"/>
    <_EndDate xmlns="http://schemas.microsoft.com/sharepoint/v3/fields">2017-10-25T11:00:00+00:00</_EndDate>
    <mf8e3920e77a4be68f9898a4a9478a6b xmlns="c648a002-e47e-48ed-a207-3b8ce1d893d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 Classes</TermName>
          <TermId xmlns="http://schemas.microsoft.com/office/infopath/2007/PartnerControls">1ee81148-5e72-4716-af86-7749950d1b22</TermId>
        </TermInfo>
      </Terms>
    </mf8e3920e77a4be68f9898a4a9478a6b>
    <StartDate xmlns="http://schemas.microsoft.com/sharepoint/v3">2017-10-25T11:00:00+00:00</StartDate>
    <_dlc_DocId xmlns="c648a002-e47e-48ed-a207-3b8ce1d893d3">YXQARP2T7VWH-21-1828</_dlc_DocId>
    <TaxCatchAll xmlns="c648a002-e47e-48ed-a207-3b8ce1d893d3">
      <Value>115</Value>
      <Value>2</Value>
      <Value>1</Value>
    </TaxCatchAll>
    <_dlc_DocIdUrl xmlns="c648a002-e47e-48ed-a207-3b8ce1d893d3">
      <Url>https://dia.cohesion.net.nz/Sites/GMB/_layouts/15/DocIdRedir.aspx?ID=YXQARP2T7VWH-21-1828</Url>
      <Description>YXQARP2T7VWH-21-1828</Description>
    </_dlc_DocIdUrl>
    <TaxKeywordTaxHTField xmlns="c648a002-e47e-48ed-a207-3b8ce1d893d3">
      <Terms xmlns="http://schemas.microsoft.com/office/infopath/2007/PartnerControls"/>
    </TaxKeywordTaxHTField>
    <ea3c6b56d556460fbeed1cb795bcbdf8 xmlns="c648a002-e47e-48ed-a207-3b8ce1d893d3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UNCLASSIFIED</TermName>
          <TermId xmlns="http://schemas.microsoft.com/office/infopath/2007/PartnerControls">875d92a8-67e2-4a32-9472-8fe99549e1eb</TermId>
        </TermInfo>
      </Terms>
    </ea3c6b56d556460fbeed1cb795bcbdf8>
    <C3TopicNote xmlns="01be4277-2979-4a68-876d-b92b25fceece">
      <Terms xmlns="http://schemas.microsoft.com/office/infopath/2007/PartnerControls"/>
    </C3TopicNote>
    <DIAProjectValue xmlns="c648a002-e47e-48ed-a207-3b8ce1d893d3" xsi:nil="true"/>
    <IconOverlay xmlns="http://schemas.microsoft.com/sharepoint/v4" xsi:nil="true"/>
    <C3ProjectDocumentTypeNote xmlns="01be4277-2979-4a68-876d-b92b25fceece">
      <Terms xmlns="http://schemas.microsoft.com/office/infopath/2007/PartnerControls"/>
    </C3ProjectDocumentTypeNote>
    <C3ProjectName xmlns="01be4277-2979-4a68-876d-b92b25fceece">Gambling website refresh</C3ProjectNam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perational Project Document DIA" ma:contentTypeID="0x0101005496552013C0BA46BE88192D5C6EB20B00EECD0B3F0C45DF45B673ABBB050EE9F20082DAE6D4A0696E4D8E205C6373B2C750" ma:contentTypeVersion="6" ma:contentTypeDescription="Use to denote the type of documents used within an operational project" ma:contentTypeScope="" ma:versionID="b1d7a8d58230915f111f3b5523fa0f15">
  <xsd:schema xmlns:xsd="http://www.w3.org/2001/XMLSchema" xmlns:xs="http://www.w3.org/2001/XMLSchema" xmlns:p="http://schemas.microsoft.com/office/2006/metadata/properties" xmlns:ns1="http://schemas.microsoft.com/sharepoint/v3" xmlns:ns3="01be4277-2979-4a68-876d-b92b25fceece" xmlns:ns4="c648a002-e47e-48ed-a207-3b8ce1d893d3" xmlns:ns5="http://schemas.microsoft.com/sharepoint/v3/fields" xmlns:ns6="http://schemas.microsoft.com/sharepoint/v4" targetNamespace="http://schemas.microsoft.com/office/2006/metadata/properties" ma:root="true" ma:fieldsID="fd847b9e8b41302f1eb3c19ef55edb26" ns1:_="" ns3:_="" ns4:_="" ns5:_="" ns6:_="">
    <xsd:import namespace="http://schemas.microsoft.com/sharepoint/v3"/>
    <xsd:import namespace="01be4277-2979-4a68-876d-b92b25fceece"/>
    <xsd:import namespace="c648a002-e47e-48ed-a207-3b8ce1d893d3"/>
    <xsd:import namespace="http://schemas.microsoft.com/sharepoint/v3/fields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3:C3TopicNote" minOccurs="0"/>
                <xsd:element ref="ns4:TaxKeywordTaxHTField" minOccurs="0"/>
                <xsd:element ref="ns4:TaxCatchAll" minOccurs="0"/>
                <xsd:element ref="ns4:TaxCatchAllLabel" minOccurs="0"/>
                <xsd:element ref="ns3:C3ProjectDocumentTypeNote" minOccurs="0"/>
                <xsd:element ref="ns3:C3ProjectName" minOccurs="0"/>
                <xsd:element ref="ns5:_EndDate" minOccurs="0"/>
                <xsd:element ref="ns1:StartDate" minOccurs="0"/>
                <xsd:element ref="ns4:DIAProjectValue" minOccurs="0"/>
                <xsd:element ref="ns4:ea3c6b56d556460fbeed1cb795bcbdf8" minOccurs="0"/>
                <xsd:element ref="ns4:DIANotes" minOccurs="0"/>
                <xsd:element ref="ns4:mf8e3920e77a4be68f9898a4a9478a6b" minOccurs="0"/>
                <xsd:element ref="ns4:_dlc_DocId" minOccurs="0"/>
                <xsd:element ref="ns4:_dlc_DocIdUrl" minOccurs="0"/>
                <xsd:element ref="ns4:_dlc_DocIdPersistId" minOccurs="0"/>
                <xsd:element ref="ns6:IconOverlay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tartDate" ma:index="18" nillable="true" ma:displayName="Start Date" ma:default="[today]" ma:format="DateOnly" ma:internalName="Start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be4277-2979-4a68-876d-b92b25fceece" elementFormDefault="qualified">
    <xsd:import namespace="http://schemas.microsoft.com/office/2006/documentManagement/types"/>
    <xsd:import namespace="http://schemas.microsoft.com/office/infopath/2007/PartnerControls"/>
    <xsd:element name="C3TopicNote" ma:index="9" nillable="true" ma:taxonomy="true" ma:internalName="C3TopicNote" ma:taxonomyFieldName="C3Topic" ma:displayName="Topic" ma:indexed="true" ma:readOnly="false" ma:default="" ma:fieldId="{6a3fe89f-a6dd-4490-a9c1-3ef38d67b8c7}" ma:sspId="caf61cd4-0327-4679-8f8a-6e41773e81e7" ma:termSetId="93895e98-8daa-4392-8163-da238c93d801" ma:anchorId="03be5d80-fa1f-4149-b91a-cf64b7d41564" ma:open="true" ma:isKeyword="false">
      <xsd:complexType>
        <xsd:sequence>
          <xsd:element ref="pc:Terms" minOccurs="0" maxOccurs="1"/>
        </xsd:sequence>
      </xsd:complexType>
    </xsd:element>
    <xsd:element name="C3ProjectDocumentTypeNote" ma:index="14" nillable="true" ma:taxonomy="true" ma:internalName="C3ProjectDocumentTypeNote" ma:taxonomyFieldName="C3ProjectDocumentType" ma:displayName="Project Document Type" ma:readOnly="false" ma:default="" ma:fieldId="{34fbba63-1669-4d38-beb4-245115adf0e7}" ma:sspId="caf61cd4-0327-4679-8f8a-6e41773e81e7" ma:termSetId="76381174-3429-402c-bd29-8d75bd7c13b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C3ProjectName" ma:index="16" nillable="true" ma:displayName="Project Name" ma:internalName="C3ProjectNam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48a002-e47e-48ed-a207-3b8ce1d893d3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1" nillable="true" ma:taxonomy="true" ma:internalName="TaxKeywordTaxHTField" ma:taxonomyFieldName="TaxKeyword" ma:displayName="Enterprise Keywords" ma:fieldId="{23f27201-bee3-471e-b2e7-b64fd8b7ca38}" ma:taxonomyMulti="true" ma:sspId="caf61cd4-0327-4679-8f8a-6e41773e81e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95d9ccfa-b826-4801-901a-dfd490111967}" ma:internalName="TaxCatchAll" ma:showField="CatchAllData" ma:web="c648a002-e47e-48ed-a207-3b8ce1d893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95d9ccfa-b826-4801-901a-dfd490111967}" ma:internalName="TaxCatchAllLabel" ma:readOnly="true" ma:showField="CatchAllDataLabel" ma:web="c648a002-e47e-48ed-a207-3b8ce1d893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IAProjectValue" ma:index="19" nillable="true" ma:displayName="Project Value" ma:description="Proposed cost of the project" ma:internalName="DIAProjectValue">
      <xsd:simpleType>
        <xsd:restriction base="dms:Text"/>
      </xsd:simpleType>
    </xsd:element>
    <xsd:element name="ea3c6b56d556460fbeed1cb795bcbdf8" ma:index="20" ma:taxonomy="true" ma:internalName="ea3c6b56d556460fbeed1cb795bcbdf8" ma:taxonomyFieldName="DIASecurityClassification" ma:displayName="Security Classification" ma:default="2;#UNCLASSIFIED|875d92a8-67e2-4a32-9472-8fe99549e1eb" ma:fieldId="{ea3c6b56-d556-460f-beed-1cb795bcbdf8}" ma:sspId="caf61cd4-0327-4679-8f8a-6e41773e81e7" ma:termSetId="6e030844-242a-4d29-a562-8ce1d1b5efa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IANotes" ma:index="22" nillable="true" ma:displayName="Notes" ma:description="Additional information, can include URL link to another document" ma:internalName="DIANotes">
      <xsd:simpleType>
        <xsd:restriction base="dms:Note">
          <xsd:maxLength value="255"/>
        </xsd:restriction>
      </xsd:simpleType>
    </xsd:element>
    <xsd:element name="mf8e3920e77a4be68f9898a4a9478a6b" ma:index="23" nillable="true" ma:taxonomy="true" ma:internalName="mf8e3920e77a4be68f9898a4a9478a6b" ma:taxonomyFieldName="DIAGamblingOperationType" ma:displayName="Gambling Operation Type" ma:fieldId="{6f8e3920-e77a-4be6-8f98-98a4a9478a6b}" ma:sspId="caf61cd4-0327-4679-8f8a-6e41773e81e7" ma:termSetId="0a2c7960-063e-43c0-ac0a-3a4d84c304c6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_dlc_DocId" ma:index="2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EndDate" ma:index="17" nillable="true" ma:displayName="End Date" ma:default="[today]" ma:format="DateOnly" ma:internalName="_End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5FF596-4ABA-480E-8C32-28E688F6A9D6}"/>
</file>

<file path=customXml/itemProps2.xml><?xml version="1.0" encoding="utf-8"?>
<ds:datastoreItem xmlns:ds="http://schemas.openxmlformats.org/officeDocument/2006/customXml" ds:itemID="{3CCF8613-5698-4B68-8D22-F58513C701D9}"/>
</file>

<file path=customXml/itemProps3.xml><?xml version="1.0" encoding="utf-8"?>
<ds:datastoreItem xmlns:ds="http://schemas.openxmlformats.org/officeDocument/2006/customXml" ds:itemID="{BE0D04D4-00E6-45A9-89D8-646D6D03E380}"/>
</file>

<file path=customXml/itemProps4.xml><?xml version="1.0" encoding="utf-8"?>
<ds:datastoreItem xmlns:ds="http://schemas.openxmlformats.org/officeDocument/2006/customXml" ds:itemID="{6D1C8FEE-E5FE-44F8-AB88-F351CE52257B}"/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976</TotalTime>
  <Words>153</Words>
  <Application>Microsoft Office PowerPoint</Application>
  <PresentationFormat>On-screen Show (4:3)</PresentationFormat>
  <Paragraphs>46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Why?</vt:lpstr>
      <vt:lpstr>Outcomes </vt:lpstr>
      <vt:lpstr>What happens before? </vt:lpstr>
      <vt:lpstr>What happens during? </vt:lpstr>
      <vt:lpstr>What happens after? </vt:lpstr>
    </vt:vector>
  </TitlesOfParts>
  <Company>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Venue assessment refresh presentation - forums</dc:title>
  <dc:creator>Jenny</dc:creator>
  <cp:keywords/>
  <cp:lastModifiedBy>Clare Richardson</cp:lastModifiedBy>
  <cp:revision>157</cp:revision>
  <dcterms:created xsi:type="dcterms:W3CDTF">2014-08-06T02:18:05Z</dcterms:created>
  <dcterms:modified xsi:type="dcterms:W3CDTF">2018-05-16T22:18:09Z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Order">
    <vt:r8>160200</vt:r8>
  </property>
  <property fmtid="{D5CDD505-2E9C-101B-9397-08002B2CF9AE}" pid="4" name="ContentTypeId">
    <vt:lpwstr>0x0101005496552013C0BA46BE88192D5C6EB20B00EECD0B3F0C45DF45B673ABBB050EE9F20082DAE6D4A0696E4D8E205C6373B2C750</vt:lpwstr>
  </property>
  <property fmtid="{D5CDD505-2E9C-101B-9397-08002B2CF9AE}" pid="5" name="DIAGamblingOperationType">
    <vt:lpwstr>115;#All Classes|1ee81148-5e72-4716-af86-7749950d1b22</vt:lpwstr>
  </property>
  <property fmtid="{D5CDD505-2E9C-101B-9397-08002B2CF9AE}" pid="6" name="d4d88d9c404441259a20c2016d5c4fc4">
    <vt:lpwstr>Correspondence|dcd6b05f-dc80-4336-b228-09aebf3d212c</vt:lpwstr>
  </property>
  <property fmtid="{D5CDD505-2E9C-101B-9397-08002B2CF9AE}" pid="7" name="_dlc_DocIdItemGuid">
    <vt:lpwstr>25eae795-9c46-4ce7-8d9d-2387c2161791</vt:lpwstr>
  </property>
  <property fmtid="{D5CDD505-2E9C-101B-9397-08002B2CF9AE}" pid="8" name="DIASecurityClassification">
    <vt:lpwstr>2;#UNCLASSIFIED|875d92a8-67e2-4a32-9472-8fe99549e1eb</vt:lpwstr>
  </property>
  <property fmtid="{D5CDD505-2E9C-101B-9397-08002B2CF9AE}" pid="9" name="DIAEmailContentType">
    <vt:lpwstr>1;#Correspondence|dcd6b05f-dc80-4336-b228-09aebf3d212c</vt:lpwstr>
  </property>
  <property fmtid="{D5CDD505-2E9C-101B-9397-08002B2CF9AE}" pid="10" name="C3ProjectDocumentType">
    <vt:lpwstr/>
  </property>
  <property fmtid="{D5CDD505-2E9C-101B-9397-08002B2CF9AE}" pid="11" name="C3Topic">
    <vt:lpwstr/>
  </property>
</Properties>
</file>