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272" r:id="rId3"/>
    <p:sldId id="274" r:id="rId4"/>
    <p:sldId id="279" r:id="rId5"/>
    <p:sldId id="280" r:id="rId6"/>
    <p:sldId id="276" r:id="rId7"/>
    <p:sldId id="277" r:id="rId8"/>
    <p:sldId id="273" r:id="rId9"/>
    <p:sldId id="283" r:id="rId10"/>
    <p:sldId id="278" r:id="rId11"/>
    <p:sldId id="281" r:id="rId12"/>
    <p:sldId id="267" r:id="rId13"/>
    <p:sldId id="282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5">
          <p15:clr>
            <a:srgbClr val="A4A3A4"/>
          </p15:clr>
        </p15:guide>
        <p15:guide id="2" orient="horz" pos="567">
          <p15:clr>
            <a:srgbClr val="A4A3A4"/>
          </p15:clr>
        </p15:guide>
        <p15:guide id="3" orient="horz" pos="1562">
          <p15:clr>
            <a:srgbClr val="A4A3A4"/>
          </p15:clr>
        </p15:guide>
        <p15:guide id="4" orient="horz" pos="804">
          <p15:clr>
            <a:srgbClr val="A4A3A4"/>
          </p15:clr>
        </p15:guide>
        <p15:guide id="5" orient="horz" pos="1205">
          <p15:clr>
            <a:srgbClr val="A4A3A4"/>
          </p15:clr>
        </p15:guide>
        <p15:guide id="6" orient="horz" pos="1122">
          <p15:clr>
            <a:srgbClr val="A4A3A4"/>
          </p15:clr>
        </p15:guide>
        <p15:guide id="7" pos="5511">
          <p15:clr>
            <a:srgbClr val="A4A3A4"/>
          </p15:clr>
        </p15:guide>
        <p15:guide id="8" pos="2885">
          <p15:clr>
            <a:srgbClr val="A4A3A4"/>
          </p15:clr>
        </p15:guide>
        <p15:guide id="9" pos="276">
          <p15:clr>
            <a:srgbClr val="A4A3A4"/>
          </p15:clr>
        </p15:guide>
        <p15:guide id="10" pos="3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1"/>
    <a:srgbClr val="4C9FDC"/>
    <a:srgbClr val="39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-813" y="-48"/>
      </p:cViewPr>
      <p:guideLst>
        <p:guide orient="horz" pos="255"/>
        <p:guide orient="horz" pos="567"/>
        <p:guide orient="horz" pos="1562"/>
        <p:guide orient="horz" pos="804"/>
        <p:guide orient="horz" pos="1205"/>
        <p:guide orient="horz" pos="1122"/>
        <p:guide pos="5511"/>
        <p:guide pos="2885"/>
        <p:guide pos="276"/>
        <p:guide pos="3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651EB6E-3E91-4A21-A6BC-FB5A204663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491420-96D8-432E-849A-A2CFE3227B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98A90-4265-4AF0-853F-7B9E48AF7477}" type="datetimeFigureOut">
              <a:rPr lang="en-NZ" smtClean="0"/>
              <a:t>22/03/2018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239E41-B428-4C39-A31F-F1054BD41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0DB27B-ADD1-473F-AEBA-A53E9A32CE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39A25-AD0A-4D61-BFCF-2F09DB205AE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4887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A91E5-69F5-224C-A594-8AB01C6FED2B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1191D-107A-DC4C-8F71-D31F903D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1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5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12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7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1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8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2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191D-107A-DC4C-8F71-D31F903D7C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mi-N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0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4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1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2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3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0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mi-N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mi-N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mi-NZ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mi-NZ"/>
              <a:t>Click to edit Master text styles</a:t>
            </a:r>
          </a:p>
          <a:p>
            <a:pPr lvl="1"/>
            <a:r>
              <a:rPr lang="mi-NZ"/>
              <a:t>Second level</a:t>
            </a:r>
          </a:p>
          <a:p>
            <a:pPr lvl="2"/>
            <a:r>
              <a:rPr lang="mi-NZ"/>
              <a:t>Third level</a:t>
            </a:r>
          </a:p>
          <a:p>
            <a:pPr lvl="3"/>
            <a:r>
              <a:rPr lang="mi-NZ"/>
              <a:t>Fourth level</a:t>
            </a:r>
          </a:p>
          <a:p>
            <a:pPr lvl="4"/>
            <a:r>
              <a:rPr lang="mi-N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65B6B-C6D9-2B4F-AE3F-0996FA3CC02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844BF-00CA-154D-92A0-0E4633340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3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xtfoundation.org.nz/news/the-tomorrow-accord" TargetMode="External"/><Relationship Id="rId13" Type="http://schemas.openxmlformats.org/officeDocument/2006/relationships/hyperlink" Target="http://foundation.vodafone.co.nz/our-strategy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://petermckenzieproject.org.nz/" TargetMode="External"/><Relationship Id="rId12" Type="http://schemas.openxmlformats.org/officeDocument/2006/relationships/hyperlink" Target="https://www.centreforsocialimpact.org.n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baybrighterfutures.org.nz/" TargetMode="External"/><Relationship Id="rId11" Type="http://schemas.openxmlformats.org/officeDocument/2006/relationships/hyperlink" Target="http://philanthropy.org.nz/wp-content/uploads/2016/09/Participatory-Philanthropy-Churchill.pdf" TargetMode="External"/><Relationship Id="rId5" Type="http://schemas.openxmlformats.org/officeDocument/2006/relationships/hyperlink" Target="https://www.peakgrantmaking.org/projectstreamline/" TargetMode="External"/><Relationship Id="rId10" Type="http://schemas.openxmlformats.org/officeDocument/2006/relationships/hyperlink" Target="https://www.impactinvestingnetwork.nz/?mc_cid=cb6249195b&amp;mc_eid=a74e845a28" TargetMode="External"/><Relationship Id="rId4" Type="http://schemas.openxmlformats.org/officeDocument/2006/relationships/hyperlink" Target="http://philanthropy.org.nz/transparency-guidelines/" TargetMode="External"/><Relationship Id="rId9" Type="http://schemas.openxmlformats.org/officeDocument/2006/relationships/hyperlink" Target="http://www.jrmckenzie.org.nz/wp-content/uploads/2015/09/1.-Final-Report-Phil-Funding-to-Ma%CC%84ori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22565" y="2376376"/>
            <a:ext cx="8326148" cy="610990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/>
            </a:r>
            <a:br>
              <a:rPr lang="en-US" dirty="0">
                <a:solidFill>
                  <a:schemeClr val="bg1"/>
                </a:solidFill>
                <a:latin typeface="Georgia"/>
                <a:cs typeface="Georgia"/>
              </a:rPr>
            </a:br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Thoughtful Generosity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422565" y="4547112"/>
            <a:ext cx="8326148" cy="610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bg1"/>
                </a:solidFill>
                <a:latin typeface="Georgia"/>
                <a:cs typeface="Georgia"/>
              </a:rPr>
              <a:t>Presentation to Gambling Sector Forums</a:t>
            </a:r>
          </a:p>
          <a:p>
            <a:r>
              <a:rPr lang="en-US" sz="2400" i="1" dirty="0">
                <a:solidFill>
                  <a:schemeClr val="bg1"/>
                </a:solidFill>
                <a:latin typeface="Georgia"/>
                <a:cs typeface="Georgia"/>
              </a:rPr>
              <a:t>Tony Paine, CE Philanthropy NZ</a:t>
            </a:r>
          </a:p>
          <a:p>
            <a:r>
              <a:rPr lang="en-US" sz="2400" i="1" dirty="0">
                <a:solidFill>
                  <a:schemeClr val="bg1"/>
                </a:solidFill>
                <a:latin typeface="Georgia"/>
                <a:cs typeface="Georgia"/>
              </a:rPr>
              <a:t>March 2017</a:t>
            </a:r>
          </a:p>
        </p:txBody>
      </p:sp>
    </p:spTree>
    <p:extLst>
      <p:ext uri="{BB962C8B-B14F-4D97-AF65-F5344CB8AC3E}">
        <p14:creationId xmlns:p14="http://schemas.microsoft.com/office/powerpoint/2010/main" val="220623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1100471" y="2293242"/>
            <a:ext cx="7426842" cy="2985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4400" dirty="0"/>
              <a:t>Change &amp; Impact: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‘Wicked’ problems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Impact Investing &amp; Social Enterprise</a:t>
            </a:r>
            <a:endParaRPr lang="en-NZ" sz="3600" dirty="0">
              <a:solidFill>
                <a:srgbClr val="394049"/>
              </a:solidFill>
              <a:latin typeface="Arial"/>
              <a:cs typeface="Arial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How do we know we’re making a difference?</a:t>
            </a:r>
          </a:p>
        </p:txBody>
      </p:sp>
    </p:spTree>
    <p:extLst>
      <p:ext uri="{BB962C8B-B14F-4D97-AF65-F5344CB8AC3E}">
        <p14:creationId xmlns:p14="http://schemas.microsoft.com/office/powerpoint/2010/main" val="47511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858579" y="1554279"/>
            <a:ext cx="7426842" cy="643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4400" dirty="0"/>
              <a:t>Philanthropy New Zealand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Networks &amp;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Summit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Professional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Connections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Advocacy &amp; Government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Best Practice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Support others on their journey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NZ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NZ" sz="3600" dirty="0"/>
          </a:p>
          <a:p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32105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748C8-715B-4D35-A495-56D5EAD055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88" y="1923645"/>
            <a:ext cx="6343245" cy="46133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14316BCA-FC01-480E-9B31-E7A06F9B1D54}"/>
              </a:ext>
            </a:extLst>
          </p:cNvPr>
          <p:cNvSpPr txBox="1">
            <a:spLocks/>
          </p:cNvSpPr>
          <p:nvPr/>
        </p:nvSpPr>
        <p:spPr>
          <a:xfrm>
            <a:off x="422564" y="1194039"/>
            <a:ext cx="8390695" cy="610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Georgia"/>
                <a:cs typeface="Georgia"/>
              </a:rPr>
              <a:t>Thoughtful generosity:</a:t>
            </a:r>
          </a:p>
        </p:txBody>
      </p:sp>
    </p:spTree>
    <p:extLst>
      <p:ext uri="{BB962C8B-B14F-4D97-AF65-F5344CB8AC3E}">
        <p14:creationId xmlns:p14="http://schemas.microsoft.com/office/powerpoint/2010/main" val="396261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858579" y="1554279"/>
            <a:ext cx="7426842" cy="38164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4400" dirty="0"/>
              <a:t>Links:</a:t>
            </a:r>
          </a:p>
          <a:p>
            <a:r>
              <a:rPr lang="en-NZ" dirty="0">
                <a:hlinkClick r:id="rId4"/>
              </a:rPr>
              <a:t>PNZ Transparency Guidelines</a:t>
            </a:r>
            <a:endParaRPr lang="en-NZ" dirty="0"/>
          </a:p>
          <a:p>
            <a:r>
              <a:rPr lang="en-NZ" dirty="0">
                <a:hlinkClick r:id="rId5"/>
              </a:rPr>
              <a:t>Project Streamline</a:t>
            </a:r>
            <a:endParaRPr lang="en-NZ" u="sng" dirty="0">
              <a:hlinkClick r:id="rId6"/>
            </a:endParaRPr>
          </a:p>
          <a:p>
            <a:r>
              <a:rPr lang="en-NZ" u="sng" dirty="0">
                <a:hlinkClick r:id="rId6"/>
              </a:rPr>
              <a:t>Bay Brighter Futures</a:t>
            </a:r>
            <a:r>
              <a:rPr lang="en-NZ" dirty="0"/>
              <a:t> </a:t>
            </a:r>
          </a:p>
          <a:p>
            <a:r>
              <a:rPr lang="en-NZ" u="sng" dirty="0">
                <a:hlinkClick r:id="rId7"/>
              </a:rPr>
              <a:t>Peter McKenzie Project</a:t>
            </a:r>
            <a:endParaRPr lang="en-NZ" u="sng" dirty="0"/>
          </a:p>
          <a:p>
            <a:r>
              <a:rPr lang="en-NZ" u="sng" dirty="0">
                <a:hlinkClick r:id="rId8"/>
              </a:rPr>
              <a:t>NEXT Foundation Tomorrow Accord</a:t>
            </a:r>
            <a:endParaRPr lang="en-NZ" u="sng" dirty="0"/>
          </a:p>
          <a:p>
            <a:r>
              <a:rPr lang="en-NZ" u="sng" dirty="0">
                <a:hlinkClick r:id="rId9"/>
              </a:rPr>
              <a:t>JR McKenzie report on philanthropic funding to Maori</a:t>
            </a:r>
            <a:endParaRPr lang="en-NZ" u="sng" dirty="0"/>
          </a:p>
          <a:p>
            <a:r>
              <a:rPr lang="en-NZ" dirty="0">
                <a:hlinkClick r:id="rId10"/>
              </a:rPr>
              <a:t>NZ Impact Investing Network</a:t>
            </a:r>
            <a:endParaRPr lang="en-NZ" dirty="0"/>
          </a:p>
          <a:p>
            <a:r>
              <a:rPr lang="en-NZ" u="sng" dirty="0">
                <a:hlinkClick r:id="rId11"/>
              </a:rPr>
              <a:t>Participatory Philanthropy</a:t>
            </a:r>
            <a:endParaRPr lang="en-NZ" u="sng" dirty="0"/>
          </a:p>
          <a:p>
            <a:r>
              <a:rPr lang="en-NZ" dirty="0">
                <a:hlinkClick r:id="rId12"/>
              </a:rPr>
              <a:t>Centre for Social Impact</a:t>
            </a:r>
            <a:endParaRPr lang="en-NZ" dirty="0"/>
          </a:p>
          <a:p>
            <a:r>
              <a:rPr lang="en-NZ" dirty="0">
                <a:hlinkClick r:id="rId13"/>
              </a:rPr>
              <a:t>Vodafone Youth Strategy</a:t>
            </a:r>
            <a:endParaRPr lang="en-NZ" dirty="0"/>
          </a:p>
          <a:p>
            <a:endParaRPr lang="en-NZ" u="sng" dirty="0"/>
          </a:p>
        </p:txBody>
      </p:sp>
    </p:spTree>
    <p:extLst>
      <p:ext uri="{BB962C8B-B14F-4D97-AF65-F5344CB8AC3E}">
        <p14:creationId xmlns:p14="http://schemas.microsoft.com/office/powerpoint/2010/main" val="37803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1097202" y="1746241"/>
            <a:ext cx="7483272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4400" dirty="0">
                <a:solidFill>
                  <a:srgbClr val="394049"/>
                </a:solidFill>
                <a:cs typeface="Arial"/>
              </a:rPr>
              <a:t>Philanthropy &amp; Grantmaking</a:t>
            </a:r>
            <a:br>
              <a:rPr lang="en-NZ" sz="4400" dirty="0">
                <a:solidFill>
                  <a:srgbClr val="394049"/>
                </a:solidFill>
                <a:cs typeface="Arial"/>
              </a:rPr>
            </a:br>
            <a:endParaRPr lang="en-NZ" sz="4400" dirty="0">
              <a:solidFill>
                <a:srgbClr val="394049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4400" dirty="0">
                <a:solidFill>
                  <a:srgbClr val="394049"/>
                </a:solidFill>
                <a:cs typeface="Arial"/>
              </a:rPr>
              <a:t>3 Conversations</a:t>
            </a:r>
            <a:br>
              <a:rPr lang="en-NZ" sz="4400" dirty="0">
                <a:solidFill>
                  <a:srgbClr val="394049"/>
                </a:solidFill>
                <a:cs typeface="Arial"/>
              </a:rPr>
            </a:br>
            <a:endParaRPr lang="en-NZ" sz="4400" dirty="0">
              <a:solidFill>
                <a:srgbClr val="394049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4400" dirty="0">
                <a:solidFill>
                  <a:srgbClr val="394049"/>
                </a:solidFill>
                <a:cs typeface="Arial"/>
              </a:rPr>
              <a:t>Philanthropy NZ</a:t>
            </a:r>
          </a:p>
        </p:txBody>
      </p:sp>
    </p:spTree>
    <p:extLst>
      <p:ext uri="{BB962C8B-B14F-4D97-AF65-F5344CB8AC3E}">
        <p14:creationId xmlns:p14="http://schemas.microsoft.com/office/powerpoint/2010/main" val="115235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855921" y="2293242"/>
            <a:ext cx="7671391" cy="243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4400" dirty="0"/>
              <a:t>Community sector sustainability: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Funding burden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Grantmaking pyramid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/>
              <a:t>Venture philanthropy </a:t>
            </a:r>
            <a:endParaRPr lang="en-NZ" sz="3600" dirty="0">
              <a:solidFill>
                <a:srgbClr val="3940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1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1113666-48BE-442B-A537-F4C9B51F4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30047"/>
              </p:ext>
            </p:extLst>
          </p:nvPr>
        </p:nvGraphicFramePr>
        <p:xfrm>
          <a:off x="1640957" y="2146596"/>
          <a:ext cx="527552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503">
                  <a:extLst>
                    <a:ext uri="{9D8B030D-6E8A-4147-A177-3AD203B41FA5}">
                      <a16:colId xmlns:a16="http://schemas.microsoft.com/office/drawing/2014/main" xmlns="" val="2787236494"/>
                    </a:ext>
                  </a:extLst>
                </a:gridCol>
                <a:gridCol w="2108019">
                  <a:extLst>
                    <a:ext uri="{9D8B030D-6E8A-4147-A177-3AD203B41FA5}">
                      <a16:colId xmlns:a16="http://schemas.microsoft.com/office/drawing/2014/main" xmlns="" val="1945063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Funding Burden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Single organisation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4089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Value of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676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Cost to apply (time, 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206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Real value of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995812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E1CF8E8-349B-4832-A110-B229284F7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85834"/>
              </p:ext>
            </p:extLst>
          </p:nvPr>
        </p:nvGraphicFramePr>
        <p:xfrm>
          <a:off x="1640957" y="3962991"/>
          <a:ext cx="525957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8377">
                  <a:extLst>
                    <a:ext uri="{9D8B030D-6E8A-4147-A177-3AD203B41FA5}">
                      <a16:colId xmlns:a16="http://schemas.microsoft.com/office/drawing/2014/main" xmlns="" val="2787236494"/>
                    </a:ext>
                  </a:extLst>
                </a:gridCol>
                <a:gridCol w="2121196">
                  <a:extLst>
                    <a:ext uri="{9D8B030D-6E8A-4147-A177-3AD203B41FA5}">
                      <a16:colId xmlns:a16="http://schemas.microsoft.com/office/drawing/2014/main" xmlns="" val="1945063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Funding Burden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4089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Value of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676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Number of applicants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206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Cost to apply/applicant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995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Cost to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964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Impact of fund on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- $20,000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3537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71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B8AA47-75A9-45D0-93C3-DCFA5966F2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2" t="10581" r="8721" b="9709"/>
          <a:stretch/>
        </p:blipFill>
        <p:spPr>
          <a:xfrm>
            <a:off x="738962" y="1374109"/>
            <a:ext cx="7666075" cy="48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sir.org/images/made/images/articles/nonprofit_capacity_pyramid_chart_1_592_460.jpg">
            <a:extLst>
              <a:ext uri="{FF2B5EF4-FFF2-40B4-BE49-F238E27FC236}">
                <a16:creationId xmlns:a16="http://schemas.microsoft.com/office/drawing/2014/main" xmlns="" id="{E7052E74-FBCC-41C6-A7A3-0CE3F96F37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58" y="1679502"/>
            <a:ext cx="6477000" cy="4779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479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76A59-0C43-4B1E-A5B1-49760AF74DE5}"/>
              </a:ext>
            </a:extLst>
          </p:cNvPr>
          <p:cNvSpPr txBox="1"/>
          <p:nvPr/>
        </p:nvSpPr>
        <p:spPr>
          <a:xfrm>
            <a:off x="582132" y="2128221"/>
            <a:ext cx="7979735" cy="2431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4400" dirty="0"/>
              <a:t>Relationship with community: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Transparency &amp; participation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NZ" sz="3600" dirty="0"/>
              <a:t>Diversity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Z" sz="3600" dirty="0">
                <a:cs typeface="Arial"/>
              </a:rPr>
              <a:t>Who are we not reaching?</a:t>
            </a:r>
          </a:p>
        </p:txBody>
      </p:sp>
    </p:spTree>
    <p:extLst>
      <p:ext uri="{BB962C8B-B14F-4D97-AF65-F5344CB8AC3E}">
        <p14:creationId xmlns:p14="http://schemas.microsoft.com/office/powerpoint/2010/main" val="350581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ED358-5FFE-49D2-8228-D8D915670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" t="6289" r="62848" b="57413"/>
          <a:stretch/>
        </p:blipFill>
        <p:spPr>
          <a:xfrm>
            <a:off x="381758" y="1619808"/>
            <a:ext cx="8380483" cy="43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62B6AD-591A-48DB-ABB4-64E749872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2" t="23420" r="11871" b="7315"/>
          <a:stretch/>
        </p:blipFill>
        <p:spPr>
          <a:xfrm>
            <a:off x="431051" y="1780919"/>
            <a:ext cx="8557769" cy="44813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45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3ProjectName xmlns="01be4277-2979-4a68-876d-b92b25fceece">Gambling website refresh</C3ProjectName>
    <_EndDate xmlns="http://schemas.microsoft.com/sharepoint/v3/fields">2017-10-25T11:00:00+00:00</_EndDate>
    <mf8e3920e77a4be68f9898a4a9478a6b xmlns="c648a002-e47e-48ed-a207-3b8ce1d893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Classes</TermName>
          <TermId xmlns="http://schemas.microsoft.com/office/infopath/2007/PartnerControls">1ee81148-5e72-4716-af86-7749950d1b22</TermId>
        </TermInfo>
      </Terms>
    </mf8e3920e77a4be68f9898a4a9478a6b>
    <StartDate xmlns="http://schemas.microsoft.com/sharepoint/v3">2017-10-25T11:00:00+00:00</StartDate>
    <_dlc_DocId xmlns="c648a002-e47e-48ed-a207-3b8ce1d893d3">YXQARP2T7VWH-21-1831</_dlc_DocId>
    <TaxCatchAll xmlns="c648a002-e47e-48ed-a207-3b8ce1d893d3">
      <Value>115</Value>
      <Value>2</Value>
      <Value>1</Value>
    </TaxCatchAll>
    <_dlc_DocIdUrl xmlns="c648a002-e47e-48ed-a207-3b8ce1d893d3">
      <Url>https://dia.cohesion.net.nz/Sites/GMB/_layouts/15/DocIdRedir.aspx?ID=YXQARP2T7VWH-21-1831</Url>
      <Description>YXQARP2T7VWH-21-1831</Description>
    </_dlc_DocIdUrl>
    <C3ProjectDocumentTypeNote xmlns="01be4277-2979-4a68-876d-b92b25fceece">
      <Terms xmlns="http://schemas.microsoft.com/office/infopath/2007/PartnerControls"/>
    </C3ProjectDocumentTypeNote>
    <TaxKeywordTaxHTField xmlns="c648a002-e47e-48ed-a207-3b8ce1d893d3">
      <Terms xmlns="http://schemas.microsoft.com/office/infopath/2007/PartnerControls"/>
    </TaxKeywordTaxHTField>
    <ea3c6b56d556460fbeed1cb795bcbdf8 xmlns="c648a002-e47e-48ed-a207-3b8ce1d893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875d92a8-67e2-4a32-9472-8fe99549e1eb</TermId>
        </TermInfo>
      </Terms>
    </ea3c6b56d556460fbeed1cb795bcbdf8>
    <C3TopicNote xmlns="01be4277-2979-4a68-876d-b92b25fceece">
      <Terms xmlns="http://schemas.microsoft.com/office/infopath/2007/PartnerControls"/>
    </C3TopicNote>
    <DIANotes xmlns="c648a002-e47e-48ed-a207-3b8ce1d893d3" xsi:nil="true"/>
    <DIAProjectValue xmlns="c648a002-e47e-48ed-a207-3b8ce1d893d3" xsi:nil="true"/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perational Project Document DIA" ma:contentTypeID="0x0101005496552013C0BA46BE88192D5C6EB20B00EECD0B3F0C45DF45B673ABBB050EE9F20082DAE6D4A0696E4D8E205C6373B2C750" ma:contentTypeVersion="6" ma:contentTypeDescription="Use to denote the type of documents used within an operational project" ma:contentTypeScope="" ma:versionID="b1d7a8d58230915f111f3b5523fa0f15">
  <xsd:schema xmlns:xsd="http://www.w3.org/2001/XMLSchema" xmlns:xs="http://www.w3.org/2001/XMLSchema" xmlns:p="http://schemas.microsoft.com/office/2006/metadata/properties" xmlns:ns1="http://schemas.microsoft.com/sharepoint/v3" xmlns:ns3="01be4277-2979-4a68-876d-b92b25fceece" xmlns:ns4="c648a002-e47e-48ed-a207-3b8ce1d893d3" xmlns:ns5="http://schemas.microsoft.com/sharepoint/v3/fields" xmlns:ns6="http://schemas.microsoft.com/sharepoint/v4" targetNamespace="http://schemas.microsoft.com/office/2006/metadata/properties" ma:root="true" ma:fieldsID="fd847b9e8b41302f1eb3c19ef55edb26" ns1:_="" ns3:_="" ns4:_="" ns5:_="" ns6:_="">
    <xsd:import namespace="http://schemas.microsoft.com/sharepoint/v3"/>
    <xsd:import namespace="01be4277-2979-4a68-876d-b92b25fceece"/>
    <xsd:import namespace="c648a002-e47e-48ed-a207-3b8ce1d893d3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C3TopicNote" minOccurs="0"/>
                <xsd:element ref="ns4:TaxKeywordTaxHTField" minOccurs="0"/>
                <xsd:element ref="ns4:TaxCatchAll" minOccurs="0"/>
                <xsd:element ref="ns4:TaxCatchAllLabel" minOccurs="0"/>
                <xsd:element ref="ns3:C3ProjectDocumentTypeNote" minOccurs="0"/>
                <xsd:element ref="ns3:C3ProjectName" minOccurs="0"/>
                <xsd:element ref="ns5:_EndDate" minOccurs="0"/>
                <xsd:element ref="ns1:StartDate" minOccurs="0"/>
                <xsd:element ref="ns4:DIAProjectValue" minOccurs="0"/>
                <xsd:element ref="ns4:ea3c6b56d556460fbeed1cb795bcbdf8" minOccurs="0"/>
                <xsd:element ref="ns4:DIANotes" minOccurs="0"/>
                <xsd:element ref="ns4:mf8e3920e77a4be68f9898a4a9478a6b" minOccurs="0"/>
                <xsd:element ref="ns4:_dlc_DocId" minOccurs="0"/>
                <xsd:element ref="ns4:_dlc_DocIdUrl" minOccurs="0"/>
                <xsd:element ref="ns4:_dlc_DocIdPersistId" minOccurs="0"/>
                <xsd:element ref="ns6:IconOverla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tartDate" ma:index="18" nillable="true" ma:displayName="Start Date" ma:default="[today]" ma:format="DateOnly" ma:internalName="Start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e4277-2979-4a68-876d-b92b25fceece" elementFormDefault="qualified">
    <xsd:import namespace="http://schemas.microsoft.com/office/2006/documentManagement/types"/>
    <xsd:import namespace="http://schemas.microsoft.com/office/infopath/2007/PartnerControls"/>
    <xsd:element name="C3TopicNote" ma:index="9" nillable="true" ma:taxonomy="true" ma:internalName="C3TopicNote" ma:taxonomyFieldName="C3Topic" ma:displayName="Topic" ma:indexed="true" ma:readOnly="false" ma:default="" ma:fieldId="{6a3fe89f-a6dd-4490-a9c1-3ef38d67b8c7}" ma:sspId="caf61cd4-0327-4679-8f8a-6e41773e81e7" ma:termSetId="93895e98-8daa-4392-8163-da238c93d801" ma:anchorId="03be5d80-fa1f-4149-b91a-cf64b7d41564" ma:open="true" ma:isKeyword="false">
      <xsd:complexType>
        <xsd:sequence>
          <xsd:element ref="pc:Terms" minOccurs="0" maxOccurs="1"/>
        </xsd:sequence>
      </xsd:complexType>
    </xsd:element>
    <xsd:element name="C3ProjectDocumentTypeNote" ma:index="14" nillable="true" ma:taxonomy="true" ma:internalName="C3ProjectDocumentTypeNote" ma:taxonomyFieldName="C3ProjectDocumentType" ma:displayName="Project Document Type" ma:readOnly="false" ma:default="" ma:fieldId="{34fbba63-1669-4d38-beb4-245115adf0e7}" ma:sspId="caf61cd4-0327-4679-8f8a-6e41773e81e7" ma:termSetId="76381174-3429-402c-bd29-8d75bd7c13b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3ProjectName" ma:index="16" nillable="true" ma:displayName="Project Name" ma:internalName="C3ProjectNam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8a002-e47e-48ed-a207-3b8ce1d893d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caf61cd4-0327-4679-8f8a-6e41773e81e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5d9ccfa-b826-4801-901a-dfd490111967}" ma:internalName="TaxCatchAll" ma:showField="CatchAllData" ma:web="c648a002-e47e-48ed-a207-3b8ce1d89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5d9ccfa-b826-4801-901a-dfd490111967}" ma:internalName="TaxCatchAllLabel" ma:readOnly="true" ma:showField="CatchAllDataLabel" ma:web="c648a002-e47e-48ed-a207-3b8ce1d89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IAProjectValue" ma:index="19" nillable="true" ma:displayName="Project Value" ma:description="Proposed cost of the project" ma:internalName="DIAProjectValue">
      <xsd:simpleType>
        <xsd:restriction base="dms:Text"/>
      </xsd:simpleType>
    </xsd:element>
    <xsd:element name="ea3c6b56d556460fbeed1cb795bcbdf8" ma:index="20" ma:taxonomy="true" ma:internalName="ea3c6b56d556460fbeed1cb795bcbdf8" ma:taxonomyFieldName="DIASecurityClassification" ma:displayName="Security Classification" ma:default="2;#UNCLASSIFIED|875d92a8-67e2-4a32-9472-8fe99549e1eb" ma:fieldId="{ea3c6b56-d556-460f-beed-1cb795bcbdf8}" ma:sspId="caf61cd4-0327-4679-8f8a-6e41773e81e7" ma:termSetId="6e030844-242a-4d29-a562-8ce1d1b5ef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IANotes" ma:index="22" nillable="true" ma:displayName="Notes" ma:description="Additional information, can include URL link to another document" ma:internalName="DIANotes">
      <xsd:simpleType>
        <xsd:restriction base="dms:Note">
          <xsd:maxLength value="255"/>
        </xsd:restriction>
      </xsd:simpleType>
    </xsd:element>
    <xsd:element name="mf8e3920e77a4be68f9898a4a9478a6b" ma:index="23" nillable="true" ma:taxonomy="true" ma:internalName="mf8e3920e77a4be68f9898a4a9478a6b" ma:taxonomyFieldName="DIAGamblingOperationType" ma:displayName="Gambling Operation Type" ma:fieldId="{6f8e3920-e77a-4be6-8f98-98a4a9478a6b}" ma:sspId="caf61cd4-0327-4679-8f8a-6e41773e81e7" ma:termSetId="0a2c7960-063e-43c0-ac0a-3a4d84c304c6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17" nillable="true" ma:displayName="End Date" ma:default="[today]" ma:format="DateOnly" ma:internalName="_End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AA31F5-21A6-4AE4-BA6B-C20D08B34A11}"/>
</file>

<file path=customXml/itemProps2.xml><?xml version="1.0" encoding="utf-8"?>
<ds:datastoreItem xmlns:ds="http://schemas.openxmlformats.org/officeDocument/2006/customXml" ds:itemID="{F744F3E0-A3FB-43F6-AD9F-99817AAFC869}"/>
</file>

<file path=customXml/itemProps3.xml><?xml version="1.0" encoding="utf-8"?>
<ds:datastoreItem xmlns:ds="http://schemas.openxmlformats.org/officeDocument/2006/customXml" ds:itemID="{C856C00D-C3FA-4A09-8F6A-36BF0CAF66AF}"/>
</file>

<file path=customXml/itemProps4.xml><?xml version="1.0" encoding="utf-8"?>
<ds:datastoreItem xmlns:ds="http://schemas.openxmlformats.org/officeDocument/2006/customXml" ds:itemID="{F8C5EC73-7C3F-4167-887D-5159954A59E3}"/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191</Words>
  <Application>Microsoft Office PowerPoint</Application>
  <PresentationFormat>On-screen Show (4:3)</PresentationFormat>
  <Paragraphs>73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Thoughtful Generosity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Philanthropy NZ - forums</dc:title>
  <dc:creator>Liane McGee</dc:creator>
  <cp:keywords/>
  <cp:lastModifiedBy>Clare Richardson</cp:lastModifiedBy>
  <cp:revision>55</cp:revision>
  <cp:lastPrinted>2017-09-06T04:17:58Z</cp:lastPrinted>
  <dcterms:created xsi:type="dcterms:W3CDTF">2015-07-24T03:22:26Z</dcterms:created>
  <dcterms:modified xsi:type="dcterms:W3CDTF">2018-03-21T21:43:04Z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3ProjectDocumentType">
    <vt:lpwstr/>
  </property>
  <property fmtid="{D5CDD505-2E9C-101B-9397-08002B2CF9AE}" pid="4" name="ContentTypeId">
    <vt:lpwstr>0x0101005496552013C0BA46BE88192D5C6EB20B00EECD0B3F0C45DF45B673ABBB050EE9F20082DAE6D4A0696E4D8E205C6373B2C750</vt:lpwstr>
  </property>
  <property fmtid="{D5CDD505-2E9C-101B-9397-08002B2CF9AE}" pid="5" name="DIAGamblingOperationType">
    <vt:lpwstr>115;#All Classes|1ee81148-5e72-4716-af86-7749950d1b22</vt:lpwstr>
  </property>
  <property fmtid="{D5CDD505-2E9C-101B-9397-08002B2CF9AE}" pid="6" name="d4d88d9c404441259a20c2016d5c4fc4">
    <vt:lpwstr>Correspondence|dcd6b05f-dc80-4336-b228-09aebf3d212c</vt:lpwstr>
  </property>
  <property fmtid="{D5CDD505-2E9C-101B-9397-08002B2CF9AE}" pid="7" name="C3Topic">
    <vt:lpwstr/>
  </property>
  <property fmtid="{D5CDD505-2E9C-101B-9397-08002B2CF9AE}" pid="8" name="_dlc_DocIdItemGuid">
    <vt:lpwstr>80cebde5-dd97-4eec-b58e-6ec9b360dd21</vt:lpwstr>
  </property>
  <property fmtid="{D5CDD505-2E9C-101B-9397-08002B2CF9AE}" pid="9" name="DIASecurityClassification">
    <vt:lpwstr>2;#UNCLASSIFIED|875d92a8-67e2-4a32-9472-8fe99549e1eb</vt:lpwstr>
  </property>
  <property fmtid="{D5CDD505-2E9C-101B-9397-08002B2CF9AE}" pid="10" name="DIAEmailContentType">
    <vt:lpwstr>1;#Correspondence|dcd6b05f-dc80-4336-b228-09aebf3d212c</vt:lpwstr>
  </property>
</Properties>
</file>