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7" r:id="rId2"/>
    <p:sldId id="302" r:id="rId3"/>
    <p:sldId id="310" r:id="rId4"/>
    <p:sldId id="311" r:id="rId5"/>
    <p:sldId id="319" r:id="rId6"/>
    <p:sldId id="265" r:id="rId7"/>
    <p:sldId id="318" r:id="rId8"/>
    <p:sldId id="322" r:id="rId9"/>
    <p:sldId id="321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537"/>
    <a:srgbClr val="584D4F"/>
    <a:srgbClr val="84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7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-201" y="-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9FE3B-1237-49AE-A09F-6EE1259E9065}" type="doc">
      <dgm:prSet loTypeId="urn:microsoft.com/office/officeart/2005/8/layout/radial1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NZ"/>
        </a:p>
      </dgm:t>
    </dgm:pt>
    <dgm:pt modelId="{D38D4F73-6201-4C8B-8366-656F8CFEC518}">
      <dgm:prSet phldrT="[Text]" custT="1"/>
      <dgm:spPr/>
      <dgm:t>
        <a:bodyPr/>
        <a:lstStyle/>
        <a:p>
          <a:r>
            <a:rPr lang="en-US" sz="2000" dirty="0" smtClean="0"/>
            <a:t>Introduction to Gambling Host Responsibility </a:t>
          </a:r>
          <a:endParaRPr lang="en-NZ" sz="2000" dirty="0"/>
        </a:p>
      </dgm:t>
    </dgm:pt>
    <dgm:pt modelId="{92613D49-0027-43A4-BE50-FAC17A8BA8A2}" type="parTrans" cxnId="{EA695F08-1045-4F4B-91BA-E32053999D44}">
      <dgm:prSet/>
      <dgm:spPr/>
      <dgm:t>
        <a:bodyPr/>
        <a:lstStyle/>
        <a:p>
          <a:endParaRPr lang="en-NZ"/>
        </a:p>
      </dgm:t>
    </dgm:pt>
    <dgm:pt modelId="{59693685-E35C-4995-B6AA-66618F80526C}" type="sibTrans" cxnId="{EA695F08-1045-4F4B-91BA-E32053999D44}">
      <dgm:prSet/>
      <dgm:spPr/>
      <dgm:t>
        <a:bodyPr/>
        <a:lstStyle/>
        <a:p>
          <a:endParaRPr lang="en-NZ"/>
        </a:p>
      </dgm:t>
    </dgm:pt>
    <dgm:pt modelId="{8E61A163-1C4C-4FAF-9A09-9C0D4D6AE6D8}">
      <dgm:prSet phldrT="[Text]"/>
      <dgm:spPr/>
      <dgm:t>
        <a:bodyPr/>
        <a:lstStyle/>
        <a:p>
          <a:r>
            <a:rPr lang="en-US" dirty="0" smtClean="0"/>
            <a:t>Why is gambling host responsibility important?</a:t>
          </a:r>
          <a:endParaRPr lang="en-NZ" dirty="0"/>
        </a:p>
      </dgm:t>
    </dgm:pt>
    <dgm:pt modelId="{9F3EF488-6B52-4FAB-A232-9335B5C15C1A}" type="parTrans" cxnId="{A374E16F-AA17-41D5-ADA8-B319A327ED77}">
      <dgm:prSet/>
      <dgm:spPr/>
      <dgm:t>
        <a:bodyPr/>
        <a:lstStyle/>
        <a:p>
          <a:endParaRPr lang="en-NZ"/>
        </a:p>
      </dgm:t>
    </dgm:pt>
    <dgm:pt modelId="{1C593122-EE7E-4CEB-BA64-C461319541C3}" type="sibTrans" cxnId="{A374E16F-AA17-41D5-ADA8-B319A327ED77}">
      <dgm:prSet/>
      <dgm:spPr/>
      <dgm:t>
        <a:bodyPr/>
        <a:lstStyle/>
        <a:p>
          <a:endParaRPr lang="en-NZ"/>
        </a:p>
      </dgm:t>
    </dgm:pt>
    <dgm:pt modelId="{6065915F-9AAA-41E1-BFA7-BEF842F6BCF1}">
      <dgm:prSet phldrT="[Text]"/>
      <dgm:spPr/>
      <dgm:t>
        <a:bodyPr/>
        <a:lstStyle/>
        <a:p>
          <a:r>
            <a:rPr lang="en-US" dirty="0" smtClean="0"/>
            <a:t>What are your obligations?</a:t>
          </a:r>
          <a:endParaRPr lang="en-NZ" dirty="0"/>
        </a:p>
      </dgm:t>
    </dgm:pt>
    <dgm:pt modelId="{1CBEE395-1461-41BD-AEE9-BE6B4C8EC4B0}" type="parTrans" cxnId="{4BCFE6A2-00E0-446B-9171-E9B9827067F8}">
      <dgm:prSet/>
      <dgm:spPr/>
      <dgm:t>
        <a:bodyPr/>
        <a:lstStyle/>
        <a:p>
          <a:endParaRPr lang="en-NZ"/>
        </a:p>
      </dgm:t>
    </dgm:pt>
    <dgm:pt modelId="{E94DEFF7-88E8-44EA-9CFC-4469EB32518A}" type="sibTrans" cxnId="{4BCFE6A2-00E0-446B-9171-E9B9827067F8}">
      <dgm:prSet/>
      <dgm:spPr/>
      <dgm:t>
        <a:bodyPr/>
        <a:lstStyle/>
        <a:p>
          <a:endParaRPr lang="en-NZ"/>
        </a:p>
      </dgm:t>
    </dgm:pt>
    <dgm:pt modelId="{90A0A0F2-187D-4755-A165-5034DDCEAB0E}">
      <dgm:prSet phldrT="[Text]"/>
      <dgm:spPr/>
      <dgm:t>
        <a:bodyPr/>
        <a:lstStyle/>
        <a:p>
          <a:r>
            <a:rPr lang="en-US" dirty="0" smtClean="0"/>
            <a:t>What should you be doing on a daily basis?</a:t>
          </a:r>
          <a:endParaRPr lang="en-NZ" dirty="0"/>
        </a:p>
      </dgm:t>
    </dgm:pt>
    <dgm:pt modelId="{6A83E501-B6FB-4AC5-BBC1-1016227FEF2C}" type="parTrans" cxnId="{DBBEF083-D5EA-4F1B-8461-FFA9CA8C413F}">
      <dgm:prSet/>
      <dgm:spPr/>
      <dgm:t>
        <a:bodyPr/>
        <a:lstStyle/>
        <a:p>
          <a:endParaRPr lang="en-NZ"/>
        </a:p>
      </dgm:t>
    </dgm:pt>
    <dgm:pt modelId="{BC9A98E3-9D4D-4C56-8E3F-3946EAAD6FF5}" type="sibTrans" cxnId="{DBBEF083-D5EA-4F1B-8461-FFA9CA8C413F}">
      <dgm:prSet/>
      <dgm:spPr/>
      <dgm:t>
        <a:bodyPr/>
        <a:lstStyle/>
        <a:p>
          <a:endParaRPr lang="en-NZ"/>
        </a:p>
      </dgm:t>
    </dgm:pt>
    <dgm:pt modelId="{74215AF2-58BA-4F0A-BADE-D14F5FD313AE}">
      <dgm:prSet phldrT="[Text]"/>
      <dgm:spPr/>
      <dgm:t>
        <a:bodyPr/>
        <a:lstStyle/>
        <a:p>
          <a:r>
            <a:rPr lang="en-US" dirty="0" smtClean="0"/>
            <a:t>What are the signs you should look for?</a:t>
          </a:r>
          <a:endParaRPr lang="en-NZ" dirty="0"/>
        </a:p>
      </dgm:t>
    </dgm:pt>
    <dgm:pt modelId="{A1A4D1D2-A2FB-401A-9444-8EEA46F77245}" type="parTrans" cxnId="{DADD9F4E-245F-4479-9795-A54A6B827A6E}">
      <dgm:prSet/>
      <dgm:spPr/>
      <dgm:t>
        <a:bodyPr/>
        <a:lstStyle/>
        <a:p>
          <a:endParaRPr lang="en-NZ"/>
        </a:p>
      </dgm:t>
    </dgm:pt>
    <dgm:pt modelId="{651A01A7-BA11-4BAD-9DDD-991DB7C2BAF5}" type="sibTrans" cxnId="{DADD9F4E-245F-4479-9795-A54A6B827A6E}">
      <dgm:prSet/>
      <dgm:spPr/>
      <dgm:t>
        <a:bodyPr/>
        <a:lstStyle/>
        <a:p>
          <a:endParaRPr lang="en-NZ"/>
        </a:p>
      </dgm:t>
    </dgm:pt>
    <dgm:pt modelId="{3ACD5D21-7F15-4E34-A83D-E6473E27701A}">
      <dgm:prSet phldrT="[Text]"/>
      <dgm:spPr/>
      <dgm:t>
        <a:bodyPr/>
        <a:lstStyle/>
        <a:p>
          <a:endParaRPr lang="en-NZ"/>
        </a:p>
      </dgm:t>
    </dgm:pt>
    <dgm:pt modelId="{814A03FA-CA63-4480-AA23-FB1154883961}" type="parTrans" cxnId="{C082B7B1-B601-44E9-A936-C5DEC858783E}">
      <dgm:prSet/>
      <dgm:spPr/>
      <dgm:t>
        <a:bodyPr/>
        <a:lstStyle/>
        <a:p>
          <a:endParaRPr lang="en-NZ"/>
        </a:p>
      </dgm:t>
    </dgm:pt>
    <dgm:pt modelId="{A304CDE6-B9B8-47C6-94FC-B7FBE3C1D9C7}" type="sibTrans" cxnId="{C082B7B1-B601-44E9-A936-C5DEC858783E}">
      <dgm:prSet/>
      <dgm:spPr/>
      <dgm:t>
        <a:bodyPr/>
        <a:lstStyle/>
        <a:p>
          <a:endParaRPr lang="en-NZ"/>
        </a:p>
      </dgm:t>
    </dgm:pt>
    <dgm:pt modelId="{1B03DC53-E328-4875-A678-CDE0BFB617A7}">
      <dgm:prSet phldrT="[Text]"/>
      <dgm:spPr/>
      <dgm:t>
        <a:bodyPr/>
        <a:lstStyle/>
        <a:p>
          <a:r>
            <a:rPr lang="en-US" dirty="0" smtClean="0"/>
            <a:t>How should you respond?</a:t>
          </a:r>
          <a:endParaRPr lang="en-NZ" dirty="0"/>
        </a:p>
      </dgm:t>
    </dgm:pt>
    <dgm:pt modelId="{DD316481-AE05-4117-9E65-9B9B2BC3E86E}" type="parTrans" cxnId="{5A77F6EE-BDAE-4FCB-B2F9-912B938CE7DA}">
      <dgm:prSet/>
      <dgm:spPr/>
      <dgm:t>
        <a:bodyPr/>
        <a:lstStyle/>
        <a:p>
          <a:endParaRPr lang="en-NZ"/>
        </a:p>
      </dgm:t>
    </dgm:pt>
    <dgm:pt modelId="{267C2AF8-7AEB-46A4-972F-3F3C27C21463}" type="sibTrans" cxnId="{5A77F6EE-BDAE-4FCB-B2F9-912B938CE7DA}">
      <dgm:prSet/>
      <dgm:spPr/>
      <dgm:t>
        <a:bodyPr/>
        <a:lstStyle/>
        <a:p>
          <a:endParaRPr lang="en-NZ"/>
        </a:p>
      </dgm:t>
    </dgm:pt>
    <dgm:pt modelId="{881AFC37-09DB-4FE6-9AD5-C0BF5CF3E67B}" type="pres">
      <dgm:prSet presAssocID="{6E29FE3B-1237-49AE-A09F-6EE1259E90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B2895F7-FF69-437D-A6D3-5AF51F257E0A}" type="pres">
      <dgm:prSet presAssocID="{D38D4F73-6201-4C8B-8366-656F8CFEC518}" presName="centerShape" presStyleLbl="node0" presStyleIdx="0" presStyleCnt="1" custScaleX="130619" custScaleY="118803"/>
      <dgm:spPr/>
      <dgm:t>
        <a:bodyPr/>
        <a:lstStyle/>
        <a:p>
          <a:endParaRPr lang="en-NZ"/>
        </a:p>
      </dgm:t>
    </dgm:pt>
    <dgm:pt modelId="{7C800AA1-07F7-4E80-A921-1CBF7B6C08FA}" type="pres">
      <dgm:prSet presAssocID="{9F3EF488-6B52-4FAB-A232-9335B5C15C1A}" presName="Name9" presStyleLbl="parChTrans1D2" presStyleIdx="0" presStyleCnt="5"/>
      <dgm:spPr/>
      <dgm:t>
        <a:bodyPr/>
        <a:lstStyle/>
        <a:p>
          <a:endParaRPr lang="en-NZ"/>
        </a:p>
      </dgm:t>
    </dgm:pt>
    <dgm:pt modelId="{9549EF0D-1025-45B7-B490-2969612AF2E4}" type="pres">
      <dgm:prSet presAssocID="{9F3EF488-6B52-4FAB-A232-9335B5C15C1A}" presName="connTx" presStyleLbl="parChTrans1D2" presStyleIdx="0" presStyleCnt="5"/>
      <dgm:spPr/>
      <dgm:t>
        <a:bodyPr/>
        <a:lstStyle/>
        <a:p>
          <a:endParaRPr lang="en-NZ"/>
        </a:p>
      </dgm:t>
    </dgm:pt>
    <dgm:pt modelId="{44DA81CE-F554-46D3-B660-8A979A04C06A}" type="pres">
      <dgm:prSet presAssocID="{8E61A163-1C4C-4FAF-9A09-9C0D4D6AE6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22603A3-E341-4551-B3F0-D2E424744CFF}" type="pres">
      <dgm:prSet presAssocID="{1CBEE395-1461-41BD-AEE9-BE6B4C8EC4B0}" presName="Name9" presStyleLbl="parChTrans1D2" presStyleIdx="1" presStyleCnt="5"/>
      <dgm:spPr/>
      <dgm:t>
        <a:bodyPr/>
        <a:lstStyle/>
        <a:p>
          <a:endParaRPr lang="en-NZ"/>
        </a:p>
      </dgm:t>
    </dgm:pt>
    <dgm:pt modelId="{B504973B-FF94-464C-9D83-18962F659E2C}" type="pres">
      <dgm:prSet presAssocID="{1CBEE395-1461-41BD-AEE9-BE6B4C8EC4B0}" presName="connTx" presStyleLbl="parChTrans1D2" presStyleIdx="1" presStyleCnt="5"/>
      <dgm:spPr/>
      <dgm:t>
        <a:bodyPr/>
        <a:lstStyle/>
        <a:p>
          <a:endParaRPr lang="en-NZ"/>
        </a:p>
      </dgm:t>
    </dgm:pt>
    <dgm:pt modelId="{797E2F51-EEF5-4548-8ABE-C425D9404271}" type="pres">
      <dgm:prSet presAssocID="{6065915F-9AAA-41E1-BFA7-BEF842F6BC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051B419-E211-4BD1-A7A2-B962313D0C0C}" type="pres">
      <dgm:prSet presAssocID="{6A83E501-B6FB-4AC5-BBC1-1016227FEF2C}" presName="Name9" presStyleLbl="parChTrans1D2" presStyleIdx="2" presStyleCnt="5"/>
      <dgm:spPr/>
      <dgm:t>
        <a:bodyPr/>
        <a:lstStyle/>
        <a:p>
          <a:endParaRPr lang="en-NZ"/>
        </a:p>
      </dgm:t>
    </dgm:pt>
    <dgm:pt modelId="{6DD42669-ACF3-44B6-9857-9F6AE5CA3FC3}" type="pres">
      <dgm:prSet presAssocID="{6A83E501-B6FB-4AC5-BBC1-1016227FEF2C}" presName="connTx" presStyleLbl="parChTrans1D2" presStyleIdx="2" presStyleCnt="5"/>
      <dgm:spPr/>
      <dgm:t>
        <a:bodyPr/>
        <a:lstStyle/>
        <a:p>
          <a:endParaRPr lang="en-NZ"/>
        </a:p>
      </dgm:t>
    </dgm:pt>
    <dgm:pt modelId="{D4F808E1-DFC8-4011-8283-0D1EB673CB8C}" type="pres">
      <dgm:prSet presAssocID="{90A0A0F2-187D-4755-A165-5034DDCEAB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378E0A3-9E40-42C4-A14B-D7BED4C3AF06}" type="pres">
      <dgm:prSet presAssocID="{A1A4D1D2-A2FB-401A-9444-8EEA46F77245}" presName="Name9" presStyleLbl="parChTrans1D2" presStyleIdx="3" presStyleCnt="5"/>
      <dgm:spPr/>
      <dgm:t>
        <a:bodyPr/>
        <a:lstStyle/>
        <a:p>
          <a:endParaRPr lang="en-NZ"/>
        </a:p>
      </dgm:t>
    </dgm:pt>
    <dgm:pt modelId="{971E0413-0F35-48F4-9508-3F88121E1014}" type="pres">
      <dgm:prSet presAssocID="{A1A4D1D2-A2FB-401A-9444-8EEA46F77245}" presName="connTx" presStyleLbl="parChTrans1D2" presStyleIdx="3" presStyleCnt="5"/>
      <dgm:spPr/>
      <dgm:t>
        <a:bodyPr/>
        <a:lstStyle/>
        <a:p>
          <a:endParaRPr lang="en-NZ"/>
        </a:p>
      </dgm:t>
    </dgm:pt>
    <dgm:pt modelId="{A2357F85-542E-42D7-9B99-F223809E043C}" type="pres">
      <dgm:prSet presAssocID="{74215AF2-58BA-4F0A-BADE-D14F5FD313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DFD62DB-51C3-477E-90B4-7DA66D49696E}" type="pres">
      <dgm:prSet presAssocID="{DD316481-AE05-4117-9E65-9B9B2BC3E86E}" presName="Name9" presStyleLbl="parChTrans1D2" presStyleIdx="4" presStyleCnt="5"/>
      <dgm:spPr/>
      <dgm:t>
        <a:bodyPr/>
        <a:lstStyle/>
        <a:p>
          <a:endParaRPr lang="en-NZ"/>
        </a:p>
      </dgm:t>
    </dgm:pt>
    <dgm:pt modelId="{736F2944-ED6D-41F9-AFCE-93ADE62A8978}" type="pres">
      <dgm:prSet presAssocID="{DD316481-AE05-4117-9E65-9B9B2BC3E86E}" presName="connTx" presStyleLbl="parChTrans1D2" presStyleIdx="4" presStyleCnt="5"/>
      <dgm:spPr/>
      <dgm:t>
        <a:bodyPr/>
        <a:lstStyle/>
        <a:p>
          <a:endParaRPr lang="en-NZ"/>
        </a:p>
      </dgm:t>
    </dgm:pt>
    <dgm:pt modelId="{D9B31305-2EFE-4222-A9E4-14103D87F055}" type="pres">
      <dgm:prSet presAssocID="{1B03DC53-E328-4875-A678-CDE0BFB617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C98730A-8912-4F84-8D62-2D03645B7E31}" type="presOf" srcId="{A1A4D1D2-A2FB-401A-9444-8EEA46F77245}" destId="{6378E0A3-9E40-42C4-A14B-D7BED4C3AF06}" srcOrd="0" destOrd="0" presId="urn:microsoft.com/office/officeart/2005/8/layout/radial1"/>
    <dgm:cxn modelId="{DBBEF083-D5EA-4F1B-8461-FFA9CA8C413F}" srcId="{D38D4F73-6201-4C8B-8366-656F8CFEC518}" destId="{90A0A0F2-187D-4755-A165-5034DDCEAB0E}" srcOrd="2" destOrd="0" parTransId="{6A83E501-B6FB-4AC5-BBC1-1016227FEF2C}" sibTransId="{BC9A98E3-9D4D-4C56-8E3F-3946EAAD6FF5}"/>
    <dgm:cxn modelId="{33C3A444-B725-44C2-8476-4289A4F535F4}" type="presOf" srcId="{6A83E501-B6FB-4AC5-BBC1-1016227FEF2C}" destId="{D051B419-E211-4BD1-A7A2-B962313D0C0C}" srcOrd="0" destOrd="0" presId="urn:microsoft.com/office/officeart/2005/8/layout/radial1"/>
    <dgm:cxn modelId="{C637DFDA-339A-409F-A86F-CA2DEB9CACA0}" type="presOf" srcId="{6065915F-9AAA-41E1-BFA7-BEF842F6BCF1}" destId="{797E2F51-EEF5-4548-8ABE-C425D9404271}" srcOrd="0" destOrd="0" presId="urn:microsoft.com/office/officeart/2005/8/layout/radial1"/>
    <dgm:cxn modelId="{EA695F08-1045-4F4B-91BA-E32053999D44}" srcId="{6E29FE3B-1237-49AE-A09F-6EE1259E9065}" destId="{D38D4F73-6201-4C8B-8366-656F8CFEC518}" srcOrd="0" destOrd="0" parTransId="{92613D49-0027-43A4-BE50-FAC17A8BA8A2}" sibTransId="{59693685-E35C-4995-B6AA-66618F80526C}"/>
    <dgm:cxn modelId="{54F2C814-C0ED-4D9C-94DF-61E904BB1E62}" type="presOf" srcId="{1CBEE395-1461-41BD-AEE9-BE6B4C8EC4B0}" destId="{622603A3-E341-4551-B3F0-D2E424744CFF}" srcOrd="0" destOrd="0" presId="urn:microsoft.com/office/officeart/2005/8/layout/radial1"/>
    <dgm:cxn modelId="{2853BC20-03C0-47C2-9C19-D2A59F81BE9E}" type="presOf" srcId="{1B03DC53-E328-4875-A678-CDE0BFB617A7}" destId="{D9B31305-2EFE-4222-A9E4-14103D87F055}" srcOrd="0" destOrd="0" presId="urn:microsoft.com/office/officeart/2005/8/layout/radial1"/>
    <dgm:cxn modelId="{2E0B3E42-050C-4111-87E8-3D6E2ADE0EC1}" type="presOf" srcId="{1CBEE395-1461-41BD-AEE9-BE6B4C8EC4B0}" destId="{B504973B-FF94-464C-9D83-18962F659E2C}" srcOrd="1" destOrd="0" presId="urn:microsoft.com/office/officeart/2005/8/layout/radial1"/>
    <dgm:cxn modelId="{354959EA-317E-49EB-A1ED-14DEEE8537DC}" type="presOf" srcId="{6E29FE3B-1237-49AE-A09F-6EE1259E9065}" destId="{881AFC37-09DB-4FE6-9AD5-C0BF5CF3E67B}" srcOrd="0" destOrd="0" presId="urn:microsoft.com/office/officeart/2005/8/layout/radial1"/>
    <dgm:cxn modelId="{77578B25-2437-4C30-B273-41605610AF93}" type="presOf" srcId="{DD316481-AE05-4117-9E65-9B9B2BC3E86E}" destId="{2DFD62DB-51C3-477E-90B4-7DA66D49696E}" srcOrd="0" destOrd="0" presId="urn:microsoft.com/office/officeart/2005/8/layout/radial1"/>
    <dgm:cxn modelId="{4BCFE6A2-00E0-446B-9171-E9B9827067F8}" srcId="{D38D4F73-6201-4C8B-8366-656F8CFEC518}" destId="{6065915F-9AAA-41E1-BFA7-BEF842F6BCF1}" srcOrd="1" destOrd="0" parTransId="{1CBEE395-1461-41BD-AEE9-BE6B4C8EC4B0}" sibTransId="{E94DEFF7-88E8-44EA-9CFC-4469EB32518A}"/>
    <dgm:cxn modelId="{7ABE0806-7752-4BC2-839E-96FB2D31C4FD}" type="presOf" srcId="{A1A4D1D2-A2FB-401A-9444-8EEA46F77245}" destId="{971E0413-0F35-48F4-9508-3F88121E1014}" srcOrd="1" destOrd="0" presId="urn:microsoft.com/office/officeart/2005/8/layout/radial1"/>
    <dgm:cxn modelId="{C082B7B1-B601-44E9-A936-C5DEC858783E}" srcId="{6E29FE3B-1237-49AE-A09F-6EE1259E9065}" destId="{3ACD5D21-7F15-4E34-A83D-E6473E27701A}" srcOrd="1" destOrd="0" parTransId="{814A03FA-CA63-4480-AA23-FB1154883961}" sibTransId="{A304CDE6-B9B8-47C6-94FC-B7FBE3C1D9C7}"/>
    <dgm:cxn modelId="{1A5BF252-3D9B-416E-8171-ECF1EBDCFEFC}" type="presOf" srcId="{74215AF2-58BA-4F0A-BADE-D14F5FD313AE}" destId="{A2357F85-542E-42D7-9B99-F223809E043C}" srcOrd="0" destOrd="0" presId="urn:microsoft.com/office/officeart/2005/8/layout/radial1"/>
    <dgm:cxn modelId="{7CE9A036-018F-40C6-ACE5-6FD22BA51052}" type="presOf" srcId="{6A83E501-B6FB-4AC5-BBC1-1016227FEF2C}" destId="{6DD42669-ACF3-44B6-9857-9F6AE5CA3FC3}" srcOrd="1" destOrd="0" presId="urn:microsoft.com/office/officeart/2005/8/layout/radial1"/>
    <dgm:cxn modelId="{7EBD7591-4DDA-499A-910A-27634AD49135}" type="presOf" srcId="{8E61A163-1C4C-4FAF-9A09-9C0D4D6AE6D8}" destId="{44DA81CE-F554-46D3-B660-8A979A04C06A}" srcOrd="0" destOrd="0" presId="urn:microsoft.com/office/officeart/2005/8/layout/radial1"/>
    <dgm:cxn modelId="{DADD9F4E-245F-4479-9795-A54A6B827A6E}" srcId="{D38D4F73-6201-4C8B-8366-656F8CFEC518}" destId="{74215AF2-58BA-4F0A-BADE-D14F5FD313AE}" srcOrd="3" destOrd="0" parTransId="{A1A4D1D2-A2FB-401A-9444-8EEA46F77245}" sibTransId="{651A01A7-BA11-4BAD-9DDD-991DB7C2BAF5}"/>
    <dgm:cxn modelId="{168CFE0B-3CFF-483E-A53A-C63C615ACFDB}" type="presOf" srcId="{D38D4F73-6201-4C8B-8366-656F8CFEC518}" destId="{AB2895F7-FF69-437D-A6D3-5AF51F257E0A}" srcOrd="0" destOrd="0" presId="urn:microsoft.com/office/officeart/2005/8/layout/radial1"/>
    <dgm:cxn modelId="{28503418-7603-4DE7-BD4A-67D7FF4190A0}" type="presOf" srcId="{9F3EF488-6B52-4FAB-A232-9335B5C15C1A}" destId="{7C800AA1-07F7-4E80-A921-1CBF7B6C08FA}" srcOrd="0" destOrd="0" presId="urn:microsoft.com/office/officeart/2005/8/layout/radial1"/>
    <dgm:cxn modelId="{A374E16F-AA17-41D5-ADA8-B319A327ED77}" srcId="{D38D4F73-6201-4C8B-8366-656F8CFEC518}" destId="{8E61A163-1C4C-4FAF-9A09-9C0D4D6AE6D8}" srcOrd="0" destOrd="0" parTransId="{9F3EF488-6B52-4FAB-A232-9335B5C15C1A}" sibTransId="{1C593122-EE7E-4CEB-BA64-C461319541C3}"/>
    <dgm:cxn modelId="{5A77F6EE-BDAE-4FCB-B2F9-912B938CE7DA}" srcId="{D38D4F73-6201-4C8B-8366-656F8CFEC518}" destId="{1B03DC53-E328-4875-A678-CDE0BFB617A7}" srcOrd="4" destOrd="0" parTransId="{DD316481-AE05-4117-9E65-9B9B2BC3E86E}" sibTransId="{267C2AF8-7AEB-46A4-972F-3F3C27C21463}"/>
    <dgm:cxn modelId="{0082E7F9-204B-4184-8A91-B5A4DD67FBDB}" type="presOf" srcId="{DD316481-AE05-4117-9E65-9B9B2BC3E86E}" destId="{736F2944-ED6D-41F9-AFCE-93ADE62A8978}" srcOrd="1" destOrd="0" presId="urn:microsoft.com/office/officeart/2005/8/layout/radial1"/>
    <dgm:cxn modelId="{79C841A3-3C55-4961-B77B-66C9E5BD02EA}" type="presOf" srcId="{90A0A0F2-187D-4755-A165-5034DDCEAB0E}" destId="{D4F808E1-DFC8-4011-8283-0D1EB673CB8C}" srcOrd="0" destOrd="0" presId="urn:microsoft.com/office/officeart/2005/8/layout/radial1"/>
    <dgm:cxn modelId="{2ECAC68A-FD94-46C9-ADA4-7B6332E70EF0}" type="presOf" srcId="{9F3EF488-6B52-4FAB-A232-9335B5C15C1A}" destId="{9549EF0D-1025-45B7-B490-2969612AF2E4}" srcOrd="1" destOrd="0" presId="urn:microsoft.com/office/officeart/2005/8/layout/radial1"/>
    <dgm:cxn modelId="{F7D56328-09F7-4F64-BCFB-39CE30B23752}" type="presParOf" srcId="{881AFC37-09DB-4FE6-9AD5-C0BF5CF3E67B}" destId="{AB2895F7-FF69-437D-A6D3-5AF51F257E0A}" srcOrd="0" destOrd="0" presId="urn:microsoft.com/office/officeart/2005/8/layout/radial1"/>
    <dgm:cxn modelId="{04C4CFB5-FF4A-4A0E-AE95-6E4F2360A72A}" type="presParOf" srcId="{881AFC37-09DB-4FE6-9AD5-C0BF5CF3E67B}" destId="{7C800AA1-07F7-4E80-A921-1CBF7B6C08FA}" srcOrd="1" destOrd="0" presId="urn:microsoft.com/office/officeart/2005/8/layout/radial1"/>
    <dgm:cxn modelId="{177C2354-BE4B-4E49-895D-432425ED458D}" type="presParOf" srcId="{7C800AA1-07F7-4E80-A921-1CBF7B6C08FA}" destId="{9549EF0D-1025-45B7-B490-2969612AF2E4}" srcOrd="0" destOrd="0" presId="urn:microsoft.com/office/officeart/2005/8/layout/radial1"/>
    <dgm:cxn modelId="{D51BEFA0-70AF-46BA-9ADE-491AA010A269}" type="presParOf" srcId="{881AFC37-09DB-4FE6-9AD5-C0BF5CF3E67B}" destId="{44DA81CE-F554-46D3-B660-8A979A04C06A}" srcOrd="2" destOrd="0" presId="urn:microsoft.com/office/officeart/2005/8/layout/radial1"/>
    <dgm:cxn modelId="{7A0FFA9B-A724-4363-99C8-F24B42657D51}" type="presParOf" srcId="{881AFC37-09DB-4FE6-9AD5-C0BF5CF3E67B}" destId="{622603A3-E341-4551-B3F0-D2E424744CFF}" srcOrd="3" destOrd="0" presId="urn:microsoft.com/office/officeart/2005/8/layout/radial1"/>
    <dgm:cxn modelId="{63BAC8BD-7EF9-480E-BDB5-FC3F6CA4FC3B}" type="presParOf" srcId="{622603A3-E341-4551-B3F0-D2E424744CFF}" destId="{B504973B-FF94-464C-9D83-18962F659E2C}" srcOrd="0" destOrd="0" presId="urn:microsoft.com/office/officeart/2005/8/layout/radial1"/>
    <dgm:cxn modelId="{FA376A3D-E515-47D5-9C9C-E51A07EA4767}" type="presParOf" srcId="{881AFC37-09DB-4FE6-9AD5-C0BF5CF3E67B}" destId="{797E2F51-EEF5-4548-8ABE-C425D9404271}" srcOrd="4" destOrd="0" presId="urn:microsoft.com/office/officeart/2005/8/layout/radial1"/>
    <dgm:cxn modelId="{57A15D73-11FF-4BC7-98FF-5B111806BFBB}" type="presParOf" srcId="{881AFC37-09DB-4FE6-9AD5-C0BF5CF3E67B}" destId="{D051B419-E211-4BD1-A7A2-B962313D0C0C}" srcOrd="5" destOrd="0" presId="urn:microsoft.com/office/officeart/2005/8/layout/radial1"/>
    <dgm:cxn modelId="{18B8F646-526F-487B-AE07-8A969EE088AF}" type="presParOf" srcId="{D051B419-E211-4BD1-A7A2-B962313D0C0C}" destId="{6DD42669-ACF3-44B6-9857-9F6AE5CA3FC3}" srcOrd="0" destOrd="0" presId="urn:microsoft.com/office/officeart/2005/8/layout/radial1"/>
    <dgm:cxn modelId="{A17582CA-F212-4DDD-898E-1EABC7662C34}" type="presParOf" srcId="{881AFC37-09DB-4FE6-9AD5-C0BF5CF3E67B}" destId="{D4F808E1-DFC8-4011-8283-0D1EB673CB8C}" srcOrd="6" destOrd="0" presId="urn:microsoft.com/office/officeart/2005/8/layout/radial1"/>
    <dgm:cxn modelId="{579B4DF8-4BE7-4511-B229-666DED0377D5}" type="presParOf" srcId="{881AFC37-09DB-4FE6-9AD5-C0BF5CF3E67B}" destId="{6378E0A3-9E40-42C4-A14B-D7BED4C3AF06}" srcOrd="7" destOrd="0" presId="urn:microsoft.com/office/officeart/2005/8/layout/radial1"/>
    <dgm:cxn modelId="{C03C7829-46AE-4676-85DA-C12348681443}" type="presParOf" srcId="{6378E0A3-9E40-42C4-A14B-D7BED4C3AF06}" destId="{971E0413-0F35-48F4-9508-3F88121E1014}" srcOrd="0" destOrd="0" presId="urn:microsoft.com/office/officeart/2005/8/layout/radial1"/>
    <dgm:cxn modelId="{9156ACFB-1A57-4A96-BBBE-915F588294E0}" type="presParOf" srcId="{881AFC37-09DB-4FE6-9AD5-C0BF5CF3E67B}" destId="{A2357F85-542E-42D7-9B99-F223809E043C}" srcOrd="8" destOrd="0" presId="urn:microsoft.com/office/officeart/2005/8/layout/radial1"/>
    <dgm:cxn modelId="{1D1D2E9B-3B0E-4018-800A-F9E171B1CABA}" type="presParOf" srcId="{881AFC37-09DB-4FE6-9AD5-C0BF5CF3E67B}" destId="{2DFD62DB-51C3-477E-90B4-7DA66D49696E}" srcOrd="9" destOrd="0" presId="urn:microsoft.com/office/officeart/2005/8/layout/radial1"/>
    <dgm:cxn modelId="{B9117C5F-1C77-482E-A3E8-158FCC62061B}" type="presParOf" srcId="{2DFD62DB-51C3-477E-90B4-7DA66D49696E}" destId="{736F2944-ED6D-41F9-AFCE-93ADE62A8978}" srcOrd="0" destOrd="0" presId="urn:microsoft.com/office/officeart/2005/8/layout/radial1"/>
    <dgm:cxn modelId="{DAE55946-1EEE-4C7E-90BE-EA8F8A048A88}" type="presParOf" srcId="{881AFC37-09DB-4FE6-9AD5-C0BF5CF3E67B}" destId="{D9B31305-2EFE-4222-A9E4-14103D87F05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95F7-FF69-437D-A6D3-5AF51F257E0A}">
      <dsp:nvSpPr>
        <dsp:cNvPr id="0" name=""/>
        <dsp:cNvSpPr/>
      </dsp:nvSpPr>
      <dsp:spPr>
        <a:xfrm>
          <a:off x="3023288" y="2183028"/>
          <a:ext cx="2358763" cy="2145386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Introduction to Gambling Host Responsibility </a:t>
          </a:r>
          <a:endParaRPr lang="en-NZ" sz="2000" kern="1200" dirty="0"/>
        </a:p>
      </dsp:txBody>
      <dsp:txXfrm>
        <a:off x="3368721" y="2497213"/>
        <a:ext cx="1667897" cy="1517016"/>
      </dsp:txXfrm>
    </dsp:sp>
    <dsp:sp modelId="{7C800AA1-07F7-4E80-A921-1CBF7B6C08FA}">
      <dsp:nvSpPr>
        <dsp:cNvPr id="0" name=""/>
        <dsp:cNvSpPr/>
      </dsp:nvSpPr>
      <dsp:spPr>
        <a:xfrm rot="16200000">
          <a:off x="4016565" y="1977587"/>
          <a:ext cx="372209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372209" y="1933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4193365" y="1987618"/>
        <a:ext cx="18610" cy="18610"/>
      </dsp:txXfrm>
    </dsp:sp>
    <dsp:sp modelId="{44DA81CE-F554-46D3-B660-8A979A04C06A}">
      <dsp:nvSpPr>
        <dsp:cNvPr id="0" name=""/>
        <dsp:cNvSpPr/>
      </dsp:nvSpPr>
      <dsp:spPr>
        <a:xfrm>
          <a:off x="3299753" y="4983"/>
          <a:ext cx="1805834" cy="180583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Why is gambling host responsibility important?</a:t>
          </a:r>
          <a:endParaRPr lang="en-NZ" sz="1700" kern="1200" dirty="0"/>
        </a:p>
      </dsp:txBody>
      <dsp:txXfrm>
        <a:off x="3564211" y="269441"/>
        <a:ext cx="1276918" cy="1276918"/>
      </dsp:txXfrm>
    </dsp:sp>
    <dsp:sp modelId="{622603A3-E341-4551-B3F0-D2E424744CFF}">
      <dsp:nvSpPr>
        <dsp:cNvPr id="0" name=""/>
        <dsp:cNvSpPr/>
      </dsp:nvSpPr>
      <dsp:spPr>
        <a:xfrm rot="20520000">
          <a:off x="5306529" y="2832701"/>
          <a:ext cx="27710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277106" y="1933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5438155" y="2845109"/>
        <a:ext cx="13855" cy="13855"/>
      </dsp:txXfrm>
    </dsp:sp>
    <dsp:sp modelId="{797E2F51-EEF5-4548-8ABE-C425D9404271}">
      <dsp:nvSpPr>
        <dsp:cNvPr id="0" name=""/>
        <dsp:cNvSpPr/>
      </dsp:nvSpPr>
      <dsp:spPr>
        <a:xfrm>
          <a:off x="5532662" y="1627287"/>
          <a:ext cx="1805834" cy="180583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are your obligations?</a:t>
          </a:r>
          <a:endParaRPr lang="en-NZ" sz="1700" kern="1200" dirty="0"/>
        </a:p>
      </dsp:txBody>
      <dsp:txXfrm>
        <a:off x="5797120" y="1891745"/>
        <a:ext cx="1276918" cy="1276918"/>
      </dsp:txXfrm>
    </dsp:sp>
    <dsp:sp modelId="{D051B419-E211-4BD1-A7A2-B962313D0C0C}">
      <dsp:nvSpPr>
        <dsp:cNvPr id="0" name=""/>
        <dsp:cNvSpPr/>
      </dsp:nvSpPr>
      <dsp:spPr>
        <a:xfrm rot="3240000">
          <a:off x="4783077" y="4268332"/>
          <a:ext cx="338692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338692" y="1933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4943956" y="4279200"/>
        <a:ext cx="16934" cy="16934"/>
      </dsp:txXfrm>
    </dsp:sp>
    <dsp:sp modelId="{D4F808E1-DFC8-4011-8283-0D1EB673CB8C}">
      <dsp:nvSpPr>
        <dsp:cNvPr id="0" name=""/>
        <dsp:cNvSpPr/>
      </dsp:nvSpPr>
      <dsp:spPr>
        <a:xfrm>
          <a:off x="4679767" y="4252230"/>
          <a:ext cx="1805834" cy="180583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should you be doing on a daily basis?</a:t>
          </a:r>
          <a:endParaRPr lang="en-NZ" sz="1700" kern="1200" dirty="0"/>
        </a:p>
      </dsp:txBody>
      <dsp:txXfrm>
        <a:off x="4944225" y="4516688"/>
        <a:ext cx="1276918" cy="1276918"/>
      </dsp:txXfrm>
    </dsp:sp>
    <dsp:sp modelId="{6378E0A3-9E40-42C4-A14B-D7BED4C3AF06}">
      <dsp:nvSpPr>
        <dsp:cNvPr id="0" name=""/>
        <dsp:cNvSpPr/>
      </dsp:nvSpPr>
      <dsp:spPr>
        <a:xfrm rot="7560000">
          <a:off x="3283570" y="4268332"/>
          <a:ext cx="338692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338692" y="1933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3444449" y="4279200"/>
        <a:ext cx="16934" cy="16934"/>
      </dsp:txXfrm>
    </dsp:sp>
    <dsp:sp modelId="{A2357F85-542E-42D7-9B99-F223809E043C}">
      <dsp:nvSpPr>
        <dsp:cNvPr id="0" name=""/>
        <dsp:cNvSpPr/>
      </dsp:nvSpPr>
      <dsp:spPr>
        <a:xfrm>
          <a:off x="1919738" y="4252230"/>
          <a:ext cx="1805834" cy="180583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are the signs you should look for?</a:t>
          </a:r>
          <a:endParaRPr lang="en-NZ" sz="1700" kern="1200" dirty="0"/>
        </a:p>
      </dsp:txBody>
      <dsp:txXfrm>
        <a:off x="2184196" y="4516688"/>
        <a:ext cx="1276918" cy="1276918"/>
      </dsp:txXfrm>
    </dsp:sp>
    <dsp:sp modelId="{2DFD62DB-51C3-477E-90B4-7DA66D49696E}">
      <dsp:nvSpPr>
        <dsp:cNvPr id="0" name=""/>
        <dsp:cNvSpPr/>
      </dsp:nvSpPr>
      <dsp:spPr>
        <a:xfrm rot="11880000">
          <a:off x="2821704" y="2832701"/>
          <a:ext cx="27710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277106" y="1933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953330" y="2845109"/>
        <a:ext cx="13855" cy="13855"/>
      </dsp:txXfrm>
    </dsp:sp>
    <dsp:sp modelId="{D9B31305-2EFE-4222-A9E4-14103D87F055}">
      <dsp:nvSpPr>
        <dsp:cNvPr id="0" name=""/>
        <dsp:cNvSpPr/>
      </dsp:nvSpPr>
      <dsp:spPr>
        <a:xfrm>
          <a:off x="1066843" y="1627287"/>
          <a:ext cx="1805834" cy="180583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should you respond?</a:t>
          </a:r>
          <a:endParaRPr lang="en-NZ" sz="1700" kern="1200" dirty="0"/>
        </a:p>
      </dsp:txBody>
      <dsp:txXfrm>
        <a:off x="1331301" y="1891745"/>
        <a:ext cx="1276918" cy="127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B6CA-DB6C-4277-8689-61CF2C273A69}" type="datetimeFigureOut">
              <a:rPr lang="en-NZ" smtClean="0"/>
              <a:t>22/03/2018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551B-2CF2-472E-B640-F7F7FFEE7E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883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F839-D167-1143-BB55-A656D103A6C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65A1-FEED-AC43-858E-E6F8FA6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571" y="2850424"/>
            <a:ext cx="6201905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6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2848" y="2645318"/>
            <a:ext cx="7777458" cy="259339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6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9109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84B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19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C69A-58E5-BD46-9F30-3C963DC6EB1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45DE-7A04-1848-96AA-4A58B9FDE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amblehostpack.choicenotchance.org.nz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87" y="5112287"/>
            <a:ext cx="7657031" cy="2387600"/>
          </a:xfrm>
        </p:spPr>
        <p:txBody>
          <a:bodyPr>
            <a:noAutofit/>
          </a:bodyPr>
          <a:lstStyle/>
          <a:p>
            <a:r>
              <a:rPr lang="en-US" dirty="0" smtClean="0"/>
              <a:t>The Gamble </a:t>
            </a:r>
            <a:br>
              <a:rPr lang="en-US" dirty="0" smtClean="0"/>
            </a:br>
            <a:r>
              <a:rPr lang="en-US" dirty="0" smtClean="0"/>
              <a:t>Host Project – </a:t>
            </a:r>
            <a:br>
              <a:rPr lang="en-US" dirty="0" smtClean="0"/>
            </a:br>
            <a:r>
              <a:rPr lang="en-US" dirty="0" smtClean="0"/>
              <a:t>Where to Next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3568"/>
            <a:ext cx="12192000" cy="6858000"/>
          </a:xfrm>
          <a:prstGeom prst="rect">
            <a:avLst/>
          </a:prstGeom>
          <a:solidFill>
            <a:srgbClr val="84B6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525" y="1320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Overview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13247"/>
            <a:ext cx="1092543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3600" dirty="0" smtClean="0"/>
              <a:t>. The roll-out of the Gamble Host Resources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2</a:t>
            </a:r>
            <a:r>
              <a:rPr lang="en-US" sz="3600" dirty="0" smtClean="0"/>
              <a:t>. Developing an introductory module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3.  Ethnic specific resources 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4. How </a:t>
            </a:r>
            <a:r>
              <a:rPr lang="en-US" sz="3600" dirty="0"/>
              <a:t>should we </a:t>
            </a:r>
            <a:r>
              <a:rPr lang="en-US" sz="3600" dirty="0" smtClean="0"/>
              <a:t>measure and celebrate </a:t>
            </a:r>
            <a:r>
              <a:rPr lang="en-US" sz="3600" dirty="0"/>
              <a:t>success?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611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09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Gamble Host Roll-out</a:t>
            </a:r>
            <a:endParaRPr lang="en-US" sz="4000" dirty="0"/>
          </a:p>
        </p:txBody>
      </p:sp>
      <p:pic>
        <p:nvPicPr>
          <p:cNvPr id="10" name="Picture 9" descr="Venue-Resources3-sm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8008" y="1128481"/>
            <a:ext cx="4494886" cy="5490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00" y="300576"/>
            <a:ext cx="4410075" cy="5486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95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1" y="201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Gamble Host Roll-out</a:t>
            </a:r>
            <a:endParaRPr lang="en-US" sz="4000" dirty="0"/>
          </a:p>
        </p:txBody>
      </p:sp>
      <p:pic>
        <p:nvPicPr>
          <p:cNvPr id="8" name="Picture 7" descr="Pack-open-sm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7451"/>
          <a:stretch/>
        </p:blipFill>
        <p:spPr>
          <a:xfrm>
            <a:off x="219216" y="1616813"/>
            <a:ext cx="3414256" cy="5151800"/>
          </a:xfrm>
          <a:prstGeom prst="rect">
            <a:avLst/>
          </a:prstGeom>
        </p:spPr>
      </p:pic>
      <p:pic>
        <p:nvPicPr>
          <p:cNvPr id="9" name="Picture 8" descr="Pack-open2-s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87" y="1616813"/>
            <a:ext cx="3322356" cy="5126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968" y="465475"/>
            <a:ext cx="4393107" cy="41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B6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533" y="384561"/>
            <a:ext cx="10515600" cy="9634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Gamble Host Website - </a:t>
            </a:r>
            <a:r>
              <a:rPr lang="en-NZ" sz="2700" dirty="0">
                <a:hlinkClick r:id="rId2"/>
              </a:rPr>
              <a:t>https://gamblehostpack.choicenotchance.org.nz/</a:t>
            </a:r>
            <a:r>
              <a:rPr lang="en-NZ" sz="4000" dirty="0"/>
              <a:t/>
            </a:r>
            <a:br>
              <a:rPr lang="en-NZ" sz="4000" dirty="0"/>
            </a:b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02" y="1504060"/>
            <a:ext cx="9312068" cy="527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838" y="140044"/>
            <a:ext cx="5051854" cy="1985318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be included in an </a:t>
            </a:r>
            <a:r>
              <a:rPr lang="en-US" dirty="0"/>
              <a:t>i</a:t>
            </a:r>
            <a:r>
              <a:rPr lang="en-US" dirty="0" smtClean="0"/>
              <a:t>ntroductory module</a:t>
            </a:r>
            <a:r>
              <a:rPr lang="en-US" dirty="0"/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2688730"/>
              </p:ext>
            </p:extLst>
          </p:nvPr>
        </p:nvGraphicFramePr>
        <p:xfrm>
          <a:off x="3374766" y="395416"/>
          <a:ext cx="8405341" cy="606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9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2058"/>
            <a:ext cx="12192000" cy="6858000"/>
          </a:xfrm>
          <a:prstGeom prst="rect">
            <a:avLst/>
          </a:prstGeom>
          <a:solidFill>
            <a:srgbClr val="84B6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319" y="370955"/>
            <a:ext cx="12101384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Ethnic specific resources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762" y="2262131"/>
            <a:ext cx="11236161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Strong interest in resources specifically for Maori, Pacific and Asian </a:t>
            </a:r>
          </a:p>
          <a:p>
            <a:endParaRPr lang="en-US" sz="2800" dirty="0"/>
          </a:p>
          <a:p>
            <a:r>
              <a:rPr lang="en-US" sz="2800" dirty="0" smtClean="0"/>
              <a:t>Recent research project with Maori and Pacific gamblers </a:t>
            </a:r>
          </a:p>
          <a:p>
            <a:endParaRPr lang="en-US" sz="2800" dirty="0"/>
          </a:p>
          <a:p>
            <a:r>
              <a:rPr lang="en-US" sz="2800" dirty="0" smtClean="0"/>
              <a:t>Refresh of posters and new resources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01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2058"/>
            <a:ext cx="12192000" cy="6858000"/>
          </a:xfrm>
          <a:prstGeom prst="rect">
            <a:avLst/>
          </a:prstGeom>
          <a:solidFill>
            <a:srgbClr val="84B6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319" y="370955"/>
            <a:ext cx="12101384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How can we measure improvements and celebrate success?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8524" y="1935415"/>
            <a:ext cx="11534952" cy="44623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 range of activities:</a:t>
            </a:r>
          </a:p>
          <a:p>
            <a:pPr lvl="1"/>
            <a:r>
              <a:rPr lang="en-US" sz="2800" dirty="0" smtClean="0"/>
              <a:t>National Survey – reports on interaction between staff and gamblers and what messages patrons see in venues </a:t>
            </a:r>
          </a:p>
          <a:p>
            <a:pPr lvl="1"/>
            <a:r>
              <a:rPr lang="en-US" sz="2800" dirty="0" smtClean="0"/>
              <a:t>Venue inspections and Mystery Shopper/Kaihoko Muna</a:t>
            </a:r>
          </a:p>
          <a:p>
            <a:pPr lvl="1"/>
            <a:r>
              <a:rPr lang="en-US" sz="2800" dirty="0" smtClean="0"/>
              <a:t>Gambling Helpline and Services data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 smtClean="0"/>
              <a:t>Gamble Host Awards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What improvements are you seeing?</a:t>
            </a:r>
          </a:p>
          <a:p>
            <a:pPr lvl="1"/>
            <a:r>
              <a:rPr lang="en-US" dirty="0" smtClean="0"/>
              <a:t>What other ways could we monitor improvements and celebrate success?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-12202" y="5426439"/>
            <a:ext cx="1042416" cy="1042416"/>
          </a:xfrm>
          <a:prstGeom prst="actionButtonHelp">
            <a:avLst/>
          </a:prstGeom>
          <a:solidFill>
            <a:srgbClr val="7FC5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B6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1677" y="28011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		Any 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98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ProjectName xmlns="01be4277-2979-4a68-876d-b92b25fceece">Gambling website refresh</C3ProjectName>
    <_EndDate xmlns="http://schemas.microsoft.com/sharepoint/v3/fields">2017-10-25T11:00:00+00:00</_EndDate>
    <mf8e3920e77a4be68f9898a4a9478a6b xmlns="c648a002-e47e-48ed-a207-3b8ce1d893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Classes</TermName>
          <TermId xmlns="http://schemas.microsoft.com/office/infopath/2007/PartnerControls">1ee81148-5e72-4716-af86-7749950d1b22</TermId>
        </TermInfo>
      </Terms>
    </mf8e3920e77a4be68f9898a4a9478a6b>
    <StartDate xmlns="http://schemas.microsoft.com/sharepoint/v3">2017-10-25T11:00:00+00:00</StartDate>
    <_dlc_DocId xmlns="c648a002-e47e-48ed-a207-3b8ce1d893d3">YXQARP2T7VWH-21-1829</_dlc_DocId>
    <TaxCatchAll xmlns="c648a002-e47e-48ed-a207-3b8ce1d893d3">
      <Value>115</Value>
      <Value>2</Value>
      <Value>1</Value>
    </TaxCatchAll>
    <_dlc_DocIdUrl xmlns="c648a002-e47e-48ed-a207-3b8ce1d893d3">
      <Url>https://dia.cohesion.net.nz/Sites/GMB/_layouts/15/DocIdRedir.aspx?ID=YXQARP2T7VWH-21-1829</Url>
      <Description>YXQARP2T7VWH-21-1829</Description>
    </_dlc_DocIdUrl>
    <C3ProjectDocumentTypeNote xmlns="01be4277-2979-4a68-876d-b92b25fceece">
      <Terms xmlns="http://schemas.microsoft.com/office/infopath/2007/PartnerControls"/>
    </C3ProjectDocumentTypeNote>
    <TaxKeywordTaxHTField xmlns="c648a002-e47e-48ed-a207-3b8ce1d893d3">
      <Terms xmlns="http://schemas.microsoft.com/office/infopath/2007/PartnerControls"/>
    </TaxKeywordTaxHTField>
    <ea3c6b56d556460fbeed1cb795bcbdf8 xmlns="c648a002-e47e-48ed-a207-3b8ce1d893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875d92a8-67e2-4a32-9472-8fe99549e1eb</TermId>
        </TermInfo>
      </Terms>
    </ea3c6b56d556460fbeed1cb795bcbdf8>
    <C3TopicNote xmlns="01be4277-2979-4a68-876d-b92b25fceece">
      <Terms xmlns="http://schemas.microsoft.com/office/infopath/2007/PartnerControls"/>
    </C3TopicNote>
    <DIANotes xmlns="c648a002-e47e-48ed-a207-3b8ce1d893d3" xsi:nil="true"/>
    <DIAProjectValue xmlns="c648a002-e47e-48ed-a207-3b8ce1d893d3" xsi:nil="true"/>
    <IconOverlay xmlns="http://schemas.microsoft.com/sharepoint/v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perational Project Document DIA" ma:contentTypeID="0x0101005496552013C0BA46BE88192D5C6EB20B00EECD0B3F0C45DF45B673ABBB050EE9F20082DAE6D4A0696E4D8E205C6373B2C750" ma:contentTypeVersion="6" ma:contentTypeDescription="Use to denote the type of documents used within an operational project" ma:contentTypeScope="" ma:versionID="b1d7a8d58230915f111f3b5523fa0f15">
  <xsd:schema xmlns:xsd="http://www.w3.org/2001/XMLSchema" xmlns:xs="http://www.w3.org/2001/XMLSchema" xmlns:p="http://schemas.microsoft.com/office/2006/metadata/properties" xmlns:ns1="http://schemas.microsoft.com/sharepoint/v3" xmlns:ns3="01be4277-2979-4a68-876d-b92b25fceece" xmlns:ns4="c648a002-e47e-48ed-a207-3b8ce1d893d3" xmlns:ns5="http://schemas.microsoft.com/sharepoint/v3/fields" xmlns:ns6="http://schemas.microsoft.com/sharepoint/v4" targetNamespace="http://schemas.microsoft.com/office/2006/metadata/properties" ma:root="true" ma:fieldsID="fd847b9e8b41302f1eb3c19ef55edb26" ns1:_="" ns3:_="" ns4:_="" ns5:_="" ns6:_="">
    <xsd:import namespace="http://schemas.microsoft.com/sharepoint/v3"/>
    <xsd:import namespace="01be4277-2979-4a68-876d-b92b25fceece"/>
    <xsd:import namespace="c648a002-e47e-48ed-a207-3b8ce1d893d3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C3TopicNote" minOccurs="0"/>
                <xsd:element ref="ns4:TaxKeywordTaxHTField" minOccurs="0"/>
                <xsd:element ref="ns4:TaxCatchAll" minOccurs="0"/>
                <xsd:element ref="ns4:TaxCatchAllLabel" minOccurs="0"/>
                <xsd:element ref="ns3:C3ProjectDocumentTypeNote" minOccurs="0"/>
                <xsd:element ref="ns3:C3ProjectName" minOccurs="0"/>
                <xsd:element ref="ns5:_EndDate" minOccurs="0"/>
                <xsd:element ref="ns1:StartDate" minOccurs="0"/>
                <xsd:element ref="ns4:DIAProjectValue" minOccurs="0"/>
                <xsd:element ref="ns4:ea3c6b56d556460fbeed1cb795bcbdf8" minOccurs="0"/>
                <xsd:element ref="ns4:DIANotes" minOccurs="0"/>
                <xsd:element ref="ns4:mf8e3920e77a4be68f9898a4a9478a6b" minOccurs="0"/>
                <xsd:element ref="ns4:_dlc_DocId" minOccurs="0"/>
                <xsd:element ref="ns4:_dlc_DocIdUrl" minOccurs="0"/>
                <xsd:element ref="ns4:_dlc_DocIdPersistId" minOccurs="0"/>
                <xsd:element ref="ns6:IconOverla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tartDate" ma:index="18" nillable="true" ma:displayName="Start Date" ma:default="[today]" ma:format="DateOnly" ma:internalName="Star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e4277-2979-4a68-876d-b92b25fceece" elementFormDefault="qualified">
    <xsd:import namespace="http://schemas.microsoft.com/office/2006/documentManagement/types"/>
    <xsd:import namespace="http://schemas.microsoft.com/office/infopath/2007/PartnerControls"/>
    <xsd:element name="C3TopicNote" ma:index="9" nillable="true" ma:taxonomy="true" ma:internalName="C3TopicNote" ma:taxonomyFieldName="C3Topic" ma:displayName="Topic" ma:indexed="true" ma:readOnly="false" ma:default="" ma:fieldId="{6a3fe89f-a6dd-4490-a9c1-3ef38d67b8c7}" ma:sspId="caf61cd4-0327-4679-8f8a-6e41773e81e7" ma:termSetId="93895e98-8daa-4392-8163-da238c93d801" ma:anchorId="03be5d80-fa1f-4149-b91a-cf64b7d41564" ma:open="true" ma:isKeyword="false">
      <xsd:complexType>
        <xsd:sequence>
          <xsd:element ref="pc:Terms" minOccurs="0" maxOccurs="1"/>
        </xsd:sequence>
      </xsd:complexType>
    </xsd:element>
    <xsd:element name="C3ProjectDocumentTypeNote" ma:index="14" nillable="true" ma:taxonomy="true" ma:internalName="C3ProjectDocumentTypeNote" ma:taxonomyFieldName="C3ProjectDocumentType" ma:displayName="Project Document Type" ma:readOnly="false" ma:default="" ma:fieldId="{34fbba63-1669-4d38-beb4-245115adf0e7}" ma:sspId="caf61cd4-0327-4679-8f8a-6e41773e81e7" ma:termSetId="76381174-3429-402c-bd29-8d75bd7c13b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3ProjectName" ma:index="16" nillable="true" ma:displayName="Project Name" ma:internalName="C3Projec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8a002-e47e-48ed-a207-3b8ce1d893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caf61cd4-0327-4679-8f8a-6e41773e81e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95d9ccfa-b826-4801-901a-dfd490111967}" ma:internalName="TaxCatchAll" ma:showField="CatchAllData" ma:web="c648a002-e47e-48ed-a207-3b8ce1d89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95d9ccfa-b826-4801-901a-dfd490111967}" ma:internalName="TaxCatchAllLabel" ma:readOnly="true" ma:showField="CatchAllDataLabel" ma:web="c648a002-e47e-48ed-a207-3b8ce1d89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IAProjectValue" ma:index="19" nillable="true" ma:displayName="Project Value" ma:description="Proposed cost of the project" ma:internalName="DIAProjectValue">
      <xsd:simpleType>
        <xsd:restriction base="dms:Text"/>
      </xsd:simpleType>
    </xsd:element>
    <xsd:element name="ea3c6b56d556460fbeed1cb795bcbdf8" ma:index="20" ma:taxonomy="true" ma:internalName="ea3c6b56d556460fbeed1cb795bcbdf8" ma:taxonomyFieldName="DIASecurityClassification" ma:displayName="Security Classification" ma:default="2;#UNCLASSIFIED|875d92a8-67e2-4a32-9472-8fe99549e1eb" ma:fieldId="{ea3c6b56-d556-460f-beed-1cb795bcbdf8}" ma:sspId="caf61cd4-0327-4679-8f8a-6e41773e81e7" ma:termSetId="6e030844-242a-4d29-a562-8ce1d1b5efa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ANotes" ma:index="22" nillable="true" ma:displayName="Notes" ma:description="Additional information, can include URL link to another document" ma:internalName="DIANotes">
      <xsd:simpleType>
        <xsd:restriction base="dms:Note">
          <xsd:maxLength value="255"/>
        </xsd:restriction>
      </xsd:simpleType>
    </xsd:element>
    <xsd:element name="mf8e3920e77a4be68f9898a4a9478a6b" ma:index="23" nillable="true" ma:taxonomy="true" ma:internalName="mf8e3920e77a4be68f9898a4a9478a6b" ma:taxonomyFieldName="DIAGamblingOperationType" ma:displayName="Gambling Operation Type" ma:fieldId="{6f8e3920-e77a-4be6-8f98-98a4a9478a6b}" ma:sspId="caf61cd4-0327-4679-8f8a-6e41773e81e7" ma:termSetId="0a2c7960-063e-43c0-ac0a-3a4d84c304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EndDate" ma:index="17" nillable="true" ma:displayName="End Date" ma:default="[today]" ma:format="DateOnly" ma:internalName="_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B0DDAD-2EAD-4A7C-80E9-A16B2433C02E}"/>
</file>

<file path=customXml/itemProps2.xml><?xml version="1.0" encoding="utf-8"?>
<ds:datastoreItem xmlns:ds="http://schemas.openxmlformats.org/officeDocument/2006/customXml" ds:itemID="{30639E78-E5E6-4906-9AF0-094B2810DAC8}"/>
</file>

<file path=customXml/itemProps3.xml><?xml version="1.0" encoding="utf-8"?>
<ds:datastoreItem xmlns:ds="http://schemas.openxmlformats.org/officeDocument/2006/customXml" ds:itemID="{B2A3F11C-7775-4D6F-AEBD-72F8DD9C0F59}"/>
</file>

<file path=customXml/itemProps4.xml><?xml version="1.0" encoding="utf-8"?>
<ds:datastoreItem xmlns:ds="http://schemas.openxmlformats.org/officeDocument/2006/customXml" ds:itemID="{5B41206B-5B21-4FFA-995E-DB9AA9A87DD7}"/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187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Gamble  Host Project –  Where to Next  </vt:lpstr>
      <vt:lpstr>Overview</vt:lpstr>
      <vt:lpstr>Gamble Host Roll-out</vt:lpstr>
      <vt:lpstr>Gamble Host Roll-out</vt:lpstr>
      <vt:lpstr>Gamble Host Website - https://gamblehostpack.choicenotchance.org.nz/ </vt:lpstr>
      <vt:lpstr>What should be included in an introductory module?</vt:lpstr>
      <vt:lpstr>Ethnic specific resources</vt:lpstr>
      <vt:lpstr>How can we measure improvements and celebrate success?</vt:lpstr>
      <vt:lpstr> 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Gamble Host HPA - forums</dc:title>
  <dc:creator>Steve Jenks</dc:creator>
  <cp:keywords/>
  <cp:lastModifiedBy>Clare Richardson</cp:lastModifiedBy>
  <cp:revision>219</cp:revision>
  <cp:lastPrinted>2018-01-31T03:04:05Z</cp:lastPrinted>
  <dcterms:created xsi:type="dcterms:W3CDTF">2016-09-22T23:26:23Z</dcterms:created>
  <dcterms:modified xsi:type="dcterms:W3CDTF">2018-03-21T21:41:40Z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3ProjectDocumentType">
    <vt:lpwstr/>
  </property>
  <property fmtid="{D5CDD505-2E9C-101B-9397-08002B2CF9AE}" pid="4" name="ContentTypeId">
    <vt:lpwstr>0x0101005496552013C0BA46BE88192D5C6EB20B00EECD0B3F0C45DF45B673ABBB050EE9F20082DAE6D4A0696E4D8E205C6373B2C750</vt:lpwstr>
  </property>
  <property fmtid="{D5CDD505-2E9C-101B-9397-08002B2CF9AE}" pid="5" name="DIAGamblingOperationType">
    <vt:lpwstr>115;#All Classes|1ee81148-5e72-4716-af86-7749950d1b22</vt:lpwstr>
  </property>
  <property fmtid="{D5CDD505-2E9C-101B-9397-08002B2CF9AE}" pid="6" name="d4d88d9c404441259a20c2016d5c4fc4">
    <vt:lpwstr>Correspondence|dcd6b05f-dc80-4336-b228-09aebf3d212c</vt:lpwstr>
  </property>
  <property fmtid="{D5CDD505-2E9C-101B-9397-08002B2CF9AE}" pid="7" name="C3Topic">
    <vt:lpwstr/>
  </property>
  <property fmtid="{D5CDD505-2E9C-101B-9397-08002B2CF9AE}" pid="8" name="_dlc_DocIdItemGuid">
    <vt:lpwstr>30d83a08-4d4f-4cdd-972c-31b54ea0ba2e</vt:lpwstr>
  </property>
  <property fmtid="{D5CDD505-2E9C-101B-9397-08002B2CF9AE}" pid="9" name="DIASecurityClassification">
    <vt:lpwstr>2;#UNCLASSIFIED|875d92a8-67e2-4a32-9472-8fe99549e1eb</vt:lpwstr>
  </property>
  <property fmtid="{D5CDD505-2E9C-101B-9397-08002B2CF9AE}" pid="10" name="DIAEmailContentType">
    <vt:lpwstr>1;#Correspondence|dcd6b05f-dc80-4336-b228-09aebf3d212c</vt:lpwstr>
  </property>
</Properties>
</file>