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3" r:id="rId5"/>
    <p:sldMasterId id="2147484488" r:id="rId6"/>
  </p:sldMasterIdLst>
  <p:notesMasterIdLst>
    <p:notesMasterId r:id="rId25"/>
  </p:notesMasterIdLst>
  <p:handoutMasterIdLst>
    <p:handoutMasterId r:id="rId26"/>
  </p:handoutMasterIdLst>
  <p:sldIdLst>
    <p:sldId id="333" r:id="rId7"/>
    <p:sldId id="346" r:id="rId8"/>
    <p:sldId id="347" r:id="rId9"/>
    <p:sldId id="348" r:id="rId10"/>
    <p:sldId id="349" r:id="rId11"/>
    <p:sldId id="323" r:id="rId12"/>
    <p:sldId id="321" r:id="rId13"/>
    <p:sldId id="324" r:id="rId14"/>
    <p:sldId id="329" r:id="rId15"/>
    <p:sldId id="307" r:id="rId16"/>
    <p:sldId id="288" r:id="rId17"/>
    <p:sldId id="335" r:id="rId18"/>
    <p:sldId id="284" r:id="rId19"/>
    <p:sldId id="336" r:id="rId20"/>
    <p:sldId id="311" r:id="rId21"/>
    <p:sldId id="350" r:id="rId22"/>
    <p:sldId id="351" r:id="rId23"/>
    <p:sldId id="316" r:id="rId24"/>
  </p:sldIdLst>
  <p:sldSz cx="9144000" cy="6858000" type="screen4x3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AEC"/>
    <a:srgbClr val="E9EDF4"/>
    <a:srgbClr val="1F546B"/>
    <a:srgbClr val="A42F13"/>
    <a:srgbClr val="232323"/>
    <a:srgbClr val="FFFFFF"/>
    <a:srgbClr val="000000"/>
    <a:srgbClr val="7BC7CE"/>
    <a:srgbClr val="EB765A"/>
    <a:srgbClr val="FBE38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53765" autoAdjust="0"/>
  </p:normalViewPr>
  <p:slideViewPr>
    <p:cSldViewPr>
      <p:cViewPr>
        <p:scale>
          <a:sx n="90" d="100"/>
          <a:sy n="90" d="100"/>
        </p:scale>
        <p:origin x="-519" y="14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846" y="-108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0DDA9-7EA2-47EA-A36B-12B8EB388F99}" type="doc">
      <dgm:prSet loTypeId="urn:microsoft.com/office/officeart/2005/8/layout/pyramid4" loCatId="pyramid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NZ"/>
        </a:p>
      </dgm:t>
    </dgm:pt>
    <dgm:pt modelId="{40CDBB67-F62C-4D4D-B72E-E64CF0CA0432}">
      <dgm:prSet phldrT="[Text]" custT="1"/>
      <dgm:spPr>
        <a:solidFill>
          <a:srgbClr val="0B406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NZ" sz="1100" dirty="0"/>
        </a:p>
      </dgm:t>
    </dgm:pt>
    <dgm:pt modelId="{BE69A2D0-055D-43C7-97DE-7792DA27BCFD}" type="parTrans" cxnId="{0AD4E28C-6ED8-4BE0-A9C5-C42E0FAD4541}">
      <dgm:prSet/>
      <dgm:spPr/>
      <dgm:t>
        <a:bodyPr/>
        <a:lstStyle/>
        <a:p>
          <a:endParaRPr lang="en-NZ"/>
        </a:p>
      </dgm:t>
    </dgm:pt>
    <dgm:pt modelId="{9B6B4386-5DE4-4CEE-8A29-36651F33E38A}" type="sibTrans" cxnId="{0AD4E28C-6ED8-4BE0-A9C5-C42E0FAD4541}">
      <dgm:prSet/>
      <dgm:spPr/>
      <dgm:t>
        <a:bodyPr/>
        <a:lstStyle/>
        <a:p>
          <a:endParaRPr lang="en-NZ"/>
        </a:p>
      </dgm:t>
    </dgm:pt>
    <dgm:pt modelId="{F0265B54-B36A-4FC0-96BC-C1B514846C42}">
      <dgm:prSet phldrT="[Text]" custT="1"/>
      <dgm:spPr>
        <a:solidFill>
          <a:srgbClr val="1F546B"/>
        </a:solidFill>
      </dgm:spPr>
      <dgm:t>
        <a:bodyPr/>
        <a:lstStyle/>
        <a:p>
          <a:r>
            <a:rPr lang="en-NZ" sz="1600" dirty="0"/>
            <a:t>Licensing system</a:t>
          </a:r>
        </a:p>
      </dgm:t>
    </dgm:pt>
    <dgm:pt modelId="{6E6F5C2F-5E56-4706-B333-E2F6BAA85685}" type="parTrans" cxnId="{F76B969B-4C0D-4EA0-8865-1111DF52186C}">
      <dgm:prSet/>
      <dgm:spPr/>
      <dgm:t>
        <a:bodyPr/>
        <a:lstStyle/>
        <a:p>
          <a:endParaRPr lang="en-NZ"/>
        </a:p>
      </dgm:t>
    </dgm:pt>
    <dgm:pt modelId="{9FDA94D8-D583-4A5A-979F-B16512350EAE}" type="sibTrans" cxnId="{F76B969B-4C0D-4EA0-8865-1111DF52186C}">
      <dgm:prSet/>
      <dgm:spPr/>
      <dgm:t>
        <a:bodyPr/>
        <a:lstStyle/>
        <a:p>
          <a:endParaRPr lang="en-NZ"/>
        </a:p>
      </dgm:t>
    </dgm:pt>
    <dgm:pt modelId="{98BAD454-C156-4973-A25B-2439628013B5}">
      <dgm:prSet phldrT="[Text]" custT="1"/>
      <dgm:spPr>
        <a:solidFill>
          <a:srgbClr val="52879E"/>
        </a:solidFill>
      </dgm:spPr>
      <dgm:t>
        <a:bodyPr/>
        <a:lstStyle/>
        <a:p>
          <a:pPr algn="ctr"/>
          <a:endParaRPr lang="en-NZ" sz="1400" dirty="0"/>
        </a:p>
      </dgm:t>
    </dgm:pt>
    <dgm:pt modelId="{F1CF0F36-2B53-40F7-AF91-4FA04FC4A6B9}" type="parTrans" cxnId="{2FB3F076-130B-409B-BA00-9C3D2E36F9C6}">
      <dgm:prSet/>
      <dgm:spPr/>
      <dgm:t>
        <a:bodyPr/>
        <a:lstStyle/>
        <a:p>
          <a:endParaRPr lang="en-NZ"/>
        </a:p>
      </dgm:t>
    </dgm:pt>
    <dgm:pt modelId="{88D745C6-8A53-40A7-80F1-DF082C1DA16F}" type="sibTrans" cxnId="{2FB3F076-130B-409B-BA00-9C3D2E36F9C6}">
      <dgm:prSet/>
      <dgm:spPr/>
      <dgm:t>
        <a:bodyPr/>
        <a:lstStyle/>
        <a:p>
          <a:endParaRPr lang="en-NZ"/>
        </a:p>
      </dgm:t>
    </dgm:pt>
    <dgm:pt modelId="{A207D6C9-1D41-47D6-A311-2EF29F80F21F}">
      <dgm:prSet phldrT="[Text]"/>
      <dgm:spPr>
        <a:solidFill>
          <a:srgbClr val="396E85"/>
        </a:solidFill>
      </dgm:spPr>
      <dgm:t>
        <a:bodyPr/>
        <a:lstStyle/>
        <a:p>
          <a:endParaRPr lang="en-NZ" dirty="0"/>
        </a:p>
      </dgm:t>
    </dgm:pt>
    <dgm:pt modelId="{C141ADA0-BF5C-42D4-9682-83112FBA1B66}" type="parTrans" cxnId="{6C4A480F-001F-482D-B0F3-1F1CEF13944F}">
      <dgm:prSet/>
      <dgm:spPr/>
      <dgm:t>
        <a:bodyPr/>
        <a:lstStyle/>
        <a:p>
          <a:endParaRPr lang="en-NZ"/>
        </a:p>
      </dgm:t>
    </dgm:pt>
    <dgm:pt modelId="{57F3CA4D-3EB7-42AE-8051-E20A9624676A}" type="sibTrans" cxnId="{6C4A480F-001F-482D-B0F3-1F1CEF13944F}">
      <dgm:prSet/>
      <dgm:spPr/>
      <dgm:t>
        <a:bodyPr/>
        <a:lstStyle/>
        <a:p>
          <a:endParaRPr lang="en-NZ"/>
        </a:p>
      </dgm:t>
    </dgm:pt>
    <dgm:pt modelId="{A9659ABD-ACF2-4E45-95EF-ECDEB011E2C2}" type="pres">
      <dgm:prSet presAssocID="{7940DDA9-7EA2-47EA-A36B-12B8EB388F99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7B31A52E-F881-4FF6-A1B6-C4A8F6E6E6E9}" type="pres">
      <dgm:prSet presAssocID="{7940DDA9-7EA2-47EA-A36B-12B8EB388F99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B77DF5B-0776-43DB-B3FD-CBFB911FE61F}" type="pres">
      <dgm:prSet presAssocID="{7940DDA9-7EA2-47EA-A36B-12B8EB388F99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CA96860-0094-4CF9-AB19-93C526EDAC1B}" type="pres">
      <dgm:prSet presAssocID="{7940DDA9-7EA2-47EA-A36B-12B8EB388F99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8C8EBAA-129A-4459-A32F-638F0506674A}" type="pres">
      <dgm:prSet presAssocID="{7940DDA9-7EA2-47EA-A36B-12B8EB388F99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F76B969B-4C0D-4EA0-8865-1111DF52186C}" srcId="{7940DDA9-7EA2-47EA-A36B-12B8EB388F99}" destId="{F0265B54-B36A-4FC0-96BC-C1B514846C42}" srcOrd="1" destOrd="0" parTransId="{6E6F5C2F-5E56-4706-B333-E2F6BAA85685}" sibTransId="{9FDA94D8-D583-4A5A-979F-B16512350EAE}"/>
    <dgm:cxn modelId="{48AABEC4-61BB-439D-A877-35B21FBC833A}" type="presOf" srcId="{7940DDA9-7EA2-47EA-A36B-12B8EB388F99}" destId="{A9659ABD-ACF2-4E45-95EF-ECDEB011E2C2}" srcOrd="0" destOrd="0" presId="urn:microsoft.com/office/officeart/2005/8/layout/pyramid4"/>
    <dgm:cxn modelId="{A2A8282E-9626-43D6-A28D-0CA61A50259D}" type="presOf" srcId="{98BAD454-C156-4973-A25B-2439628013B5}" destId="{7CA96860-0094-4CF9-AB19-93C526EDAC1B}" srcOrd="0" destOrd="0" presId="urn:microsoft.com/office/officeart/2005/8/layout/pyramid4"/>
    <dgm:cxn modelId="{6C4A480F-001F-482D-B0F3-1F1CEF13944F}" srcId="{7940DDA9-7EA2-47EA-A36B-12B8EB388F99}" destId="{A207D6C9-1D41-47D6-A311-2EF29F80F21F}" srcOrd="3" destOrd="0" parTransId="{C141ADA0-BF5C-42D4-9682-83112FBA1B66}" sibTransId="{57F3CA4D-3EB7-42AE-8051-E20A9624676A}"/>
    <dgm:cxn modelId="{2FB3F076-130B-409B-BA00-9C3D2E36F9C6}" srcId="{7940DDA9-7EA2-47EA-A36B-12B8EB388F99}" destId="{98BAD454-C156-4973-A25B-2439628013B5}" srcOrd="2" destOrd="0" parTransId="{F1CF0F36-2B53-40F7-AF91-4FA04FC4A6B9}" sibTransId="{88D745C6-8A53-40A7-80F1-DF082C1DA16F}"/>
    <dgm:cxn modelId="{0AD4E28C-6ED8-4BE0-A9C5-C42E0FAD4541}" srcId="{7940DDA9-7EA2-47EA-A36B-12B8EB388F99}" destId="{40CDBB67-F62C-4D4D-B72E-E64CF0CA0432}" srcOrd="0" destOrd="0" parTransId="{BE69A2D0-055D-43C7-97DE-7792DA27BCFD}" sibTransId="{9B6B4386-5DE4-4CEE-8A29-36651F33E38A}"/>
    <dgm:cxn modelId="{79F72CC4-3F31-45F5-8882-64A42F9189B6}" type="presOf" srcId="{40CDBB67-F62C-4D4D-B72E-E64CF0CA0432}" destId="{7B31A52E-F881-4FF6-A1B6-C4A8F6E6E6E9}" srcOrd="0" destOrd="0" presId="urn:microsoft.com/office/officeart/2005/8/layout/pyramid4"/>
    <dgm:cxn modelId="{C5081A2B-1C32-4D54-A22A-3D50980B2335}" type="presOf" srcId="{F0265B54-B36A-4FC0-96BC-C1B514846C42}" destId="{CB77DF5B-0776-43DB-B3FD-CBFB911FE61F}" srcOrd="0" destOrd="0" presId="urn:microsoft.com/office/officeart/2005/8/layout/pyramid4"/>
    <dgm:cxn modelId="{369B156B-C7B3-4849-8716-C83201F39373}" type="presOf" srcId="{A207D6C9-1D41-47D6-A311-2EF29F80F21F}" destId="{58C8EBAA-129A-4459-A32F-638F0506674A}" srcOrd="0" destOrd="0" presId="urn:microsoft.com/office/officeart/2005/8/layout/pyramid4"/>
    <dgm:cxn modelId="{D88C4D04-4482-488E-BC60-890290173238}" type="presParOf" srcId="{A9659ABD-ACF2-4E45-95EF-ECDEB011E2C2}" destId="{7B31A52E-F881-4FF6-A1B6-C4A8F6E6E6E9}" srcOrd="0" destOrd="0" presId="urn:microsoft.com/office/officeart/2005/8/layout/pyramid4"/>
    <dgm:cxn modelId="{0898A4FE-77F2-4ADB-A52A-86061A062C16}" type="presParOf" srcId="{A9659ABD-ACF2-4E45-95EF-ECDEB011E2C2}" destId="{CB77DF5B-0776-43DB-B3FD-CBFB911FE61F}" srcOrd="1" destOrd="0" presId="urn:microsoft.com/office/officeart/2005/8/layout/pyramid4"/>
    <dgm:cxn modelId="{AF7672DE-26EA-406F-ADAF-9642F90D5BC5}" type="presParOf" srcId="{A9659ABD-ACF2-4E45-95EF-ECDEB011E2C2}" destId="{7CA96860-0094-4CF9-AB19-93C526EDAC1B}" srcOrd="2" destOrd="0" presId="urn:microsoft.com/office/officeart/2005/8/layout/pyramid4"/>
    <dgm:cxn modelId="{989FB520-328B-4273-8085-54E11BB0D9F0}" type="presParOf" srcId="{A9659ABD-ACF2-4E45-95EF-ECDEB011E2C2}" destId="{58C8EBAA-129A-4459-A32F-638F0506674A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1A52E-F881-4FF6-A1B6-C4A8F6E6E6E9}">
      <dsp:nvSpPr>
        <dsp:cNvPr id="0" name=""/>
        <dsp:cNvSpPr/>
      </dsp:nvSpPr>
      <dsp:spPr>
        <a:xfrm>
          <a:off x="2032000" y="0"/>
          <a:ext cx="2032000" cy="2032000"/>
        </a:xfrm>
        <a:prstGeom prst="triangle">
          <a:avLst/>
        </a:prstGeom>
        <a:solidFill>
          <a:srgbClr val="0B40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NZ" sz="1100" kern="1200" dirty="0"/>
        </a:p>
      </dsp:txBody>
      <dsp:txXfrm>
        <a:off x="2540000" y="1016000"/>
        <a:ext cx="1016000" cy="1016000"/>
      </dsp:txXfrm>
    </dsp:sp>
    <dsp:sp modelId="{CB77DF5B-0776-43DB-B3FD-CBFB911FE61F}">
      <dsp:nvSpPr>
        <dsp:cNvPr id="0" name=""/>
        <dsp:cNvSpPr/>
      </dsp:nvSpPr>
      <dsp:spPr>
        <a:xfrm>
          <a:off x="1016000" y="2032000"/>
          <a:ext cx="2032000" cy="2032000"/>
        </a:xfrm>
        <a:prstGeom prst="triangle">
          <a:avLst/>
        </a:prstGeom>
        <a:solidFill>
          <a:srgbClr val="1F54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1600" kern="1200" dirty="0"/>
            <a:t>Licensing system</a:t>
          </a:r>
        </a:p>
      </dsp:txBody>
      <dsp:txXfrm>
        <a:off x="1524000" y="3048000"/>
        <a:ext cx="1016000" cy="1016000"/>
      </dsp:txXfrm>
    </dsp:sp>
    <dsp:sp modelId="{7CA96860-0094-4CF9-AB19-93C526EDAC1B}">
      <dsp:nvSpPr>
        <dsp:cNvPr id="0" name=""/>
        <dsp:cNvSpPr/>
      </dsp:nvSpPr>
      <dsp:spPr>
        <a:xfrm rot="10800000">
          <a:off x="2032000" y="2032000"/>
          <a:ext cx="2032000" cy="2032000"/>
        </a:xfrm>
        <a:prstGeom prst="triangle">
          <a:avLst/>
        </a:prstGeom>
        <a:solidFill>
          <a:srgbClr val="52879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1400" kern="1200" dirty="0"/>
        </a:p>
      </dsp:txBody>
      <dsp:txXfrm rot="10800000">
        <a:off x="2540000" y="2032000"/>
        <a:ext cx="1016000" cy="1016000"/>
      </dsp:txXfrm>
    </dsp:sp>
    <dsp:sp modelId="{58C8EBAA-129A-4459-A32F-638F0506674A}">
      <dsp:nvSpPr>
        <dsp:cNvPr id="0" name=""/>
        <dsp:cNvSpPr/>
      </dsp:nvSpPr>
      <dsp:spPr>
        <a:xfrm>
          <a:off x="3048000" y="2032000"/>
          <a:ext cx="2032000" cy="2032000"/>
        </a:xfrm>
        <a:prstGeom prst="triangle">
          <a:avLst/>
        </a:prstGeom>
        <a:solidFill>
          <a:srgbClr val="396E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NZ" sz="4700" kern="1200" dirty="0"/>
        </a:p>
      </dsp:txBody>
      <dsp:txXfrm>
        <a:off x="3556000" y="3048000"/>
        <a:ext cx="1016000" cy="10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94BAE-4BB5-469A-A41B-D6CDE580176E}" type="datetimeFigureOut">
              <a:rPr lang="en-NZ" smtClean="0"/>
              <a:t>30/05/2018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428D0-2520-4026-8D2C-070B4AE6D8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6432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00BD5-4761-4FC3-92DB-11DDD1C09E88}" type="datetimeFigureOut">
              <a:rPr lang="en-NZ" smtClean="0"/>
              <a:t>30/05/2018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46522-C387-4F2F-BCF0-871E7F5E6A9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7931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395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7273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The sector should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Meet</a:t>
            </a:r>
            <a:r>
              <a:rPr lang="en-NZ" baseline="0" dirty="0" smtClean="0"/>
              <a:t> legal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Make sure staff interacts with gamblers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Make sure staff know the general and strong signs of problem gambling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Make sure staff note down observations of problem gambling behaviour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aseline="0" dirty="0" smtClean="0"/>
              <a:t>Make sure staff know how to respond appropriately to different signs of harm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5207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7755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520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1346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u="none" dirty="0" smtClean="0"/>
              <a:t>66% </a:t>
            </a:r>
            <a:r>
              <a:rPr lang="en-NZ" i="0" u="none" dirty="0" smtClean="0"/>
              <a:t>of </a:t>
            </a:r>
            <a:r>
              <a:rPr lang="en-NZ" sz="1200" i="0" dirty="0" smtClean="0">
                <a:solidFill>
                  <a:srgbClr val="1F546B"/>
                </a:solidFill>
              </a:rPr>
              <a:t>pokie trusts agree their venues are better supported to minimise gambling harm [DIA May 2015 sector forum survey]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i="0" dirty="0" smtClean="0">
                <a:solidFill>
                  <a:srgbClr val="1F546B"/>
                </a:solidFill>
              </a:rPr>
              <a:t>86% of </a:t>
            </a:r>
            <a:r>
              <a:rPr lang="en-NZ" sz="1200" i="0" dirty="0" err="1" smtClean="0">
                <a:solidFill>
                  <a:srgbClr val="1F546B"/>
                </a:solidFill>
              </a:rPr>
              <a:t>pokie</a:t>
            </a:r>
            <a:r>
              <a:rPr lang="en-NZ" sz="1200" i="0" dirty="0" smtClean="0">
                <a:solidFill>
                  <a:srgbClr val="1F546B"/>
                </a:solidFill>
              </a:rPr>
              <a:t> trusts found the materials useful [DIA May 2015 sector forum survey]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i="0" dirty="0" smtClean="0">
                <a:solidFill>
                  <a:srgbClr val="1F546B"/>
                </a:solidFill>
              </a:rPr>
              <a:t>+20% percentage increase of gamblers who had interaction with venue staff between 2014 and 2016 [Health and Lifestyles survey]</a:t>
            </a:r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2769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5844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991"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7124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924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committed to working together to achieve our vision of regulating for a safe, transparent and trusted gambling sector that benefits communities.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652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695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Horizons review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 smtClean="0"/>
              <a:t>Systems</a:t>
            </a:r>
            <a:r>
              <a:rPr lang="en-NZ" baseline="0" dirty="0" smtClean="0"/>
              <a:t> leadership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="0" baseline="0" dirty="0" smtClean="0"/>
              <a:t>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="0" baseline="0" dirty="0" smtClean="0"/>
              <a:t>Continued focus on culture of 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b="0" baseline="0" dirty="0" smtClean="0"/>
              <a:t>Grant funding</a:t>
            </a:r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520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3951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>
                <a:solidFill>
                  <a:prstClr val="black"/>
                </a:solidFill>
              </a:rPr>
              <a:pPr/>
              <a:t>6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28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>
                <a:solidFill>
                  <a:prstClr val="black"/>
                </a:solidFill>
              </a:rPr>
              <a:pPr/>
              <a:t>7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We are not just</a:t>
            </a:r>
            <a:r>
              <a:rPr lang="en-NZ" baseline="0" dirty="0" smtClean="0"/>
              <a:t> the sheriff!</a:t>
            </a:r>
          </a:p>
          <a:p>
            <a:r>
              <a:rPr lang="en-NZ" baseline="0" dirty="0" smtClean="0"/>
              <a:t>We want to </a:t>
            </a:r>
            <a:r>
              <a:rPr lang="en-NZ" baseline="0" smtClean="0"/>
              <a:t>engage </a:t>
            </a:r>
            <a:r>
              <a:rPr lang="en-NZ" baseline="0" smtClean="0"/>
              <a:t>and </a:t>
            </a:r>
            <a:r>
              <a:rPr lang="en-NZ" baseline="0" dirty="0" smtClean="0"/>
              <a:t>help people comply while we regulate the sector.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547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46522-C387-4F2F-BCF0-871E7F5E6A9F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520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defRPr sz="2800"/>
            </a:lvl1pPr>
            <a:lvl2pPr marL="720000" indent="-360000">
              <a:spcBef>
                <a:spcPts val="600"/>
              </a:spcBef>
              <a:defRPr sz="2400"/>
            </a:lvl2pPr>
            <a:lvl3pPr marL="1079500" indent="-358775">
              <a:spcBef>
                <a:spcPts val="600"/>
              </a:spcBef>
              <a:defRPr sz="1800"/>
            </a:lvl3pPr>
            <a:lvl4pPr marL="1439863" indent="-358775">
              <a:spcBef>
                <a:spcPts val="600"/>
              </a:spcBef>
              <a:defRPr sz="1600"/>
            </a:lvl4pPr>
            <a:lvl5pPr marL="1800000" indent="-360000">
              <a:spcBef>
                <a:spcPts val="600"/>
              </a:spcBef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165"/>
            <a:ext cx="144016" cy="4365104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73523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760"/>
            <a:ext cx="144016" cy="4365104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20852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A42F1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41475"/>
            <a:ext cx="144016" cy="4365104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403160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25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718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15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defRPr sz="2800"/>
            </a:lvl1pPr>
            <a:lvl2pPr marL="720000" indent="-360000">
              <a:spcBef>
                <a:spcPts val="600"/>
              </a:spcBef>
              <a:defRPr sz="2400"/>
            </a:lvl2pPr>
            <a:lvl3pPr marL="1079500" indent="-358775">
              <a:spcBef>
                <a:spcPts val="600"/>
              </a:spcBef>
              <a:defRPr sz="1800"/>
            </a:lvl3pPr>
            <a:lvl4pPr marL="1439863" indent="-358775">
              <a:spcBef>
                <a:spcPts val="600"/>
              </a:spcBef>
              <a:defRPr sz="1600"/>
            </a:lvl4pPr>
            <a:lvl5pPr marL="1800000" indent="-360000">
              <a:spcBef>
                <a:spcPts val="600"/>
              </a:spcBef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165"/>
            <a:ext cx="144016" cy="4365104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73523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4400">
                <a:solidFill>
                  <a:srgbClr val="1F546B"/>
                </a:solidFill>
              </a:defRPr>
            </a:lvl1pPr>
          </a:lstStyle>
          <a:p>
            <a:r>
              <a:rPr lang="en-NZ" sz="4000" b="1" dirty="0" smtClean="0">
                <a:solidFill>
                  <a:srgbClr val="1F546B"/>
                </a:solidFill>
              </a:rPr>
              <a:t>Put your heading here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60000" indent="-360000">
              <a:spcBef>
                <a:spcPts val="0"/>
              </a:spcBef>
              <a:defRPr sz="2800">
                <a:solidFill>
                  <a:srgbClr val="1F546B"/>
                </a:solidFill>
              </a:defRPr>
            </a:lvl1pPr>
            <a:lvl2pPr marL="720000" indent="-360000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 marL="1080000" indent="-360000">
              <a:spcBef>
                <a:spcPts val="600"/>
              </a:spcBef>
              <a:defRPr sz="2000"/>
            </a:lvl3pPr>
            <a:lvl4pPr marL="1440000" indent="-360000">
              <a:spcBef>
                <a:spcPts val="600"/>
              </a:spcBef>
              <a:defRPr sz="1800"/>
            </a:lvl4pPr>
            <a:lvl5pPr marL="1800000" indent="-360000"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41475"/>
            <a:ext cx="144016" cy="4365104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  <p:pic>
        <p:nvPicPr>
          <p:cNvPr id="12" name="Picture 11" descr="Typographic statements: It's all about helping make New Zealand better for New Zealanders" title="Typographic statements: It's all about helping make New Zealand better for New Zealander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70" y="1656184"/>
            <a:ext cx="257687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2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41475"/>
            <a:ext cx="144016" cy="4365104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987824" cy="6900002"/>
            <a:chOff x="0" y="0"/>
            <a:chExt cx="2987824" cy="6900002"/>
          </a:xfrm>
        </p:grpSpPr>
        <p:sp>
          <p:nvSpPr>
            <p:cNvPr id="8" name="TextBox 7"/>
            <p:cNvSpPr txBox="1"/>
            <p:nvPr/>
          </p:nvSpPr>
          <p:spPr>
            <a:xfrm>
              <a:off x="0" y="0"/>
              <a:ext cx="2987824" cy="6900002"/>
            </a:xfrm>
            <a:prstGeom prst="rect">
              <a:avLst/>
            </a:prstGeom>
            <a:solidFill>
              <a:srgbClr val="F7B46A"/>
            </a:solidFill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  <p:pic>
          <p:nvPicPr>
            <p:cNvPr id="9" name="Picture 8" descr="Typographic statement: A clear and powerful strategy" title="Typographic statement: A clear and powerful strategy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93" y="1838644"/>
              <a:ext cx="2526438" cy="3222714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27176" y="274638"/>
            <a:ext cx="5349280" cy="1143000"/>
          </a:xfrm>
        </p:spPr>
        <p:txBody>
          <a:bodyPr>
            <a:normAutofit/>
          </a:bodyPr>
          <a:lstStyle/>
          <a:p>
            <a:pPr algn="l"/>
            <a:r>
              <a:rPr lang="en-NZ" sz="4000" b="1" dirty="0" smtClean="0">
                <a:solidFill>
                  <a:srgbClr val="1F546B"/>
                </a:solidFill>
              </a:rPr>
              <a:t>Put your heading here</a:t>
            </a:r>
            <a:endParaRPr lang="en-NZ" sz="4000" b="1" dirty="0">
              <a:solidFill>
                <a:srgbClr val="1F546B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327176" y="1600200"/>
            <a:ext cx="5349280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1F546B"/>
              </a:buClr>
              <a:buSzPct val="125000"/>
            </a:pPr>
            <a:r>
              <a:rPr lang="en-NZ" sz="2800" dirty="0" err="1" smtClean="0">
                <a:solidFill>
                  <a:srgbClr val="000000"/>
                </a:solidFill>
              </a:rPr>
              <a:t>Ulpa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porro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eatet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ducitatur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b="1" dirty="0" err="1" smtClean="0">
                <a:solidFill>
                  <a:srgbClr val="A42F13"/>
                </a:solidFill>
              </a:rPr>
              <a:t>aut</a:t>
            </a:r>
            <a:r>
              <a:rPr lang="en-NZ" sz="2800" b="1" dirty="0" smtClean="0">
                <a:solidFill>
                  <a:srgbClr val="A42F13"/>
                </a:solidFill>
              </a:rPr>
              <a:t> </a:t>
            </a:r>
            <a:r>
              <a:rPr lang="en-NZ" sz="2800" b="1" dirty="0" err="1" smtClean="0">
                <a:solidFill>
                  <a:srgbClr val="A42F13"/>
                </a:solidFill>
              </a:rPr>
              <a:t>moluptatum</a:t>
            </a:r>
            <a:r>
              <a:rPr lang="en-NZ" sz="2800" dirty="0" smtClean="0">
                <a:solidFill>
                  <a:srgbClr val="000000"/>
                </a:solidFill>
              </a:rPr>
              <a:t>, </a:t>
            </a:r>
            <a:r>
              <a:rPr lang="en-NZ" sz="2800" dirty="0" err="1" smtClean="0">
                <a:solidFill>
                  <a:srgbClr val="000000"/>
                </a:solidFill>
              </a:rPr>
              <a:t>autatur</a:t>
            </a:r>
            <a:r>
              <a:rPr lang="en-NZ" sz="2800" dirty="0" smtClean="0">
                <a:solidFill>
                  <a:srgbClr val="000000"/>
                </a:solidFill>
              </a:rPr>
              <a:t>, </a:t>
            </a:r>
            <a:r>
              <a:rPr lang="en-NZ" sz="2800" dirty="0" err="1" smtClean="0">
                <a:solidFill>
                  <a:srgbClr val="000000"/>
                </a:solidFill>
              </a:rPr>
              <a:t>num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esti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quame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dolo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explacepe</a:t>
            </a:r>
            <a:r>
              <a:rPr lang="en-NZ" sz="2800" dirty="0" smtClean="0">
                <a:solidFill>
                  <a:srgbClr val="000000"/>
                </a:solidFill>
              </a:rPr>
              <a:t> et </a:t>
            </a:r>
            <a:r>
              <a:rPr lang="en-NZ" sz="2800" dirty="0" err="1" smtClean="0">
                <a:solidFill>
                  <a:srgbClr val="000000"/>
                </a:solidFill>
              </a:rPr>
              <a:t>landiti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1F546B"/>
              </a:buClr>
              <a:buSzPct val="125000"/>
            </a:pPr>
            <a:r>
              <a:rPr lang="en-NZ" sz="2800" dirty="0" err="1" smtClean="0">
                <a:solidFill>
                  <a:srgbClr val="000000"/>
                </a:solidFill>
              </a:rPr>
              <a:t>Dolest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b="1" dirty="0" err="1" smtClean="0">
                <a:solidFill>
                  <a:srgbClr val="A42F13"/>
                </a:solidFill>
              </a:rPr>
              <a:t>odipienime</a:t>
            </a:r>
            <a:r>
              <a:rPr lang="en-NZ" sz="2800" b="1" dirty="0" smtClean="0">
                <a:solidFill>
                  <a:srgbClr val="A42F13"/>
                </a:solidFill>
              </a:rPr>
              <a:t> di </a:t>
            </a:r>
            <a:r>
              <a:rPr lang="en-NZ" sz="2800" b="1" dirty="0" err="1" smtClean="0">
                <a:solidFill>
                  <a:srgbClr val="A42F13"/>
                </a:solidFill>
              </a:rPr>
              <a:t>cusaepre</a:t>
            </a:r>
            <a:r>
              <a:rPr lang="en-NZ" sz="2800" dirty="0" smtClean="0">
                <a:solidFill>
                  <a:srgbClr val="000000"/>
                </a:solidFill>
              </a:rPr>
              <a:t>, </a:t>
            </a:r>
            <a:r>
              <a:rPr lang="en-NZ" sz="2800" dirty="0" err="1" smtClean="0">
                <a:solidFill>
                  <a:srgbClr val="000000"/>
                </a:solidFill>
              </a:rPr>
              <a:t>untotatus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eum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illic</a:t>
            </a:r>
            <a:r>
              <a:rPr lang="en-NZ" sz="2800" dirty="0" smtClean="0">
                <a:solidFill>
                  <a:srgbClr val="000000"/>
                </a:solidFill>
              </a:rPr>
              <a:t> tem </a:t>
            </a:r>
            <a:r>
              <a:rPr lang="en-NZ" sz="2800" dirty="0" err="1" smtClean="0">
                <a:solidFill>
                  <a:srgbClr val="000000"/>
                </a:solidFill>
              </a:rPr>
              <a:t>quiatur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sam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alignisqui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totatur</a:t>
            </a:r>
            <a:endParaRPr lang="en-N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2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760"/>
            <a:ext cx="144016" cy="4365104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417345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57894" y="4041475"/>
            <a:ext cx="144016" cy="4365104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95138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4400">
                <a:solidFill>
                  <a:srgbClr val="1F546B"/>
                </a:solidFill>
              </a:defRPr>
            </a:lvl1pPr>
          </a:lstStyle>
          <a:p>
            <a:r>
              <a:rPr lang="en-NZ" sz="4000" b="1" dirty="0" smtClean="0">
                <a:solidFill>
                  <a:srgbClr val="1F546B"/>
                </a:solidFill>
              </a:rPr>
              <a:t>Put your heading here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60000" indent="-360000">
              <a:spcBef>
                <a:spcPts val="0"/>
              </a:spcBef>
              <a:defRPr sz="2800">
                <a:solidFill>
                  <a:srgbClr val="1F546B"/>
                </a:solidFill>
              </a:defRPr>
            </a:lvl1pPr>
            <a:lvl2pPr marL="720000" indent="-360000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 marL="1080000" indent="-360000">
              <a:spcBef>
                <a:spcPts val="600"/>
              </a:spcBef>
              <a:defRPr sz="2000"/>
            </a:lvl3pPr>
            <a:lvl4pPr marL="1440000" indent="-360000">
              <a:spcBef>
                <a:spcPts val="600"/>
              </a:spcBef>
              <a:defRPr sz="1800"/>
            </a:lvl4pPr>
            <a:lvl5pPr marL="1800000" indent="-360000"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41475"/>
            <a:ext cx="144016" cy="4365104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  <p:pic>
        <p:nvPicPr>
          <p:cNvPr id="12" name="Picture 11" descr="Typographic statements: It's all about helping make New Zealand better for New Zealanders" title="Typographic statements: It's all about helping make New Zealand better for New Zealander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70" y="1656184"/>
            <a:ext cx="2576870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22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defRPr sz="2800">
                <a:solidFill>
                  <a:schemeClr val="bg1"/>
                </a:solidFill>
              </a:defRPr>
            </a:lvl1pPr>
            <a:lvl2pPr marL="720000" indent="-360000">
              <a:spcBef>
                <a:spcPts val="600"/>
              </a:spcBef>
              <a:defRPr sz="2400">
                <a:solidFill>
                  <a:schemeClr val="bg1"/>
                </a:solidFill>
              </a:defRPr>
            </a:lvl2pPr>
            <a:lvl3pPr marL="1079500" indent="-358775">
              <a:spcBef>
                <a:spcPts val="600"/>
              </a:spcBef>
              <a:defRPr sz="1800">
                <a:solidFill>
                  <a:schemeClr val="bg1"/>
                </a:solidFill>
              </a:defRPr>
            </a:lvl3pPr>
            <a:lvl4pPr marL="1439863" indent="-358775">
              <a:spcBef>
                <a:spcPts val="600"/>
              </a:spcBef>
              <a:defRPr sz="1600">
                <a:solidFill>
                  <a:schemeClr val="bg1"/>
                </a:solidFill>
              </a:defRPr>
            </a:lvl4pPr>
            <a:lvl5pPr marL="1800000" indent="-360000"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165"/>
            <a:ext cx="144016" cy="4365104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1131434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foote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defRPr sz="2800">
                <a:solidFill>
                  <a:schemeClr val="bg1"/>
                </a:solidFill>
              </a:defRPr>
            </a:lvl1pPr>
            <a:lvl2pPr marL="720000" indent="-360000">
              <a:spcBef>
                <a:spcPts val="600"/>
              </a:spcBef>
              <a:defRPr sz="2400">
                <a:solidFill>
                  <a:schemeClr val="bg1"/>
                </a:solidFill>
              </a:defRPr>
            </a:lvl2pPr>
            <a:lvl3pPr marL="1079500" indent="-358775">
              <a:spcBef>
                <a:spcPts val="600"/>
              </a:spcBef>
              <a:defRPr sz="1800">
                <a:solidFill>
                  <a:schemeClr val="bg1"/>
                </a:solidFill>
              </a:defRPr>
            </a:lvl3pPr>
            <a:lvl4pPr marL="1439863" indent="-358775">
              <a:spcBef>
                <a:spcPts val="600"/>
              </a:spcBef>
              <a:defRPr sz="1600">
                <a:solidFill>
                  <a:schemeClr val="bg1"/>
                </a:solidFill>
              </a:defRPr>
            </a:lvl4pPr>
            <a:lvl5pPr marL="1800000" indent="-360000"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35154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37920" y="4050101"/>
            <a:ext cx="144016" cy="436510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56518" y="6347724"/>
            <a:ext cx="3024336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32323"/>
                </a:solidFill>
              </a:defRPr>
            </a:lvl1pPr>
          </a:lstStyle>
          <a:p>
            <a:pPr algn="r"/>
            <a:r>
              <a:rPr lang="en-NZ" dirty="0" smtClean="0"/>
              <a:t>Department of Internal Affairs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56791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A42F1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165"/>
            <a:ext cx="144016" cy="4365104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49200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760"/>
            <a:ext cx="144016" cy="4365104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20852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A42F1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41475"/>
            <a:ext cx="144016" cy="4365104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4031604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125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718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15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41475"/>
            <a:ext cx="144016" cy="4365104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987824" cy="6900002"/>
            <a:chOff x="0" y="0"/>
            <a:chExt cx="2987824" cy="6900002"/>
          </a:xfrm>
        </p:grpSpPr>
        <p:sp>
          <p:nvSpPr>
            <p:cNvPr id="8" name="TextBox 7"/>
            <p:cNvSpPr txBox="1"/>
            <p:nvPr/>
          </p:nvSpPr>
          <p:spPr>
            <a:xfrm>
              <a:off x="0" y="0"/>
              <a:ext cx="2987824" cy="6900002"/>
            </a:xfrm>
            <a:prstGeom prst="rect">
              <a:avLst/>
            </a:prstGeom>
            <a:solidFill>
              <a:srgbClr val="F7B46A"/>
            </a:solidFill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  <p:pic>
          <p:nvPicPr>
            <p:cNvPr id="9" name="Picture 8" descr="Typographic statement: A clear and powerful strategy" title="Typographic statement: A clear and powerful strategy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93" y="1838644"/>
              <a:ext cx="2526438" cy="3222714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27176" y="274638"/>
            <a:ext cx="5349280" cy="1143000"/>
          </a:xfrm>
        </p:spPr>
        <p:txBody>
          <a:bodyPr>
            <a:normAutofit/>
          </a:bodyPr>
          <a:lstStyle/>
          <a:p>
            <a:pPr algn="l"/>
            <a:r>
              <a:rPr lang="en-NZ" sz="4000" b="1" dirty="0" smtClean="0">
                <a:solidFill>
                  <a:srgbClr val="1F546B"/>
                </a:solidFill>
              </a:rPr>
              <a:t>Put your heading here</a:t>
            </a:r>
            <a:endParaRPr lang="en-NZ" sz="4000" b="1" dirty="0">
              <a:solidFill>
                <a:srgbClr val="1F546B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327176" y="1600200"/>
            <a:ext cx="5349280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1F546B"/>
              </a:buClr>
              <a:buSzPct val="125000"/>
            </a:pPr>
            <a:r>
              <a:rPr lang="en-NZ" sz="2800" dirty="0" err="1" smtClean="0">
                <a:solidFill>
                  <a:srgbClr val="000000"/>
                </a:solidFill>
              </a:rPr>
              <a:t>Ulpa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porro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eatet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ducitatur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b="1" dirty="0" err="1" smtClean="0">
                <a:solidFill>
                  <a:srgbClr val="A42F13"/>
                </a:solidFill>
              </a:rPr>
              <a:t>aut</a:t>
            </a:r>
            <a:r>
              <a:rPr lang="en-NZ" sz="2800" b="1" dirty="0" smtClean="0">
                <a:solidFill>
                  <a:srgbClr val="A42F13"/>
                </a:solidFill>
              </a:rPr>
              <a:t> </a:t>
            </a:r>
            <a:r>
              <a:rPr lang="en-NZ" sz="2800" b="1" dirty="0" err="1" smtClean="0">
                <a:solidFill>
                  <a:srgbClr val="A42F13"/>
                </a:solidFill>
              </a:rPr>
              <a:t>moluptatum</a:t>
            </a:r>
            <a:r>
              <a:rPr lang="en-NZ" sz="2800" dirty="0" smtClean="0">
                <a:solidFill>
                  <a:srgbClr val="000000"/>
                </a:solidFill>
              </a:rPr>
              <a:t>, </a:t>
            </a:r>
            <a:r>
              <a:rPr lang="en-NZ" sz="2800" dirty="0" err="1" smtClean="0">
                <a:solidFill>
                  <a:srgbClr val="000000"/>
                </a:solidFill>
              </a:rPr>
              <a:t>autatur</a:t>
            </a:r>
            <a:r>
              <a:rPr lang="en-NZ" sz="2800" dirty="0" smtClean="0">
                <a:solidFill>
                  <a:srgbClr val="000000"/>
                </a:solidFill>
              </a:rPr>
              <a:t>, </a:t>
            </a:r>
            <a:r>
              <a:rPr lang="en-NZ" sz="2800" dirty="0" err="1" smtClean="0">
                <a:solidFill>
                  <a:srgbClr val="000000"/>
                </a:solidFill>
              </a:rPr>
              <a:t>num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esti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quame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dolo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explacepe</a:t>
            </a:r>
            <a:r>
              <a:rPr lang="en-NZ" sz="2800" dirty="0" smtClean="0">
                <a:solidFill>
                  <a:srgbClr val="000000"/>
                </a:solidFill>
              </a:rPr>
              <a:t> et </a:t>
            </a:r>
            <a:r>
              <a:rPr lang="en-NZ" sz="2800" dirty="0" err="1" smtClean="0">
                <a:solidFill>
                  <a:srgbClr val="000000"/>
                </a:solidFill>
              </a:rPr>
              <a:t>landiti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1F546B"/>
              </a:buClr>
              <a:buSzPct val="125000"/>
            </a:pPr>
            <a:r>
              <a:rPr lang="en-NZ" sz="2800" dirty="0" err="1" smtClean="0">
                <a:solidFill>
                  <a:srgbClr val="000000"/>
                </a:solidFill>
              </a:rPr>
              <a:t>Dolest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b="1" dirty="0" err="1" smtClean="0">
                <a:solidFill>
                  <a:srgbClr val="A42F13"/>
                </a:solidFill>
              </a:rPr>
              <a:t>odipienime</a:t>
            </a:r>
            <a:r>
              <a:rPr lang="en-NZ" sz="2800" b="1" dirty="0" smtClean="0">
                <a:solidFill>
                  <a:srgbClr val="A42F13"/>
                </a:solidFill>
              </a:rPr>
              <a:t> di </a:t>
            </a:r>
            <a:r>
              <a:rPr lang="en-NZ" sz="2800" b="1" dirty="0" err="1" smtClean="0">
                <a:solidFill>
                  <a:srgbClr val="A42F13"/>
                </a:solidFill>
              </a:rPr>
              <a:t>cusaepre</a:t>
            </a:r>
            <a:r>
              <a:rPr lang="en-NZ" sz="2800" dirty="0" smtClean="0">
                <a:solidFill>
                  <a:srgbClr val="000000"/>
                </a:solidFill>
              </a:rPr>
              <a:t>, </a:t>
            </a:r>
            <a:r>
              <a:rPr lang="en-NZ" sz="2800" dirty="0" err="1" smtClean="0">
                <a:solidFill>
                  <a:srgbClr val="000000"/>
                </a:solidFill>
              </a:rPr>
              <a:t>untotatus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eum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illic</a:t>
            </a:r>
            <a:r>
              <a:rPr lang="en-NZ" sz="2800" dirty="0" smtClean="0">
                <a:solidFill>
                  <a:srgbClr val="000000"/>
                </a:solidFill>
              </a:rPr>
              <a:t> tem </a:t>
            </a:r>
            <a:r>
              <a:rPr lang="en-NZ" sz="2800" dirty="0" err="1" smtClean="0">
                <a:solidFill>
                  <a:srgbClr val="000000"/>
                </a:solidFill>
              </a:rPr>
              <a:t>quiatur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sam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alignisqui</a:t>
            </a:r>
            <a:r>
              <a:rPr lang="en-NZ" sz="2800" dirty="0" smtClean="0">
                <a:solidFill>
                  <a:srgbClr val="000000"/>
                </a:solidFill>
              </a:rPr>
              <a:t> </a:t>
            </a:r>
            <a:r>
              <a:rPr lang="en-NZ" sz="2800" dirty="0" err="1" smtClean="0">
                <a:solidFill>
                  <a:srgbClr val="000000"/>
                </a:solidFill>
              </a:rPr>
              <a:t>totatur</a:t>
            </a:r>
            <a:endParaRPr lang="en-NZ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2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760"/>
            <a:ext cx="144016" cy="4365104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417345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57894" y="4041475"/>
            <a:ext cx="144016" cy="4365104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95138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defRPr sz="2800">
                <a:solidFill>
                  <a:schemeClr val="bg1"/>
                </a:solidFill>
              </a:defRPr>
            </a:lvl1pPr>
            <a:lvl2pPr marL="720000" indent="-360000">
              <a:spcBef>
                <a:spcPts val="600"/>
              </a:spcBef>
              <a:defRPr sz="2400">
                <a:solidFill>
                  <a:schemeClr val="bg1"/>
                </a:solidFill>
              </a:defRPr>
            </a:lvl2pPr>
            <a:lvl3pPr marL="1079500" indent="-358775">
              <a:spcBef>
                <a:spcPts val="600"/>
              </a:spcBef>
              <a:defRPr sz="1800">
                <a:solidFill>
                  <a:schemeClr val="bg1"/>
                </a:solidFill>
              </a:defRPr>
            </a:lvl3pPr>
            <a:lvl4pPr marL="1439863" indent="-358775">
              <a:spcBef>
                <a:spcPts val="600"/>
              </a:spcBef>
              <a:defRPr sz="1600">
                <a:solidFill>
                  <a:schemeClr val="bg1"/>
                </a:solidFill>
              </a:defRPr>
            </a:lvl4pPr>
            <a:lvl5pPr marL="1800000" indent="-360000"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165"/>
            <a:ext cx="144016" cy="4365104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1131434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foote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spcBef>
                <a:spcPts val="600"/>
              </a:spcBef>
              <a:defRPr sz="2800">
                <a:solidFill>
                  <a:schemeClr val="bg1"/>
                </a:solidFill>
              </a:defRPr>
            </a:lvl1pPr>
            <a:lvl2pPr marL="720000" indent="-360000">
              <a:spcBef>
                <a:spcPts val="600"/>
              </a:spcBef>
              <a:defRPr sz="2400">
                <a:solidFill>
                  <a:schemeClr val="bg1"/>
                </a:solidFill>
              </a:defRPr>
            </a:lvl2pPr>
            <a:lvl3pPr marL="1079500" indent="-358775">
              <a:spcBef>
                <a:spcPts val="600"/>
              </a:spcBef>
              <a:defRPr sz="1800">
                <a:solidFill>
                  <a:schemeClr val="bg1"/>
                </a:solidFill>
              </a:defRPr>
            </a:lvl3pPr>
            <a:lvl4pPr marL="1439863" indent="-358775">
              <a:spcBef>
                <a:spcPts val="600"/>
              </a:spcBef>
              <a:defRPr sz="1600">
                <a:solidFill>
                  <a:schemeClr val="bg1"/>
                </a:solidFill>
              </a:defRPr>
            </a:lvl4pPr>
            <a:lvl5pPr marL="1800000" indent="-360000"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35154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37920" y="4050101"/>
            <a:ext cx="144016" cy="436510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56518" y="6347724"/>
            <a:ext cx="3024336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32323"/>
                </a:solidFill>
              </a:defRPr>
            </a:lvl1pPr>
          </a:lstStyle>
          <a:p>
            <a:pPr algn="r"/>
            <a:r>
              <a:rPr lang="en-NZ" dirty="0" smtClean="0"/>
              <a:t>Department of Internal Affairs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56791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F54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A42F1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NZ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66520" y="4054165"/>
            <a:ext cx="144016" cy="4365104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5775884" y="6309320"/>
            <a:ext cx="3024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NZ" sz="1200" dirty="0" smtClean="0"/>
              <a:t>Department of Internal Affairs</a:t>
            </a:r>
            <a:endParaRPr lang="en-NZ" sz="1200" dirty="0"/>
          </a:p>
        </p:txBody>
      </p:sp>
    </p:spTree>
    <p:extLst>
      <p:ext uri="{BB962C8B-B14F-4D97-AF65-F5344CB8AC3E}">
        <p14:creationId xmlns:p14="http://schemas.microsoft.com/office/powerpoint/2010/main" val="349200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5600700" y="631213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0515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  <p:sldLayoutId id="2147484485" r:id="rId12"/>
    <p:sldLayoutId id="2147484486" r:id="rId13"/>
    <p:sldLayoutId id="2147484487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1F546B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spcBef>
          <a:spcPts val="0"/>
        </a:spcBef>
        <a:buClr>
          <a:srgbClr val="1F546B"/>
        </a:buClr>
        <a:buFont typeface="Arial" pitchFamily="34" charset="0"/>
        <a:buChar char="•"/>
        <a:defRPr sz="3200" kern="1200">
          <a:solidFill>
            <a:srgbClr val="1F546B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spcBef>
          <a:spcPts val="600"/>
        </a:spcBef>
        <a:buFont typeface="Arial" pitchFamily="34" charset="0"/>
        <a:buChar char="–"/>
        <a:defRPr sz="2800" kern="1200">
          <a:solidFill>
            <a:srgbClr val="A42F13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spcBef>
          <a:spcPts val="600"/>
        </a:spcBef>
        <a:buFont typeface="Arial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440000" indent="-360000" algn="l" defTabSz="914400" rtl="0" eaLnBrk="1" latinLnBrk="0" hangingPunct="1"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spcBef>
          <a:spcPts val="6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5600700" y="631213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0515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1F546B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spcBef>
          <a:spcPts val="0"/>
        </a:spcBef>
        <a:buClr>
          <a:srgbClr val="1F546B"/>
        </a:buClr>
        <a:buFont typeface="Arial" pitchFamily="34" charset="0"/>
        <a:buChar char="•"/>
        <a:defRPr sz="3200" kern="1200">
          <a:solidFill>
            <a:srgbClr val="1F546B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spcBef>
          <a:spcPts val="600"/>
        </a:spcBef>
        <a:buFont typeface="Arial" pitchFamily="34" charset="0"/>
        <a:buChar char="–"/>
        <a:defRPr sz="2800" kern="1200">
          <a:solidFill>
            <a:srgbClr val="A42F13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spcBef>
          <a:spcPts val="600"/>
        </a:spcBef>
        <a:buFont typeface="Arial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440000" indent="-360000" algn="l" defTabSz="914400" rtl="0" eaLnBrk="1" latinLnBrk="0" hangingPunct="1"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spcBef>
          <a:spcPts val="6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nz/url?sa=i&amp;rct=j&amp;q=&amp;esrc=s&amp;source=images&amp;cd=&amp;cad=rja&amp;uact=8&amp;ved=0ahUKEwik6piKwNvYAhWKVbwKHXcMAj4QjRwIBw&amp;url=https://world.wng.org/2017/03/writing_and_bartending&amp;psig=AOvVaw1yOGL_RTy6ufG8IL2m_s5p&amp;ust=1516158311289085" TargetMode="External"/><Relationship Id="rId3" Type="http://schemas.openxmlformats.org/officeDocument/2006/relationships/hyperlink" Target="http://www.google.co.nz/url?sa=i&amp;rct=j&amp;q=&amp;esrc=s&amp;source=images&amp;cd=&amp;cad=rja&amp;uact=8&amp;ved=0ahUKEwiC-J36vdvYAhUY5rwKHesDDNEQjRwIBw&amp;url=http://hammer.m88play.com/hammer-law/&amp;psig=AOvVaw3H64EUFbCmFfnIqI27z0TY&amp;ust=1516157710857103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https://www.google.co.nz/url?sa=i&amp;rct=j&amp;q=&amp;esrc=s&amp;source=images&amp;cd=&amp;cad=rja&amp;uact=8&amp;ved=0ahUKEwiGifb4xtvYAhXIvrwKHfsmDKIQjRwIBw&amp;url=https://www.pubcard.com.au/gaming/&amp;psig=AOvVaw3y6ukvojGdK-wvpnurKgPq&amp;ust=1516160173971700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42002"/>
            <a:ext cx="9143824" cy="6900002"/>
            <a:chOff x="0" y="0"/>
            <a:chExt cx="9143824" cy="6900002"/>
          </a:xfrm>
        </p:grpSpPr>
        <p:sp>
          <p:nvSpPr>
            <p:cNvPr id="5" name="TextBox 4"/>
            <p:cNvSpPr txBox="1"/>
            <p:nvPr/>
          </p:nvSpPr>
          <p:spPr>
            <a:xfrm>
              <a:off x="2987824" y="0"/>
              <a:ext cx="6156000" cy="6900002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0"/>
              <a:ext cx="2987824" cy="6900002"/>
            </a:xfrm>
            <a:prstGeom prst="rect">
              <a:avLst/>
            </a:prstGeom>
            <a:solidFill>
              <a:srgbClr val="EB765A"/>
            </a:solidFill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  <p:pic>
          <p:nvPicPr>
            <p:cNvPr id="2" name="Picture 1" descr="Typographic statement: To serve and connect people, communities and government to build a safe, prosperous, respected nation" title="Typographic statement: To serve and connect people, communities and government to build a safe, prosperous, respected nation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267" y="1400965"/>
              <a:ext cx="2093290" cy="4098073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2987824" y="980728"/>
            <a:ext cx="615617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sz="5400" b="1" dirty="0">
              <a:solidFill>
                <a:srgbClr val="EB765A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87824" y="2744924"/>
            <a:ext cx="6156176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sz="32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96435" y="5323833"/>
            <a:ext cx="2738953" cy="1128659"/>
            <a:chOff x="4696435" y="5323833"/>
            <a:chExt cx="2738953" cy="1128659"/>
          </a:xfrm>
        </p:grpSpPr>
        <p:pic>
          <p:nvPicPr>
            <p:cNvPr id="14" name="Picture 13" descr="Internal Affairs logo" title="Internal Affairs logo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6435" y="5323833"/>
              <a:ext cx="2738953" cy="481431"/>
            </a:xfrm>
            <a:prstGeom prst="rect">
              <a:avLst/>
            </a:prstGeom>
          </p:spPr>
        </p:pic>
        <p:pic>
          <p:nvPicPr>
            <p:cNvPr id="15" name="Picture 14" descr="New Zealand Government logo" title="New Zealand Government logo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7518" y="6209711"/>
              <a:ext cx="2376786" cy="24278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91880" y="620688"/>
            <a:ext cx="5040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7200" dirty="0" smtClean="0">
                <a:solidFill>
                  <a:schemeClr val="bg1"/>
                </a:solidFill>
              </a:rPr>
              <a:t>Welcome to the</a:t>
            </a:r>
          </a:p>
          <a:p>
            <a:pPr algn="ctr"/>
            <a:r>
              <a:rPr lang="en-NZ" sz="7200" smtClean="0">
                <a:solidFill>
                  <a:schemeClr val="bg1"/>
                </a:solidFill>
              </a:rPr>
              <a:t>Gambling Forums </a:t>
            </a:r>
            <a:endParaRPr lang="en-NZ" sz="7200" dirty="0">
              <a:solidFill>
                <a:schemeClr val="bg1"/>
              </a:solidFill>
            </a:endParaRPr>
          </a:p>
        </p:txBody>
      </p: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57" y="5153385"/>
            <a:ext cx="2773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8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 noChangeAspect="1" noChangeArrowheads="1" noTextEdit="1"/>
          </p:cNvSpPr>
          <p:nvPr/>
        </p:nvSpPr>
        <p:spPr bwMode="auto">
          <a:xfrm>
            <a:off x="401640" y="1450753"/>
            <a:ext cx="83534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0052" y="1493043"/>
            <a:ext cx="4140200" cy="604838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40252" y="1493043"/>
            <a:ext cx="4213225" cy="604838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00052" y="2097881"/>
            <a:ext cx="4140200" cy="404813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540252" y="2097881"/>
            <a:ext cx="4213225" cy="404813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00052" y="2502693"/>
            <a:ext cx="4140200" cy="604838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540252" y="2495328"/>
            <a:ext cx="4213225" cy="604838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00052" y="3107531"/>
            <a:ext cx="4140200" cy="1204913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540252" y="3100166"/>
            <a:ext cx="4213225" cy="1204913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00052" y="4312443"/>
            <a:ext cx="4140200" cy="404813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540252" y="4312443"/>
            <a:ext cx="4213225" cy="404813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00052" y="4717256"/>
            <a:ext cx="4140200" cy="1009650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540252" y="4709891"/>
            <a:ext cx="4213225" cy="404813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4427540" y="5114703"/>
            <a:ext cx="4325938" cy="604838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4427540" y="1485678"/>
            <a:ext cx="0" cy="4246563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393702" y="2090516"/>
            <a:ext cx="8366125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393702" y="2495328"/>
            <a:ext cx="8366125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393702" y="3100166"/>
            <a:ext cx="8366125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393702" y="4305078"/>
            <a:ext cx="8366125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393702" y="4709891"/>
            <a:ext cx="8366125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4424365" y="5114703"/>
            <a:ext cx="4335463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400052" y="1479328"/>
            <a:ext cx="0" cy="4246563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8753477" y="1486693"/>
            <a:ext cx="0" cy="4246563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>
            <a:off x="393702" y="1485678"/>
            <a:ext cx="8366125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24" name="Line 30"/>
          <p:cNvSpPr>
            <a:spLocks noChangeShapeType="1"/>
          </p:cNvSpPr>
          <p:nvPr/>
        </p:nvSpPr>
        <p:spPr bwMode="auto">
          <a:xfrm>
            <a:off x="393702" y="5719541"/>
            <a:ext cx="8366125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28" name="Rectangle 32"/>
          <p:cNvSpPr>
            <a:spLocks noChangeArrowheads="1"/>
          </p:cNvSpPr>
          <p:nvPr/>
        </p:nvSpPr>
        <p:spPr bwMode="auto">
          <a:xfrm>
            <a:off x="685007" y="1650778"/>
            <a:ext cx="2697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“We make them comply”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30" name="Rectangle 34"/>
          <p:cNvSpPr>
            <a:spLocks noChangeArrowheads="1"/>
          </p:cNvSpPr>
          <p:nvPr/>
        </p:nvSpPr>
        <p:spPr bwMode="auto">
          <a:xfrm>
            <a:off x="4644232" y="1514253"/>
            <a:ext cx="40052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Everyone works to continually improve</a:t>
            </a:r>
            <a:b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</a:b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gambling practice</a:t>
            </a:r>
            <a:r>
              <a:rPr kumimoji="0" lang="en-US" altLang="en-U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 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31" name="Rectangle 35"/>
          <p:cNvSpPr>
            <a:spLocks noChangeArrowheads="1"/>
          </p:cNvSpPr>
          <p:nvPr/>
        </p:nvSpPr>
        <p:spPr bwMode="auto">
          <a:xfrm>
            <a:off x="4924427" y="178571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37"/>
          <p:cNvSpPr>
            <a:spLocks noChangeArrowheads="1"/>
          </p:cNvSpPr>
          <p:nvPr/>
        </p:nvSpPr>
        <p:spPr bwMode="auto">
          <a:xfrm>
            <a:off x="684215" y="2155603"/>
            <a:ext cx="1836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Highlight failings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39"/>
          <p:cNvSpPr>
            <a:spLocks noChangeArrowheads="1"/>
          </p:cNvSpPr>
          <p:nvPr/>
        </p:nvSpPr>
        <p:spPr bwMode="auto">
          <a:xfrm>
            <a:off x="4643440" y="2155603"/>
            <a:ext cx="383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Influencing behaviour /solution 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ocus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41"/>
          <p:cNvSpPr>
            <a:spLocks noChangeArrowheads="1"/>
          </p:cNvSpPr>
          <p:nvPr/>
        </p:nvSpPr>
        <p:spPr bwMode="auto">
          <a:xfrm>
            <a:off x="684215" y="2531268"/>
            <a:ext cx="3740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Information gathered used to ensure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compliance</a:t>
            </a:r>
            <a:endParaRPr lang="en-US" altLang="en-US" dirty="0"/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42"/>
          <p:cNvSpPr>
            <a:spLocks noChangeArrowheads="1"/>
          </p:cNvSpPr>
          <p:nvPr/>
        </p:nvSpPr>
        <p:spPr bwMode="auto">
          <a:xfrm>
            <a:off x="784227" y="27953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Rectangle 44"/>
          <p:cNvSpPr>
            <a:spLocks noChangeArrowheads="1"/>
          </p:cNvSpPr>
          <p:nvPr/>
        </p:nvSpPr>
        <p:spPr bwMode="auto">
          <a:xfrm>
            <a:off x="4643440" y="2517553"/>
            <a:ext cx="36496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Information gathered is shared with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sector, and informs where to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next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Rectangle 47"/>
          <p:cNvSpPr>
            <a:spLocks noChangeArrowheads="1"/>
          </p:cNvSpPr>
          <p:nvPr/>
        </p:nvSpPr>
        <p:spPr bwMode="auto">
          <a:xfrm>
            <a:off x="684215" y="3420840"/>
            <a:ext cx="3322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Outputs (license, inspect, audit,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investigate, enforcement action)</a:t>
            </a:r>
            <a:endParaRPr lang="en-US" altLang="en-US" dirty="0"/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48"/>
          <p:cNvSpPr>
            <a:spLocks noChangeArrowheads="1"/>
          </p:cNvSpPr>
          <p:nvPr/>
        </p:nvSpPr>
        <p:spPr bwMode="auto">
          <a:xfrm>
            <a:off x="784227" y="3700241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50"/>
          <p:cNvSpPr>
            <a:spLocks noChangeArrowheads="1"/>
          </p:cNvSpPr>
          <p:nvPr/>
        </p:nvSpPr>
        <p:spPr bwMode="auto">
          <a:xfrm>
            <a:off x="4643440" y="3146203"/>
            <a:ext cx="36306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Broader range of activity to balance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outcomes of market sustainability,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harms, community benefit, sector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integrity, and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enjoyment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51"/>
          <p:cNvSpPr>
            <a:spLocks noChangeArrowheads="1"/>
          </p:cNvSpPr>
          <p:nvPr/>
        </p:nvSpPr>
        <p:spPr bwMode="auto">
          <a:xfrm>
            <a:off x="4924427" y="3425603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8" name="Rectangle 52"/>
          <p:cNvSpPr>
            <a:spLocks noChangeArrowheads="1"/>
          </p:cNvSpPr>
          <p:nvPr/>
        </p:nvSpPr>
        <p:spPr bwMode="auto">
          <a:xfrm>
            <a:off x="4924427" y="3701828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9" name="Rectangle 53"/>
          <p:cNvSpPr>
            <a:spLocks noChangeArrowheads="1"/>
          </p:cNvSpPr>
          <p:nvPr/>
        </p:nvSpPr>
        <p:spPr bwMode="auto">
          <a:xfrm>
            <a:off x="4924427" y="3978053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1" name="Rectangle 55"/>
          <p:cNvSpPr>
            <a:spLocks noChangeArrowheads="1"/>
          </p:cNvSpPr>
          <p:nvPr/>
        </p:nvSpPr>
        <p:spPr bwMode="auto">
          <a:xfrm>
            <a:off x="684215" y="4370166"/>
            <a:ext cx="1081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Reactive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3" name="Rectangle 57"/>
          <p:cNvSpPr>
            <a:spLocks noChangeArrowheads="1"/>
          </p:cNvSpPr>
          <p:nvPr/>
        </p:nvSpPr>
        <p:spPr bwMode="auto">
          <a:xfrm>
            <a:off x="4643440" y="4377531"/>
            <a:ext cx="248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Proactive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, target by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risk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4" name="Rectangle 58"/>
          <p:cNvSpPr>
            <a:spLocks noChangeArrowheads="1"/>
          </p:cNvSpPr>
          <p:nvPr/>
        </p:nvSpPr>
        <p:spPr bwMode="auto">
          <a:xfrm>
            <a:off x="6081715" y="437016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6" name="Rectangle 60"/>
          <p:cNvSpPr>
            <a:spLocks noChangeArrowheads="1"/>
          </p:cNvSpPr>
          <p:nvPr/>
        </p:nvSpPr>
        <p:spPr bwMode="auto">
          <a:xfrm>
            <a:off x="611190" y="5078191"/>
            <a:ext cx="3155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76237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Regulator driven engagement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8" name="Rectangle 62"/>
          <p:cNvSpPr>
            <a:spLocks noChangeArrowheads="1"/>
          </p:cNvSpPr>
          <p:nvPr/>
        </p:nvSpPr>
        <p:spPr bwMode="auto">
          <a:xfrm>
            <a:off x="4643440" y="4782343"/>
            <a:ext cx="3984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Mutually driven, proactive engagement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0" name="Rectangle 64"/>
          <p:cNvSpPr>
            <a:spLocks noChangeArrowheads="1"/>
          </p:cNvSpPr>
          <p:nvPr/>
        </p:nvSpPr>
        <p:spPr bwMode="auto">
          <a:xfrm>
            <a:off x="4643440" y="5150643"/>
            <a:ext cx="41227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Understand operator’s environment and 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capability</a:t>
            </a:r>
            <a:endParaRPr lang="en-US" altLang="en-US" dirty="0"/>
          </a:p>
        </p:txBody>
      </p:sp>
      <p:sp>
        <p:nvSpPr>
          <p:cNvPr id="1061" name="Rectangle 65"/>
          <p:cNvSpPr>
            <a:spLocks noChangeArrowheads="1"/>
          </p:cNvSpPr>
          <p:nvPr/>
        </p:nvSpPr>
        <p:spPr bwMode="auto">
          <a:xfrm>
            <a:off x="4924427" y="5414741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Changing our culture…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17870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0" grpId="0"/>
      <p:bldP spid="1033" grpId="0"/>
      <p:bldP spid="1035" grpId="0"/>
      <p:bldP spid="1037" grpId="0"/>
      <p:bldP spid="1040" grpId="0"/>
      <p:bldP spid="1043" grpId="0"/>
      <p:bldP spid="1046" grpId="0"/>
      <p:bldP spid="1051" grpId="0"/>
      <p:bldP spid="1053" grpId="0"/>
      <p:bldP spid="1056" grpId="0"/>
      <p:bldP spid="1058" grpId="0"/>
      <p:bldP spid="10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result for legal hamme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1769"/>
            <a:ext cx="3310855" cy="248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gambling room staff">
            <a:hlinkClick r:id="rId5"/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70628"/>
            <a:ext cx="3472395" cy="231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7"/>
          <a:stretch>
            <a:fillRect/>
          </a:stretch>
        </p:blipFill>
        <p:spPr>
          <a:xfrm>
            <a:off x="2643237" y="1505269"/>
            <a:ext cx="2664296" cy="3354383"/>
          </a:xfrm>
          <a:prstGeom prst="rect">
            <a:avLst/>
          </a:prstGeom>
        </p:spPr>
      </p:pic>
      <p:pic>
        <p:nvPicPr>
          <p:cNvPr id="1036" name="Picture 12" descr="Image result for bartender writi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335041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280131447836609905342518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1984" y="1936904"/>
            <a:ext cx="329854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Department Expectations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319885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Culture of Care</a:t>
            </a:r>
            <a:endParaRPr lang="en-NZ" b="1" dirty="0"/>
          </a:p>
        </p:txBody>
      </p:sp>
      <p:pic>
        <p:nvPicPr>
          <p:cNvPr id="4" name="c The role of staff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48.4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4283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000" y="1844825"/>
            <a:ext cx="7560000" cy="355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Good Practice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18012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9"/>
          <p:cNvSpPr/>
          <p:nvPr/>
        </p:nvSpPr>
        <p:spPr>
          <a:xfrm>
            <a:off x="8208000" y="1270707"/>
            <a:ext cx="504056" cy="4777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21" name="Group 20"/>
          <p:cNvGrpSpPr/>
          <p:nvPr/>
        </p:nvGrpSpPr>
        <p:grpSpPr>
          <a:xfrm>
            <a:off x="7937788" y="1242504"/>
            <a:ext cx="783850" cy="4805496"/>
            <a:chOff x="7937788" y="1368000"/>
            <a:chExt cx="783850" cy="4805496"/>
          </a:xfrm>
        </p:grpSpPr>
        <p:sp>
          <p:nvSpPr>
            <p:cNvPr id="48" name="Down Arrow Callout 46"/>
            <p:cNvSpPr/>
            <p:nvPr/>
          </p:nvSpPr>
          <p:spPr>
            <a:xfrm rot="5400000">
              <a:off x="8028000" y="3410796"/>
              <a:ext cx="576064" cy="756488"/>
            </a:xfrm>
            <a:prstGeom prst="downArrowCallou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Down Arrow Callout 45"/>
            <p:cNvSpPr/>
            <p:nvPr/>
          </p:nvSpPr>
          <p:spPr>
            <a:xfrm rot="5400000">
              <a:off x="8028000" y="5319790"/>
              <a:ext cx="576064" cy="756488"/>
            </a:xfrm>
            <a:prstGeom prst="downArrowCallou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0" name="Down Arrow Callout 44"/>
            <p:cNvSpPr/>
            <p:nvPr/>
          </p:nvSpPr>
          <p:spPr>
            <a:xfrm rot="5400000">
              <a:off x="8028000" y="4421473"/>
              <a:ext cx="576064" cy="756488"/>
            </a:xfrm>
            <a:prstGeom prst="downArrowCallou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1" name="Down Arrow Callout 43"/>
            <p:cNvSpPr/>
            <p:nvPr/>
          </p:nvSpPr>
          <p:spPr>
            <a:xfrm rot="5400000">
              <a:off x="8028000" y="2355344"/>
              <a:ext cx="576064" cy="756488"/>
            </a:xfrm>
            <a:prstGeom prst="downArrowCallou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2" name="Down Arrow Callout 42"/>
            <p:cNvSpPr/>
            <p:nvPr/>
          </p:nvSpPr>
          <p:spPr>
            <a:xfrm rot="5400000">
              <a:off x="8028000" y="1358444"/>
              <a:ext cx="576064" cy="756488"/>
            </a:xfrm>
            <a:prstGeom prst="downArrowCallou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4" name="TextBox 40"/>
            <p:cNvSpPr txBox="1"/>
            <p:nvPr/>
          </p:nvSpPr>
          <p:spPr>
            <a:xfrm rot="5400000">
              <a:off x="6057280" y="3509138"/>
              <a:ext cx="4805496" cy="523220"/>
            </a:xfrm>
            <a:prstGeom prst="rect">
              <a:avLst/>
            </a:prstGeom>
            <a:solidFill>
              <a:schemeClr val="accent1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NZ" sz="2800" dirty="0" smtClean="0">
                  <a:solidFill>
                    <a:schemeClr val="bg1"/>
                  </a:solidFill>
                </a:rPr>
                <a:t>ENGAGEMENT</a:t>
              </a:r>
              <a:endParaRPr lang="en-NZ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5575" y="1117346"/>
            <a:ext cx="6643457" cy="4930654"/>
            <a:chOff x="755575" y="1224000"/>
            <a:chExt cx="6643457" cy="4930654"/>
          </a:xfrm>
        </p:grpSpPr>
        <p:sp>
          <p:nvSpPr>
            <p:cNvPr id="5" name="Rounded Rectangle 2"/>
            <p:cNvSpPr/>
            <p:nvPr/>
          </p:nvSpPr>
          <p:spPr>
            <a:xfrm>
              <a:off x="2772000" y="1224000"/>
              <a:ext cx="4608000" cy="718654"/>
            </a:xfrm>
            <a:prstGeom prst="roundRect">
              <a:avLst/>
            </a:prstGeom>
            <a:solidFill>
              <a:srgbClr val="E9EFF7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2200" dirty="0" smtClean="0"/>
                <a:t>Creating a culture of care</a:t>
              </a:r>
              <a:endParaRPr lang="en-NZ" sz="2200" i="1" dirty="0"/>
            </a:p>
          </p:txBody>
        </p:sp>
        <p:sp>
          <p:nvSpPr>
            <p:cNvPr id="13" name="Rounded Rectangle 9"/>
            <p:cNvSpPr/>
            <p:nvPr/>
          </p:nvSpPr>
          <p:spPr>
            <a:xfrm>
              <a:off x="2778331" y="2232000"/>
              <a:ext cx="1438013" cy="898317"/>
            </a:xfrm>
            <a:prstGeom prst="roundRect">
              <a:avLst/>
            </a:prstGeom>
            <a:solidFill>
              <a:srgbClr val="CCDAEC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2200" dirty="0" smtClean="0"/>
                <a:t>Education</a:t>
              </a:r>
              <a:endParaRPr lang="en-NZ" sz="2200" dirty="0"/>
            </a:p>
          </p:txBody>
        </p:sp>
        <p:sp>
          <p:nvSpPr>
            <p:cNvPr id="14" name="Rounded Rectangle 10"/>
            <p:cNvSpPr/>
            <p:nvPr/>
          </p:nvSpPr>
          <p:spPr>
            <a:xfrm>
              <a:off x="4353384" y="2232000"/>
              <a:ext cx="1438013" cy="898317"/>
            </a:xfrm>
            <a:prstGeom prst="roundRect">
              <a:avLst/>
            </a:prstGeom>
            <a:solidFill>
              <a:srgbClr val="CCDAEC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2200" dirty="0" smtClean="0"/>
                <a:t>Training</a:t>
              </a:r>
              <a:endParaRPr lang="en-NZ" sz="2200" dirty="0"/>
            </a:p>
          </p:txBody>
        </p:sp>
        <p:sp>
          <p:nvSpPr>
            <p:cNvPr id="17" name="Rounded Rectangle 18"/>
            <p:cNvSpPr/>
            <p:nvPr/>
          </p:nvSpPr>
          <p:spPr>
            <a:xfrm>
              <a:off x="5148064" y="3240000"/>
              <a:ext cx="2226135" cy="89831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2200" dirty="0" smtClean="0"/>
                <a:t>Mystery shopper</a:t>
              </a:r>
              <a:endParaRPr lang="en-NZ" sz="2200" dirty="0"/>
            </a:p>
          </p:txBody>
        </p:sp>
        <p:sp>
          <p:nvSpPr>
            <p:cNvPr id="18" name="Rounded Rectangle 20"/>
            <p:cNvSpPr/>
            <p:nvPr/>
          </p:nvSpPr>
          <p:spPr>
            <a:xfrm>
              <a:off x="2778331" y="3240000"/>
              <a:ext cx="2225717" cy="89831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2200" dirty="0" smtClean="0"/>
                <a:t>Venue assessments</a:t>
              </a:r>
              <a:endParaRPr lang="en-NZ" sz="2200" dirty="0"/>
            </a:p>
          </p:txBody>
        </p:sp>
        <p:sp>
          <p:nvSpPr>
            <p:cNvPr id="20" name="Rounded Rectangle 21"/>
            <p:cNvSpPr/>
            <p:nvPr/>
          </p:nvSpPr>
          <p:spPr>
            <a:xfrm>
              <a:off x="2778331" y="4428000"/>
              <a:ext cx="4601642" cy="718654"/>
            </a:xfrm>
            <a:prstGeom prst="roundRect">
              <a:avLst/>
            </a:prstGeom>
            <a:solidFill>
              <a:srgbClr val="95B3D7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2200" dirty="0" smtClean="0"/>
                <a:t>Licensing</a:t>
              </a:r>
              <a:endParaRPr lang="en-NZ" sz="2200" i="1" dirty="0"/>
            </a:p>
          </p:txBody>
        </p:sp>
        <p:sp>
          <p:nvSpPr>
            <p:cNvPr id="6" name="TextBox 22"/>
            <p:cNvSpPr txBox="1"/>
            <p:nvPr/>
          </p:nvSpPr>
          <p:spPr>
            <a:xfrm>
              <a:off x="755575" y="1224000"/>
              <a:ext cx="1630373" cy="460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2400" b="1" dirty="0" smtClean="0"/>
                <a:t>Framework</a:t>
              </a:r>
              <a:endParaRPr lang="en-NZ" sz="2400" b="1" dirty="0"/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1547774" y="2232000"/>
              <a:ext cx="838174" cy="460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2400" b="1" dirty="0" smtClean="0"/>
                <a:t>Tools</a:t>
              </a:r>
              <a:endParaRPr lang="en-NZ" sz="2400" b="1" dirty="0"/>
            </a:p>
          </p:txBody>
        </p:sp>
        <p:sp>
          <p:nvSpPr>
            <p:cNvPr id="37" name="Rounded Rectangle 21"/>
            <p:cNvSpPr/>
            <p:nvPr/>
          </p:nvSpPr>
          <p:spPr>
            <a:xfrm>
              <a:off x="2797390" y="5436000"/>
              <a:ext cx="4601642" cy="718654"/>
            </a:xfrm>
            <a:prstGeom prst="roundRect">
              <a:avLst/>
            </a:prstGeom>
            <a:solidFill>
              <a:srgbClr val="648FC4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2200" dirty="0" smtClean="0"/>
                <a:t>Outcome</a:t>
              </a:r>
              <a:endParaRPr lang="en-NZ" sz="2200" i="1" dirty="0"/>
            </a:p>
          </p:txBody>
        </p:sp>
        <p:sp>
          <p:nvSpPr>
            <p:cNvPr id="22" name="Rounded Rectangle 10"/>
            <p:cNvSpPr/>
            <p:nvPr/>
          </p:nvSpPr>
          <p:spPr>
            <a:xfrm>
              <a:off x="5941960" y="2232000"/>
              <a:ext cx="1438013" cy="898317"/>
            </a:xfrm>
            <a:prstGeom prst="roundRect">
              <a:avLst/>
            </a:prstGeom>
            <a:solidFill>
              <a:srgbClr val="CCDAEC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sz="2200" dirty="0" smtClean="0"/>
                <a:t>Resources</a:t>
              </a:r>
              <a:endParaRPr lang="en-NZ" sz="22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57200" y="331200"/>
            <a:ext cx="548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 smtClean="0">
                <a:solidFill>
                  <a:srgbClr val="0B4061"/>
                </a:solidFill>
                <a:latin typeface="+mj-lt"/>
              </a:rPr>
              <a:t>Harm Minimisation</a:t>
            </a:r>
            <a:endParaRPr lang="en-NZ" sz="4000" b="1" dirty="0">
              <a:solidFill>
                <a:srgbClr val="0B406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Some Outcomes So Far…</a:t>
            </a:r>
            <a:endParaRPr lang="en-N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4315544" cy="332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2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5976664" cy="445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03436"/>
            <a:ext cx="7811380" cy="13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3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987824" cy="6900002"/>
          </a:xfrm>
          <a:prstGeom prst="rect">
            <a:avLst/>
          </a:prstGeom>
          <a:solidFill>
            <a:srgbClr val="EB765A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27176" y="274638"/>
            <a:ext cx="5349280" cy="1143000"/>
          </a:xfrm>
        </p:spPr>
        <p:txBody>
          <a:bodyPr>
            <a:normAutofit/>
          </a:bodyPr>
          <a:lstStyle/>
          <a:p>
            <a:r>
              <a:rPr lang="en-NZ" b="1" dirty="0" smtClean="0">
                <a:solidFill>
                  <a:schemeClr val="tx1"/>
                </a:solidFill>
              </a:rPr>
              <a:t>Principles in action</a:t>
            </a:r>
            <a:br>
              <a:rPr lang="en-NZ" b="1" dirty="0" smtClean="0">
                <a:solidFill>
                  <a:schemeClr val="tx1"/>
                </a:solidFill>
              </a:rPr>
            </a:br>
            <a:r>
              <a:rPr lang="en-NZ" sz="2400" b="1" dirty="0" smtClean="0">
                <a:solidFill>
                  <a:schemeClr val="tx1"/>
                </a:solidFill>
              </a:rPr>
              <a:t>Based on Māori values</a:t>
            </a:r>
            <a:endParaRPr lang="en-NZ" sz="40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59832" y="1600200"/>
            <a:ext cx="5832648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5000"/>
            </a:pPr>
            <a:r>
              <a:rPr lang="en-US" sz="2000" b="1" dirty="0">
                <a:solidFill>
                  <a:srgbClr val="0D0D0D"/>
                </a:solidFill>
              </a:rPr>
              <a:t>Whanaungatanga </a:t>
            </a:r>
            <a:r>
              <a:rPr lang="en-US" sz="2000" dirty="0">
                <a:solidFill>
                  <a:srgbClr val="0D0D0D"/>
                </a:solidFill>
              </a:rPr>
              <a:t>– a relationship through shared experiences and working together, which provides people with a sense of </a:t>
            </a:r>
            <a:r>
              <a:rPr lang="en-US" sz="2000" dirty="0" smtClean="0">
                <a:solidFill>
                  <a:srgbClr val="0D0D0D"/>
                </a:solidFill>
              </a:rPr>
              <a:t>belonging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5000"/>
            </a:pPr>
            <a:r>
              <a:rPr lang="en-US" sz="2000" b="1" dirty="0" smtClean="0">
                <a:solidFill>
                  <a:srgbClr val="0D0D0D"/>
                </a:solidFill>
              </a:rPr>
              <a:t>Manaakitanga</a:t>
            </a:r>
            <a:r>
              <a:rPr lang="en-US" sz="2000" dirty="0" smtClean="0">
                <a:solidFill>
                  <a:srgbClr val="0D0D0D"/>
                </a:solidFill>
              </a:rPr>
              <a:t> – Hospitality, kindness, generosity, support, the process of showing respect and care for others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5000"/>
            </a:pPr>
            <a:r>
              <a:rPr lang="en-US" sz="2000" b="1" dirty="0" smtClean="0">
                <a:solidFill>
                  <a:srgbClr val="0D0D0D"/>
                </a:solidFill>
              </a:rPr>
              <a:t>Kotahitanga – </a:t>
            </a:r>
            <a:r>
              <a:rPr lang="en-US" sz="2000" dirty="0" smtClean="0">
                <a:solidFill>
                  <a:srgbClr val="0D0D0D"/>
                </a:solidFill>
              </a:rPr>
              <a:t>unity, togetherness, solidarity and collective action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5000"/>
            </a:pPr>
            <a:r>
              <a:rPr lang="en-US" sz="2000" b="1" dirty="0" smtClean="0">
                <a:solidFill>
                  <a:srgbClr val="0D0D0D"/>
                </a:solidFill>
              </a:rPr>
              <a:t>He Tangata </a:t>
            </a:r>
            <a:r>
              <a:rPr lang="en-US" sz="2000" dirty="0" smtClean="0">
                <a:solidFill>
                  <a:srgbClr val="0D0D0D"/>
                </a:solidFill>
              </a:rPr>
              <a:t>-  its about the people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5000"/>
            </a:pPr>
            <a:endParaRPr lang="en-US" sz="2000" b="1" dirty="0" smtClean="0">
              <a:solidFill>
                <a:srgbClr val="0D0D0D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5000"/>
            </a:pPr>
            <a:endParaRPr lang="en-US" sz="2000" dirty="0">
              <a:solidFill>
                <a:srgbClr val="0D0D0D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44" y="5509507"/>
            <a:ext cx="1576545" cy="583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-1683568"/>
            <a:ext cx="6048672" cy="975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6512" y="-99392"/>
            <a:ext cx="9180512" cy="6957392"/>
          </a:xfrm>
          <a:prstGeom prst="rect">
            <a:avLst/>
          </a:prstGeom>
          <a:solidFill>
            <a:srgbClr val="FBE384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36" y="1844825"/>
            <a:ext cx="6914927" cy="3168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4536" y="2779139"/>
            <a:ext cx="6914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7200" dirty="0" smtClean="0">
                <a:latin typeface="Rockwell Condensed" pitchFamily="18" charset="0"/>
              </a:rPr>
              <a:t>Questions</a:t>
            </a:r>
            <a:endParaRPr lang="en-NZ" sz="7200" dirty="0">
              <a:latin typeface="Rockwell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wlgprdfile02\home$\whitemic\home\Desktop\273946_h_ergb_s_gl-300x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2053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2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Working collaboratively</a:t>
            </a:r>
            <a:endParaRPr lang="en-NZ" b="1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756592" y="1700808"/>
            <a:ext cx="7703840" cy="3600000"/>
          </a:xfrm>
          <a:prstGeom prst="rect">
            <a:avLst/>
          </a:prstGeom>
        </p:spPr>
        <p:txBody>
          <a:bodyPr>
            <a:noAutofit/>
          </a:bodyPr>
          <a:lstStyle>
            <a:lvl1pPr marL="360000" indent="-360000" algn="l" defTabSz="914400" rtl="0" eaLnBrk="1" latinLnBrk="0" hangingPunct="1">
              <a:spcBef>
                <a:spcPts val="0"/>
              </a:spcBef>
              <a:buClr>
                <a:srgbClr val="1F546B"/>
              </a:buClr>
              <a:buFont typeface="Arial" pitchFamily="34" charset="0"/>
              <a:buChar char="•"/>
              <a:defRPr sz="3200" kern="1200">
                <a:solidFill>
                  <a:srgbClr val="1F546B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800" kern="1200">
                <a:solidFill>
                  <a:srgbClr val="A42F13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spcBef>
                <a:spcPts val="6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NZ" sz="3000" dirty="0" err="1" smtClean="0"/>
              <a:t>Kaihoko</a:t>
            </a:r>
            <a:r>
              <a:rPr lang="en-NZ" sz="3000" dirty="0" smtClean="0"/>
              <a:t> </a:t>
            </a:r>
            <a:r>
              <a:rPr lang="en-NZ" sz="3000" dirty="0" err="1" smtClean="0"/>
              <a:t>Muna</a:t>
            </a:r>
            <a:r>
              <a:rPr lang="en-NZ" sz="3000" dirty="0" smtClean="0"/>
              <a:t>/Mystery shopper co-design</a:t>
            </a:r>
          </a:p>
          <a:p>
            <a:pPr>
              <a:spcAft>
                <a:spcPts val="600"/>
              </a:spcAft>
            </a:pPr>
            <a:r>
              <a:rPr lang="en-NZ" sz="3000" dirty="0" smtClean="0"/>
              <a:t>Gamble Host resources</a:t>
            </a:r>
          </a:p>
          <a:p>
            <a:pPr>
              <a:spcAft>
                <a:spcPts val="600"/>
              </a:spcAft>
            </a:pPr>
            <a:r>
              <a:rPr lang="en-NZ" sz="3000" dirty="0" smtClean="0"/>
              <a:t>3 </a:t>
            </a:r>
            <a:r>
              <a:rPr lang="en-NZ" sz="3000" smtClean="0"/>
              <a:t>Year Licences</a:t>
            </a:r>
            <a:endParaRPr lang="en-NZ" sz="3000" dirty="0" smtClean="0"/>
          </a:p>
          <a:p>
            <a:pPr>
              <a:spcAft>
                <a:spcPts val="600"/>
              </a:spcAft>
            </a:pPr>
            <a:r>
              <a:rPr lang="en-NZ" sz="3000" dirty="0" smtClean="0"/>
              <a:t>Venue Assessments</a:t>
            </a:r>
          </a:p>
          <a:p>
            <a:pPr>
              <a:spcAft>
                <a:spcPts val="600"/>
              </a:spcAft>
            </a:pPr>
            <a:r>
              <a:rPr lang="en-NZ" sz="3000" dirty="0" smtClean="0"/>
              <a:t>….to name a few</a:t>
            </a:r>
            <a:endParaRPr lang="en-NZ" sz="3000" dirty="0"/>
          </a:p>
        </p:txBody>
      </p:sp>
      <p:sp>
        <p:nvSpPr>
          <p:cNvPr id="3" name="AutoShape 2" descr="Image result for working collaboratively imag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027" name="Picture 3" descr="\\wlgprdfile02\home$\whitemic\home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620587" cy="271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What’s on the horizon?</a:t>
            </a:r>
            <a:endParaRPr lang="en-NZ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4423917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6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42002"/>
            <a:ext cx="9143824" cy="6900002"/>
            <a:chOff x="0" y="0"/>
            <a:chExt cx="9143824" cy="6900002"/>
          </a:xfrm>
        </p:grpSpPr>
        <p:sp>
          <p:nvSpPr>
            <p:cNvPr id="5" name="TextBox 4"/>
            <p:cNvSpPr txBox="1"/>
            <p:nvPr/>
          </p:nvSpPr>
          <p:spPr>
            <a:xfrm>
              <a:off x="2987824" y="0"/>
              <a:ext cx="6156000" cy="6900002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0"/>
              <a:ext cx="2987824" cy="6900002"/>
            </a:xfrm>
            <a:prstGeom prst="rect">
              <a:avLst/>
            </a:prstGeom>
            <a:solidFill>
              <a:srgbClr val="EB765A"/>
            </a:solidFill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  <p:pic>
          <p:nvPicPr>
            <p:cNvPr id="2" name="Picture 1" descr="Typographic statement: To serve and connect people, communities and government to build a safe, prosperous, respected nation" title="Typographic statement: To serve and connect people, communities and government to build a safe, prosperous, respected nation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267" y="1400965"/>
              <a:ext cx="2093290" cy="4098073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2987824" y="980728"/>
            <a:ext cx="615617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sz="5400" b="1" dirty="0">
              <a:solidFill>
                <a:srgbClr val="EB765A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87824" y="2744924"/>
            <a:ext cx="6156176" cy="133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sz="32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96435" y="5323833"/>
            <a:ext cx="2738953" cy="1128659"/>
            <a:chOff x="4696435" y="5323833"/>
            <a:chExt cx="2738953" cy="1128659"/>
          </a:xfrm>
        </p:grpSpPr>
        <p:pic>
          <p:nvPicPr>
            <p:cNvPr id="14" name="Picture 13" descr="Internal Affairs logo" title="Internal Affairs logo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6435" y="5323833"/>
              <a:ext cx="2738953" cy="481431"/>
            </a:xfrm>
            <a:prstGeom prst="rect">
              <a:avLst/>
            </a:prstGeom>
          </p:spPr>
        </p:pic>
        <p:pic>
          <p:nvPicPr>
            <p:cNvPr id="15" name="Picture 14" descr="New Zealand Government logo" title="New Zealand Government logo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7518" y="6209711"/>
              <a:ext cx="2376786" cy="24278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91880" y="1358963"/>
            <a:ext cx="5040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7200" dirty="0" smtClean="0">
                <a:solidFill>
                  <a:schemeClr val="bg1"/>
                </a:solidFill>
              </a:rPr>
              <a:t>Culture eats strategy for breakfast. </a:t>
            </a:r>
            <a:endParaRPr lang="en-NZ" sz="7200" dirty="0">
              <a:solidFill>
                <a:schemeClr val="bg1"/>
              </a:solidFill>
            </a:endParaRPr>
          </a:p>
        </p:txBody>
      </p: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57" y="5153385"/>
            <a:ext cx="2773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1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435523"/>
              </p:ext>
            </p:extLst>
          </p:nvPr>
        </p:nvGraphicFramePr>
        <p:xfrm>
          <a:off x="1728000" y="180000"/>
          <a:ext cx="5760000" cy="64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Acrobat Document" r:id="rId4" imgW="22707375" imgH="32099220" progId="AcroExch.Document.11">
                  <p:embed/>
                </p:oleObj>
              </mc:Choice>
              <mc:Fallback>
                <p:oleObj name="Acrobat Document" r:id="rId4" imgW="22707375" imgH="320992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8000" y="180000"/>
                        <a:ext cx="5760000" cy="64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80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26010" y="188640"/>
            <a:ext cx="578132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3600" b="1" dirty="0">
                <a:solidFill>
                  <a:srgbClr val="0B4061"/>
                </a:solidFill>
              </a:rPr>
              <a:t>The NZ Gambling Framework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6855" y="101133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rgbClr val="0B4061"/>
                </a:solidFill>
              </a:rPr>
              <a:t>BENEFITS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0116" y="5549387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rgbClr val="0B4061"/>
                </a:solidFill>
              </a:rPr>
              <a:t>CONSUMER</a:t>
            </a:r>
          </a:p>
          <a:p>
            <a:r>
              <a:rPr lang="en-NZ" sz="2400" b="1" dirty="0">
                <a:solidFill>
                  <a:srgbClr val="0B4061"/>
                </a:solidFill>
              </a:rPr>
              <a:t>PROTECTION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6010" y="5557796"/>
            <a:ext cx="3199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rgbClr val="0B4061"/>
                </a:solidFill>
              </a:rPr>
              <a:t>TRUSTED &amp; TRANSPARENT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638650201"/>
              </p:ext>
            </p:extLst>
          </p:nvPr>
        </p:nvGraphicFramePr>
        <p:xfrm>
          <a:off x="3048000" y="14941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13870160"/>
            <a:ext cx="740710" cy="7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6596" y="159345"/>
            <a:ext cx="2909220" cy="57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-2890" y="0"/>
            <a:ext cx="2909220" cy="22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5717" y="0"/>
            <a:ext cx="2931533" cy="6858000"/>
            <a:chOff x="-15717" y="0"/>
            <a:chExt cx="2931533" cy="6858000"/>
          </a:xfrm>
        </p:grpSpPr>
        <p:sp>
          <p:nvSpPr>
            <p:cNvPr id="12" name="Rectangle 11"/>
            <p:cNvSpPr/>
            <p:nvPr/>
          </p:nvSpPr>
          <p:spPr>
            <a:xfrm>
              <a:off x="-2890" y="1118"/>
              <a:ext cx="2918706" cy="6856881"/>
            </a:xfrm>
            <a:prstGeom prst="rect">
              <a:avLst/>
            </a:prstGeom>
            <a:solidFill>
              <a:srgbClr val="396E85"/>
            </a:solidFill>
            <a:ln>
              <a:solidFill>
                <a:srgbClr val="396E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prstClr val="white"/>
                </a:solidFill>
              </a:endParaRPr>
            </a:p>
          </p:txBody>
        </p:sp>
        <p:pic>
          <p:nvPicPr>
            <p:cNvPr id="7" name="Picture 4" descr="http://1840.dia.govt.nz/sites/default/files/strong-communities-green.png"/>
            <p:cNvPicPr>
              <a:picLocks noChangeAspect="1" noChangeArrowheads="1"/>
            </p:cNvPicPr>
            <p:nvPr/>
          </p:nvPicPr>
          <p:blipFill>
            <a:blip r:embed="rId10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2954">
              <a:off x="640785" y="1245396"/>
              <a:ext cx="1640843" cy="92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https://dms.dia.govt.nz/DMS/Active/bsr.nsf/0/02844DED67DDD562CC257C350071EF46/$file/3834911DA%20-%20make%20a%20positive%20difference-01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4772">
              <a:off x="819217" y="2309608"/>
              <a:ext cx="1740598" cy="99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37" y="3180412"/>
              <a:ext cx="1938337" cy="233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13"/>
            <a:srcRect/>
            <a:stretch/>
          </p:blipFill>
          <p:spPr bwMode="auto">
            <a:xfrm>
              <a:off x="6596" y="5993198"/>
              <a:ext cx="2909220" cy="864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13"/>
            <a:srcRect/>
            <a:stretch/>
          </p:blipFill>
          <p:spPr bwMode="auto">
            <a:xfrm>
              <a:off x="-15717" y="220366"/>
              <a:ext cx="2931533" cy="58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13"/>
            <a:srcRect/>
            <a:stretch/>
          </p:blipFill>
          <p:spPr bwMode="auto">
            <a:xfrm rot="10800000">
              <a:off x="6596" y="0"/>
              <a:ext cx="2909220" cy="277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95154" y="3645024"/>
            <a:ext cx="144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Strong Communities</a:t>
            </a:r>
            <a:endParaRPr lang="en-NZ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1915" y="2392268"/>
            <a:ext cx="1615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Grants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</a:rPr>
              <a:t>Social Capital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</a:rPr>
              <a:t>Entertainment</a:t>
            </a:r>
            <a:endParaRPr lang="en-NZ" sz="16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3250" y="4725144"/>
            <a:ext cx="1702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dirty="0">
                <a:solidFill>
                  <a:prstClr val="white"/>
                </a:solidFill>
              </a:rPr>
              <a:t>Gambling harm</a:t>
            </a:r>
          </a:p>
          <a:p>
            <a:pPr algn="ctr"/>
            <a:r>
              <a:rPr lang="en-NZ" sz="1600" dirty="0">
                <a:solidFill>
                  <a:prstClr val="white"/>
                </a:solidFill>
              </a:rPr>
              <a:t>Game integrity</a:t>
            </a:r>
          </a:p>
          <a:p>
            <a:pPr algn="ctr"/>
            <a:r>
              <a:rPr lang="en-NZ" sz="1600" dirty="0">
                <a:solidFill>
                  <a:prstClr val="white"/>
                </a:solidFill>
              </a:rPr>
              <a:t>Fairness / fraud</a:t>
            </a:r>
          </a:p>
          <a:p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… we are not just a sheriff!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424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6"/>
          <p:cNvGrpSpPr/>
          <p:nvPr/>
        </p:nvGrpSpPr>
        <p:grpSpPr>
          <a:xfrm>
            <a:off x="35496" y="1412776"/>
            <a:ext cx="9721080" cy="4896544"/>
            <a:chOff x="35496" y="1196752"/>
            <a:chExt cx="9721080" cy="4896544"/>
          </a:xfrm>
        </p:grpSpPr>
        <p:grpSp>
          <p:nvGrpSpPr>
            <p:cNvPr id="14" name="Group 8"/>
            <p:cNvGrpSpPr/>
            <p:nvPr/>
          </p:nvGrpSpPr>
          <p:grpSpPr>
            <a:xfrm>
              <a:off x="2484248" y="1484784"/>
              <a:ext cx="4320000" cy="4608512"/>
              <a:chOff x="2586555" y="3358177"/>
              <a:chExt cx="4623236" cy="3172880"/>
            </a:xfrm>
          </p:grpSpPr>
          <p:sp>
            <p:nvSpPr>
              <p:cNvPr id="10" name="Rectangle 3"/>
              <p:cNvSpPr/>
              <p:nvPr/>
            </p:nvSpPr>
            <p:spPr>
              <a:xfrm>
                <a:off x="2586555" y="3410452"/>
                <a:ext cx="4623236" cy="3120605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>
                <a:bevelT w="444500" h="444500" prst="angle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1" name="Rectangle 5"/>
              <p:cNvSpPr/>
              <p:nvPr/>
            </p:nvSpPr>
            <p:spPr>
              <a:xfrm>
                <a:off x="3125479" y="3410106"/>
                <a:ext cx="3467427" cy="2340453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>
                <a:bevelT w="444500" h="4445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2" name="Rectangle 7"/>
              <p:cNvSpPr/>
              <p:nvPr/>
            </p:nvSpPr>
            <p:spPr>
              <a:xfrm>
                <a:off x="3742364" y="3385051"/>
                <a:ext cx="2311618" cy="1560302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>
                <a:bevelT w="444500" h="4445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sp>
            <p:nvSpPr>
              <p:cNvPr id="13" name="Rectangle 8"/>
              <p:cNvSpPr/>
              <p:nvPr/>
            </p:nvSpPr>
            <p:spPr>
              <a:xfrm>
                <a:off x="4320269" y="3358177"/>
                <a:ext cx="1155809" cy="780151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>
                <a:bevelT w="508000" h="5080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</p:grpSp>
        <p:sp>
          <p:nvSpPr>
            <p:cNvPr id="15" name="TextBox 16"/>
            <p:cNvSpPr txBox="1"/>
            <p:nvPr/>
          </p:nvSpPr>
          <p:spPr>
            <a:xfrm>
              <a:off x="2933638" y="1196752"/>
              <a:ext cx="17103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200" b="1" dirty="0" smtClean="0">
                  <a:solidFill>
                    <a:srgbClr val="1F546B"/>
                  </a:solidFill>
                </a:rPr>
                <a:t>Attitudes </a:t>
              </a:r>
              <a:endParaRPr lang="en-NZ" sz="2200" b="1" dirty="0">
                <a:solidFill>
                  <a:srgbClr val="1F546B"/>
                </a:solidFill>
              </a:endParaRPr>
            </a:p>
          </p:txBody>
        </p:sp>
        <p:sp>
          <p:nvSpPr>
            <p:cNvPr id="20" name="TextBox 22"/>
            <p:cNvSpPr txBox="1"/>
            <p:nvPr/>
          </p:nvSpPr>
          <p:spPr>
            <a:xfrm>
              <a:off x="5083941" y="1197913"/>
              <a:ext cx="19110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200" b="1" dirty="0" smtClean="0">
                  <a:solidFill>
                    <a:srgbClr val="1F546B"/>
                  </a:solidFill>
                </a:rPr>
                <a:t>Our response  </a:t>
              </a:r>
              <a:endParaRPr lang="en-NZ" sz="2200" b="1" dirty="0">
                <a:solidFill>
                  <a:srgbClr val="1F546B"/>
                </a:solidFill>
              </a:endParaRPr>
            </a:p>
          </p:txBody>
        </p:sp>
        <p:sp>
          <p:nvSpPr>
            <p:cNvPr id="16" name="TextBox 39"/>
            <p:cNvSpPr txBox="1"/>
            <p:nvPr/>
          </p:nvSpPr>
          <p:spPr>
            <a:xfrm>
              <a:off x="1817874" y="1835532"/>
              <a:ext cx="241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rgbClr val="1F546B"/>
                  </a:solidFill>
                </a:rPr>
                <a:t>Decide not to comply</a:t>
              </a:r>
              <a:endParaRPr lang="en-NZ" dirty="0">
                <a:solidFill>
                  <a:srgbClr val="1F546B"/>
                </a:solidFill>
              </a:endParaRPr>
            </a:p>
          </p:txBody>
        </p:sp>
        <p:sp>
          <p:nvSpPr>
            <p:cNvPr id="22" name="TextBox 41"/>
            <p:cNvSpPr txBox="1"/>
            <p:nvPr/>
          </p:nvSpPr>
          <p:spPr>
            <a:xfrm>
              <a:off x="1043608" y="2339588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rgbClr val="1F546B"/>
                  </a:solidFill>
                </a:rPr>
                <a:t>Do not want to comply</a:t>
              </a:r>
              <a:endParaRPr lang="en-NZ" dirty="0">
                <a:solidFill>
                  <a:srgbClr val="1F546B"/>
                </a:solidFill>
              </a:endParaRPr>
            </a:p>
          </p:txBody>
        </p:sp>
        <p:sp>
          <p:nvSpPr>
            <p:cNvPr id="3" name="TextBox 16"/>
            <p:cNvSpPr txBox="1"/>
            <p:nvPr/>
          </p:nvSpPr>
          <p:spPr>
            <a:xfrm>
              <a:off x="251520" y="2854677"/>
              <a:ext cx="2808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>
                  <a:solidFill>
                    <a:srgbClr val="1F546B"/>
                  </a:solidFill>
                </a:rPr>
                <a:t>Try to comply but do not always succeed </a:t>
              </a:r>
              <a:endParaRPr lang="en-NZ" dirty="0">
                <a:solidFill>
                  <a:srgbClr val="1F546B"/>
                </a:solidFill>
              </a:endParaRPr>
            </a:p>
          </p:txBody>
        </p:sp>
        <p:sp>
          <p:nvSpPr>
            <p:cNvPr id="4" name="TextBox 17"/>
            <p:cNvSpPr txBox="1"/>
            <p:nvPr/>
          </p:nvSpPr>
          <p:spPr>
            <a:xfrm>
              <a:off x="35496" y="3717032"/>
              <a:ext cx="16483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>
                  <a:solidFill>
                    <a:srgbClr val="1F546B"/>
                  </a:solidFill>
                </a:rPr>
                <a:t>Are willing to do the right thing </a:t>
              </a:r>
              <a:endParaRPr lang="en-NZ" dirty="0">
                <a:solidFill>
                  <a:srgbClr val="1F546B"/>
                </a:solidFill>
              </a:endParaRPr>
            </a:p>
          </p:txBody>
        </p:sp>
        <p:sp>
          <p:nvSpPr>
            <p:cNvPr id="5" name="TextBox 18"/>
            <p:cNvSpPr txBox="1"/>
            <p:nvPr/>
          </p:nvSpPr>
          <p:spPr>
            <a:xfrm>
              <a:off x="5364088" y="1835532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rgbClr val="1F546B"/>
                  </a:solidFill>
                </a:rPr>
                <a:t>Use the full force of the law </a:t>
              </a:r>
              <a:endParaRPr lang="en-NZ" dirty="0">
                <a:solidFill>
                  <a:srgbClr val="1F546B"/>
                </a:solidFill>
              </a:endParaRPr>
            </a:p>
          </p:txBody>
        </p:sp>
        <p:sp>
          <p:nvSpPr>
            <p:cNvPr id="6" name="TextBox 20"/>
            <p:cNvSpPr txBox="1"/>
            <p:nvPr/>
          </p:nvSpPr>
          <p:spPr>
            <a:xfrm>
              <a:off x="6084168" y="2350621"/>
              <a:ext cx="3672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rgbClr val="1F546B"/>
                  </a:solidFill>
                </a:rPr>
                <a:t>Deter by detection and administration action </a:t>
              </a:r>
              <a:endParaRPr lang="en-NZ" dirty="0">
                <a:solidFill>
                  <a:srgbClr val="1F546B"/>
                </a:solidFill>
              </a:endParaRPr>
            </a:p>
          </p:txBody>
        </p:sp>
        <p:sp>
          <p:nvSpPr>
            <p:cNvPr id="7" name="TextBox 22"/>
            <p:cNvSpPr txBox="1"/>
            <p:nvPr/>
          </p:nvSpPr>
          <p:spPr>
            <a:xfrm>
              <a:off x="6804248" y="2987660"/>
              <a:ext cx="2062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rgbClr val="1F546B"/>
                  </a:solidFill>
                </a:rPr>
                <a:t>Support to comply </a:t>
              </a:r>
              <a:endParaRPr lang="en-NZ" dirty="0">
                <a:solidFill>
                  <a:srgbClr val="1F546B"/>
                </a:solidFill>
              </a:endParaRPr>
            </a:p>
          </p:txBody>
        </p:sp>
        <p:sp>
          <p:nvSpPr>
            <p:cNvPr id="8" name="TextBox 23"/>
            <p:cNvSpPr txBox="1"/>
            <p:nvPr/>
          </p:nvSpPr>
          <p:spPr>
            <a:xfrm>
              <a:off x="7488832" y="3657798"/>
              <a:ext cx="17636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>
                  <a:solidFill>
                    <a:srgbClr val="1F546B"/>
                  </a:solidFill>
                </a:rPr>
                <a:t>Make it straight forward to comply </a:t>
              </a:r>
              <a:endParaRPr lang="en-NZ" dirty="0">
                <a:solidFill>
                  <a:srgbClr val="1F546B"/>
                </a:solidFill>
              </a:endParaRPr>
            </a:p>
          </p:txBody>
        </p:sp>
        <p:sp>
          <p:nvSpPr>
            <p:cNvPr id="25" name="Notched Right Arrow 8"/>
            <p:cNvSpPr/>
            <p:nvPr/>
          </p:nvSpPr>
          <p:spPr>
            <a:xfrm rot="16200000">
              <a:off x="2711867" y="3631489"/>
              <a:ext cx="4032448" cy="576064"/>
            </a:xfrm>
            <a:prstGeom prst="notchedRigh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3" name="Title 3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1F5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Braithwaite Triangle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23803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h Corporate PowerPoint revised May 2014 compressed (1)" id="{66F72372-4481-4303-B68F-6BA4C1CF6E13}" vid="{290C0C33-CF4D-4515-AB95-07C0EB3F9D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h Corporate PowerPoint revised May 2014 compressed (1)" id="{66F72372-4481-4303-B68F-6BA4C1CF6E13}" vid="{290C0C33-CF4D-4515-AB95-07C0EB3F9D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ANotes xmlns="c648a002-e47e-48ed-a207-3b8ce1d893d3" xsi:nil="true"/>
    <_EndDate xmlns="http://schemas.microsoft.com/sharepoint/v3/fields">2017-10-25T11:00:00+00:00</_EndDate>
    <mf8e3920e77a4be68f9898a4a9478a6b xmlns="c648a002-e47e-48ed-a207-3b8ce1d893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Classes</TermName>
          <TermId xmlns="http://schemas.microsoft.com/office/infopath/2007/PartnerControls">1ee81148-5e72-4716-af86-7749950d1b22</TermId>
        </TermInfo>
      </Terms>
    </mf8e3920e77a4be68f9898a4a9478a6b>
    <StartDate xmlns="http://schemas.microsoft.com/sharepoint/v3">2017-10-25T11:00:00+00:00</StartDate>
    <_dlc_DocId xmlns="c648a002-e47e-48ed-a207-3b8ce1d893d3">YXQARP2T7VWH-21-1827</_dlc_DocId>
    <TaxCatchAll xmlns="c648a002-e47e-48ed-a207-3b8ce1d893d3">
      <Value>115</Value>
      <Value>2</Value>
      <Value>1</Value>
    </TaxCatchAll>
    <_dlc_DocIdUrl xmlns="c648a002-e47e-48ed-a207-3b8ce1d893d3">
      <Url>https://dia.cohesion.net.nz/Sites/GMB/_layouts/15/DocIdRedir.aspx?ID=YXQARP2T7VWH-21-1827</Url>
      <Description>YXQARP2T7VWH-21-1827</Description>
    </_dlc_DocIdUrl>
    <TaxKeywordTaxHTField xmlns="c648a002-e47e-48ed-a207-3b8ce1d893d3">
      <Terms xmlns="http://schemas.microsoft.com/office/infopath/2007/PartnerControls"/>
    </TaxKeywordTaxHTField>
    <ea3c6b56d556460fbeed1cb795bcbdf8 xmlns="c648a002-e47e-48ed-a207-3b8ce1d893d3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875d92a8-67e2-4a32-9472-8fe99549e1eb</TermId>
        </TermInfo>
      </Terms>
    </ea3c6b56d556460fbeed1cb795bcbdf8>
    <C3TopicNote xmlns="01be4277-2979-4a68-876d-b92b25fceece">
      <Terms xmlns="http://schemas.microsoft.com/office/infopath/2007/PartnerControls"/>
    </C3TopicNote>
    <DIAProjectValue xmlns="c648a002-e47e-48ed-a207-3b8ce1d893d3" xsi:nil="true"/>
    <IconOverlay xmlns="http://schemas.microsoft.com/sharepoint/v4" xsi:nil="true"/>
    <C3ProjectDocumentTypeNote xmlns="01be4277-2979-4a68-876d-b92b25fceece">
      <Terms xmlns="http://schemas.microsoft.com/office/infopath/2007/PartnerControls"/>
    </C3ProjectDocumentTypeNote>
    <C3ProjectName xmlns="01be4277-2979-4a68-876d-b92b25fceece">Gambling website refresh</C3ProjectName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Operational Project Document DIA" ma:contentTypeID="0x0101005496552013C0BA46BE88192D5C6EB20B00EECD0B3F0C45DF45B673ABBB050EE9F20082DAE6D4A0696E4D8E205C6373B2C750" ma:contentTypeVersion="6" ma:contentTypeDescription="Use to denote the type of documents used within an operational project" ma:contentTypeScope="" ma:versionID="b1d7a8d58230915f111f3b5523fa0f15">
  <xsd:schema xmlns:xsd="http://www.w3.org/2001/XMLSchema" xmlns:xs="http://www.w3.org/2001/XMLSchema" xmlns:p="http://schemas.microsoft.com/office/2006/metadata/properties" xmlns:ns1="http://schemas.microsoft.com/sharepoint/v3" xmlns:ns3="01be4277-2979-4a68-876d-b92b25fceece" xmlns:ns4="c648a002-e47e-48ed-a207-3b8ce1d893d3" xmlns:ns5="http://schemas.microsoft.com/sharepoint/v3/fields" xmlns:ns6="http://schemas.microsoft.com/sharepoint/v4" targetNamespace="http://schemas.microsoft.com/office/2006/metadata/properties" ma:root="true" ma:fieldsID="fd847b9e8b41302f1eb3c19ef55edb26" ns1:_="" ns3:_="" ns4:_="" ns5:_="" ns6:_="">
    <xsd:import namespace="http://schemas.microsoft.com/sharepoint/v3"/>
    <xsd:import namespace="01be4277-2979-4a68-876d-b92b25fceece"/>
    <xsd:import namespace="c648a002-e47e-48ed-a207-3b8ce1d893d3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C3TopicNote" minOccurs="0"/>
                <xsd:element ref="ns4:TaxKeywordTaxHTField" minOccurs="0"/>
                <xsd:element ref="ns4:TaxCatchAll" minOccurs="0"/>
                <xsd:element ref="ns4:TaxCatchAllLabel" minOccurs="0"/>
                <xsd:element ref="ns3:C3ProjectDocumentTypeNote" minOccurs="0"/>
                <xsd:element ref="ns3:C3ProjectName" minOccurs="0"/>
                <xsd:element ref="ns5:_EndDate" minOccurs="0"/>
                <xsd:element ref="ns1:StartDate" minOccurs="0"/>
                <xsd:element ref="ns4:DIAProjectValue" minOccurs="0"/>
                <xsd:element ref="ns4:ea3c6b56d556460fbeed1cb795bcbdf8" minOccurs="0"/>
                <xsd:element ref="ns4:DIANotes" minOccurs="0"/>
                <xsd:element ref="ns4:mf8e3920e77a4be68f9898a4a9478a6b" minOccurs="0"/>
                <xsd:element ref="ns4:_dlc_DocId" minOccurs="0"/>
                <xsd:element ref="ns4:_dlc_DocIdUrl" minOccurs="0"/>
                <xsd:element ref="ns4:_dlc_DocIdPersistId" minOccurs="0"/>
                <xsd:element ref="ns6:IconOverlay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tartDate" ma:index="18" nillable="true" ma:displayName="Start Date" ma:default="[today]" ma:format="DateOnly" ma:internalName="Start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e4277-2979-4a68-876d-b92b25fceece" elementFormDefault="qualified">
    <xsd:import namespace="http://schemas.microsoft.com/office/2006/documentManagement/types"/>
    <xsd:import namespace="http://schemas.microsoft.com/office/infopath/2007/PartnerControls"/>
    <xsd:element name="C3TopicNote" ma:index="9" nillable="true" ma:taxonomy="true" ma:internalName="C3TopicNote" ma:taxonomyFieldName="C3Topic" ma:displayName="Topic" ma:indexed="true" ma:readOnly="false" ma:default="" ma:fieldId="{6a3fe89f-a6dd-4490-a9c1-3ef38d67b8c7}" ma:sspId="caf61cd4-0327-4679-8f8a-6e41773e81e7" ma:termSetId="93895e98-8daa-4392-8163-da238c93d801" ma:anchorId="03be5d80-fa1f-4149-b91a-cf64b7d41564" ma:open="true" ma:isKeyword="false">
      <xsd:complexType>
        <xsd:sequence>
          <xsd:element ref="pc:Terms" minOccurs="0" maxOccurs="1"/>
        </xsd:sequence>
      </xsd:complexType>
    </xsd:element>
    <xsd:element name="C3ProjectDocumentTypeNote" ma:index="14" nillable="true" ma:taxonomy="true" ma:internalName="C3ProjectDocumentTypeNote" ma:taxonomyFieldName="C3ProjectDocumentType" ma:displayName="Project Document Type" ma:readOnly="false" ma:default="" ma:fieldId="{34fbba63-1669-4d38-beb4-245115adf0e7}" ma:sspId="caf61cd4-0327-4679-8f8a-6e41773e81e7" ma:termSetId="76381174-3429-402c-bd29-8d75bd7c13b3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3ProjectName" ma:index="16" nillable="true" ma:displayName="Project Name" ma:internalName="C3ProjectNam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8a002-e47e-48ed-a207-3b8ce1d893d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caf61cd4-0327-4679-8f8a-6e41773e81e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95d9ccfa-b826-4801-901a-dfd490111967}" ma:internalName="TaxCatchAll" ma:showField="CatchAllData" ma:web="c648a002-e47e-48ed-a207-3b8ce1d89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95d9ccfa-b826-4801-901a-dfd490111967}" ma:internalName="TaxCatchAllLabel" ma:readOnly="true" ma:showField="CatchAllDataLabel" ma:web="c648a002-e47e-48ed-a207-3b8ce1d89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IAProjectValue" ma:index="19" nillable="true" ma:displayName="Project Value" ma:description="Proposed cost of the project" ma:internalName="DIAProjectValue">
      <xsd:simpleType>
        <xsd:restriction base="dms:Text"/>
      </xsd:simpleType>
    </xsd:element>
    <xsd:element name="ea3c6b56d556460fbeed1cb795bcbdf8" ma:index="20" ma:taxonomy="true" ma:internalName="ea3c6b56d556460fbeed1cb795bcbdf8" ma:taxonomyFieldName="DIASecurityClassification" ma:displayName="Security Classification" ma:default="2;#UNCLASSIFIED|875d92a8-67e2-4a32-9472-8fe99549e1eb" ma:fieldId="{ea3c6b56-d556-460f-beed-1cb795bcbdf8}" ma:sspId="caf61cd4-0327-4679-8f8a-6e41773e81e7" ma:termSetId="6e030844-242a-4d29-a562-8ce1d1b5efa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IANotes" ma:index="22" nillable="true" ma:displayName="Notes" ma:description="Additional information, can include URL link to another document" ma:internalName="DIANotes">
      <xsd:simpleType>
        <xsd:restriction base="dms:Note">
          <xsd:maxLength value="255"/>
        </xsd:restriction>
      </xsd:simpleType>
    </xsd:element>
    <xsd:element name="mf8e3920e77a4be68f9898a4a9478a6b" ma:index="23" nillable="true" ma:taxonomy="true" ma:internalName="mf8e3920e77a4be68f9898a4a9478a6b" ma:taxonomyFieldName="DIAGamblingOperationType" ma:displayName="Gambling Operation Type" ma:fieldId="{6f8e3920-e77a-4be6-8f98-98a4a9478a6b}" ma:sspId="caf61cd4-0327-4679-8f8a-6e41773e81e7" ma:termSetId="0a2c7960-063e-43c0-ac0a-3a4d84c304c6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EndDate" ma:index="17" nillable="true" ma:displayName="End Date" ma:default="[today]" ma:format="DateOnly" ma:internalName="_End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DB93C9-7D7C-471D-82F1-60ED697EC8FA}"/>
</file>

<file path=customXml/itemProps2.xml><?xml version="1.0" encoding="utf-8"?>
<ds:datastoreItem xmlns:ds="http://schemas.openxmlformats.org/officeDocument/2006/customXml" ds:itemID="{222069F5-58E6-4731-BC6D-83960BF17114}"/>
</file>

<file path=customXml/itemProps3.xml><?xml version="1.0" encoding="utf-8"?>
<ds:datastoreItem xmlns:ds="http://schemas.openxmlformats.org/officeDocument/2006/customXml" ds:itemID="{65A85F38-E56C-4C23-BF50-8FF79B8845DA}"/>
</file>

<file path=customXml/itemProps4.xml><?xml version="1.0" encoding="utf-8"?>
<ds:datastoreItem xmlns:ds="http://schemas.openxmlformats.org/officeDocument/2006/customXml" ds:itemID="{E17801CF-FE07-4972-BE90-99DFD66F5D9D}"/>
</file>

<file path=docProps/app.xml><?xml version="1.0" encoding="utf-8"?>
<Properties xmlns="http://schemas.openxmlformats.org/officeDocument/2006/extended-properties" xmlns:vt="http://schemas.openxmlformats.org/officeDocument/2006/docPropsVTypes">
  <Template>jh Corporate PowerPoint revised May 2014 compressed (1)</Template>
  <TotalTime>4804</TotalTime>
  <Words>460</Words>
  <Application>Microsoft Office PowerPoint</Application>
  <PresentationFormat>On-screen Show (4:3)</PresentationFormat>
  <Paragraphs>109</Paragraphs>
  <Slides>18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9_Office Theme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Principles in action Based on Māori values</vt:lpstr>
      <vt:lpstr>PowerPoint Presentation</vt:lpstr>
    </vt:vector>
  </TitlesOfParts>
  <Company>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Director's update and welcome - forums</dc:title>
  <dc:creator>Jenny</dc:creator>
  <cp:keywords/>
  <cp:lastModifiedBy>Clare Richardson</cp:lastModifiedBy>
  <cp:revision>347</cp:revision>
  <cp:lastPrinted>2018-03-07T23:02:43Z</cp:lastPrinted>
  <dcterms:created xsi:type="dcterms:W3CDTF">2014-08-06T02:18:05Z</dcterms:created>
  <dcterms:modified xsi:type="dcterms:W3CDTF">2018-05-29T19:06:52Z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Order">
    <vt:r8>160600</vt:r8>
  </property>
  <property fmtid="{D5CDD505-2E9C-101B-9397-08002B2CF9AE}" pid="4" name="ContentTypeId">
    <vt:lpwstr>0x0101005496552013C0BA46BE88192D5C6EB20B00EECD0B3F0C45DF45B673ABBB050EE9F20082DAE6D4A0696E4D8E205C6373B2C750</vt:lpwstr>
  </property>
  <property fmtid="{D5CDD505-2E9C-101B-9397-08002B2CF9AE}" pid="5" name="DIAGamblingOperationType">
    <vt:lpwstr>115;#All Classes|1ee81148-5e72-4716-af86-7749950d1b22</vt:lpwstr>
  </property>
  <property fmtid="{D5CDD505-2E9C-101B-9397-08002B2CF9AE}" pid="6" name="d4d88d9c404441259a20c2016d5c4fc4">
    <vt:lpwstr>Correspondence|dcd6b05f-dc80-4336-b228-09aebf3d212c</vt:lpwstr>
  </property>
  <property fmtid="{D5CDD505-2E9C-101B-9397-08002B2CF9AE}" pid="7" name="_dlc_DocIdItemGuid">
    <vt:lpwstr>7423ad3f-f400-4e1b-983b-a34a768f1730</vt:lpwstr>
  </property>
  <property fmtid="{D5CDD505-2E9C-101B-9397-08002B2CF9AE}" pid="8" name="DIASecurityClassification">
    <vt:lpwstr>2;#UNCLASSIFIED|875d92a8-67e2-4a32-9472-8fe99549e1eb</vt:lpwstr>
  </property>
  <property fmtid="{D5CDD505-2E9C-101B-9397-08002B2CF9AE}" pid="9" name="DIAEmailContentType">
    <vt:lpwstr>1;#Correspondence|dcd6b05f-dc80-4336-b228-09aebf3d212c</vt:lpwstr>
  </property>
  <property fmtid="{D5CDD505-2E9C-101B-9397-08002B2CF9AE}" pid="10" name="C3ProjectDocumentType">
    <vt:lpwstr/>
  </property>
  <property fmtid="{D5CDD505-2E9C-101B-9397-08002B2CF9AE}" pid="11" name="C3Topic">
    <vt:lpwstr/>
  </property>
</Properties>
</file>