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3"/>
  </p:notesMasterIdLst>
  <p:handoutMasterIdLst>
    <p:handoutMasterId r:id="rId14"/>
  </p:handoutMasterIdLst>
  <p:sldIdLst>
    <p:sldId id="256" r:id="rId6"/>
    <p:sldId id="266" r:id="rId7"/>
    <p:sldId id="272" r:id="rId8"/>
    <p:sldId id="271" r:id="rId9"/>
    <p:sldId id="258" r:id="rId10"/>
    <p:sldId id="269" r:id="rId11"/>
    <p:sldId id="268" r:id="rId12"/>
  </p:sldIdLst>
  <p:sldSz cx="9144000" cy="6858000" type="screen4x3"/>
  <p:notesSz cx="6669088" cy="97536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546B"/>
    <a:srgbClr val="EB765A"/>
    <a:srgbClr val="232323"/>
    <a:srgbClr val="FFFFFF"/>
    <a:srgbClr val="A42F13"/>
    <a:srgbClr val="000000"/>
    <a:srgbClr val="7BC7CE"/>
    <a:srgbClr val="FBE384"/>
    <a:srgbClr val="F7B46A"/>
    <a:srgbClr val="348087"/>
  </p:clrMru>
  <p:extLst>
    <p:ext uri="{E76CE94A-603C-4142-B9EB-6D1370010A27}">
      <p14:discardImageEditData xmlns:p14="http://schemas.microsoft.com/office/powerpoint/2010/main" val="1"/>
    </p:ext>
    <p:ext uri="{D31A062A-798A-4329-ABDD-BBA856620510}">
      <p14:defaultImageDpi xmlns:p14="http://schemas.microsoft.com/office/powerpoint/2010/main" val="15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55149" autoAdjust="0"/>
  </p:normalViewPr>
  <p:slideViewPr>
    <p:cSldViewPr>
      <p:cViewPr varScale="1">
        <p:scale>
          <a:sx n="63" d="100"/>
          <a:sy n="63" d="100"/>
        </p:scale>
        <p:origin x="-3024"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89" d="100"/>
          <a:sy n="89" d="100"/>
        </p:scale>
        <p:origin x="-3846" y="-108"/>
      </p:cViewPr>
      <p:guideLst>
        <p:guide orient="horz" pos="3072"/>
        <p:guide pos="210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presProps" Target="presProps.xml"/><Relationship Id="rId10" Type="http://schemas.openxmlformats.org/officeDocument/2006/relationships/slide" Target="slides/slide5.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9938" cy="487680"/>
          </a:xfrm>
          <a:prstGeom prst="rect">
            <a:avLst/>
          </a:prstGeom>
        </p:spPr>
        <p:txBody>
          <a:bodyPr vert="horz" lIns="91429" tIns="45714" rIns="91429" bIns="45714" rtlCol="0"/>
          <a:lstStyle>
            <a:lvl1pPr algn="l">
              <a:defRPr sz="1200"/>
            </a:lvl1pPr>
          </a:lstStyle>
          <a:p>
            <a:endParaRPr lang="en-NZ"/>
          </a:p>
        </p:txBody>
      </p:sp>
      <p:sp>
        <p:nvSpPr>
          <p:cNvPr id="3" name="Date Placeholder 2"/>
          <p:cNvSpPr>
            <a:spLocks noGrp="1"/>
          </p:cNvSpPr>
          <p:nvPr>
            <p:ph type="dt" sz="quarter" idx="1"/>
          </p:nvPr>
        </p:nvSpPr>
        <p:spPr>
          <a:xfrm>
            <a:off x="3777607" y="0"/>
            <a:ext cx="2889938" cy="487680"/>
          </a:xfrm>
          <a:prstGeom prst="rect">
            <a:avLst/>
          </a:prstGeom>
        </p:spPr>
        <p:txBody>
          <a:bodyPr vert="horz" lIns="91429" tIns="45714" rIns="91429" bIns="45714" rtlCol="0"/>
          <a:lstStyle>
            <a:lvl1pPr algn="r">
              <a:defRPr sz="1200"/>
            </a:lvl1pPr>
          </a:lstStyle>
          <a:p>
            <a:fld id="{22094BAE-4BB5-469A-A41B-D6CDE580176E}" type="datetimeFigureOut">
              <a:rPr lang="en-NZ" smtClean="0"/>
              <a:t>1/06/2018</a:t>
            </a:fld>
            <a:endParaRPr lang="en-NZ"/>
          </a:p>
        </p:txBody>
      </p:sp>
      <p:sp>
        <p:nvSpPr>
          <p:cNvPr id="4" name="Footer Placeholder 3"/>
          <p:cNvSpPr>
            <a:spLocks noGrp="1"/>
          </p:cNvSpPr>
          <p:nvPr>
            <p:ph type="ftr" sz="quarter" idx="2"/>
          </p:nvPr>
        </p:nvSpPr>
        <p:spPr>
          <a:xfrm>
            <a:off x="1" y="9264227"/>
            <a:ext cx="2889938" cy="487680"/>
          </a:xfrm>
          <a:prstGeom prst="rect">
            <a:avLst/>
          </a:prstGeom>
        </p:spPr>
        <p:txBody>
          <a:bodyPr vert="horz" lIns="91429" tIns="45714" rIns="91429" bIns="45714" rtlCol="0" anchor="b"/>
          <a:lstStyle>
            <a:lvl1pPr algn="l">
              <a:defRPr sz="1200"/>
            </a:lvl1pPr>
          </a:lstStyle>
          <a:p>
            <a:endParaRPr lang="en-NZ"/>
          </a:p>
        </p:txBody>
      </p:sp>
      <p:sp>
        <p:nvSpPr>
          <p:cNvPr id="5" name="Slide Number Placeholder 4"/>
          <p:cNvSpPr>
            <a:spLocks noGrp="1"/>
          </p:cNvSpPr>
          <p:nvPr>
            <p:ph type="sldNum" sz="quarter" idx="3"/>
          </p:nvPr>
        </p:nvSpPr>
        <p:spPr>
          <a:xfrm>
            <a:off x="3777607" y="9264227"/>
            <a:ext cx="2889938" cy="487680"/>
          </a:xfrm>
          <a:prstGeom prst="rect">
            <a:avLst/>
          </a:prstGeom>
        </p:spPr>
        <p:txBody>
          <a:bodyPr vert="horz" lIns="91429" tIns="45714" rIns="91429" bIns="45714" rtlCol="0" anchor="b"/>
          <a:lstStyle>
            <a:lvl1pPr algn="r">
              <a:defRPr sz="1200"/>
            </a:lvl1pPr>
          </a:lstStyle>
          <a:p>
            <a:fld id="{342428D0-2520-4026-8D2C-070B4AE6D8DC}" type="slidenum">
              <a:rPr lang="en-NZ" smtClean="0"/>
              <a:t>‹#›</a:t>
            </a:fld>
            <a:endParaRPr lang="en-NZ"/>
          </a:p>
        </p:txBody>
      </p:sp>
    </p:spTree>
    <p:extLst>
      <p:ext uri="{BB962C8B-B14F-4D97-AF65-F5344CB8AC3E}">
        <p14:creationId xmlns:p14="http://schemas.microsoft.com/office/powerpoint/2010/main" val="10864324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0"/>
            <a:ext cx="2889938" cy="487680"/>
          </a:xfrm>
          <a:prstGeom prst="rect">
            <a:avLst/>
          </a:prstGeom>
        </p:spPr>
        <p:txBody>
          <a:bodyPr vert="horz" lIns="91429" tIns="45714" rIns="91429" bIns="45714" rtlCol="0"/>
          <a:lstStyle>
            <a:lvl1pPr algn="l">
              <a:defRPr sz="1200"/>
            </a:lvl1pPr>
          </a:lstStyle>
          <a:p>
            <a:endParaRPr lang="en-NZ"/>
          </a:p>
        </p:txBody>
      </p:sp>
      <p:sp>
        <p:nvSpPr>
          <p:cNvPr id="3" name="Date Placeholder 2"/>
          <p:cNvSpPr>
            <a:spLocks noGrp="1"/>
          </p:cNvSpPr>
          <p:nvPr>
            <p:ph type="dt" idx="1"/>
          </p:nvPr>
        </p:nvSpPr>
        <p:spPr>
          <a:xfrm>
            <a:off x="3777607" y="0"/>
            <a:ext cx="2889938" cy="487680"/>
          </a:xfrm>
          <a:prstGeom prst="rect">
            <a:avLst/>
          </a:prstGeom>
        </p:spPr>
        <p:txBody>
          <a:bodyPr vert="horz" lIns="91429" tIns="45714" rIns="91429" bIns="45714" rtlCol="0"/>
          <a:lstStyle>
            <a:lvl1pPr algn="r">
              <a:defRPr sz="1200"/>
            </a:lvl1pPr>
          </a:lstStyle>
          <a:p>
            <a:fld id="{9DF00BD5-4761-4FC3-92DB-11DDD1C09E88}" type="datetimeFigureOut">
              <a:rPr lang="en-NZ" smtClean="0"/>
              <a:t>1/06/2018</a:t>
            </a:fld>
            <a:endParaRPr lang="en-NZ"/>
          </a:p>
        </p:txBody>
      </p:sp>
      <p:sp>
        <p:nvSpPr>
          <p:cNvPr id="4" name="Slide Image Placeholder 3"/>
          <p:cNvSpPr>
            <a:spLocks noGrp="1" noRot="1" noChangeAspect="1"/>
          </p:cNvSpPr>
          <p:nvPr>
            <p:ph type="sldImg" idx="2"/>
          </p:nvPr>
        </p:nvSpPr>
        <p:spPr>
          <a:xfrm>
            <a:off x="896938" y="731838"/>
            <a:ext cx="4875212" cy="3657600"/>
          </a:xfrm>
          <a:prstGeom prst="rect">
            <a:avLst/>
          </a:prstGeom>
          <a:noFill/>
          <a:ln w="12700">
            <a:solidFill>
              <a:prstClr val="black"/>
            </a:solidFill>
          </a:ln>
        </p:spPr>
        <p:txBody>
          <a:bodyPr vert="horz" lIns="91429" tIns="45714" rIns="91429" bIns="45714" rtlCol="0" anchor="ctr"/>
          <a:lstStyle/>
          <a:p>
            <a:endParaRPr lang="en-NZ"/>
          </a:p>
        </p:txBody>
      </p:sp>
      <p:sp>
        <p:nvSpPr>
          <p:cNvPr id="5" name="Notes Placeholder 4"/>
          <p:cNvSpPr>
            <a:spLocks noGrp="1"/>
          </p:cNvSpPr>
          <p:nvPr>
            <p:ph type="body" sz="quarter" idx="3"/>
          </p:nvPr>
        </p:nvSpPr>
        <p:spPr>
          <a:xfrm>
            <a:off x="666909" y="4632960"/>
            <a:ext cx="5335270" cy="4389120"/>
          </a:xfrm>
          <a:prstGeom prst="rect">
            <a:avLst/>
          </a:prstGeom>
        </p:spPr>
        <p:txBody>
          <a:bodyPr vert="horz" lIns="91429" tIns="45714" rIns="91429" bIns="4571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6" name="Footer Placeholder 5"/>
          <p:cNvSpPr>
            <a:spLocks noGrp="1"/>
          </p:cNvSpPr>
          <p:nvPr>
            <p:ph type="ftr" sz="quarter" idx="4"/>
          </p:nvPr>
        </p:nvSpPr>
        <p:spPr>
          <a:xfrm>
            <a:off x="1" y="9264227"/>
            <a:ext cx="2889938" cy="487680"/>
          </a:xfrm>
          <a:prstGeom prst="rect">
            <a:avLst/>
          </a:prstGeom>
        </p:spPr>
        <p:txBody>
          <a:bodyPr vert="horz" lIns="91429" tIns="45714" rIns="91429" bIns="45714" rtlCol="0" anchor="b"/>
          <a:lstStyle>
            <a:lvl1pPr algn="l">
              <a:defRPr sz="1200"/>
            </a:lvl1pPr>
          </a:lstStyle>
          <a:p>
            <a:endParaRPr lang="en-NZ"/>
          </a:p>
        </p:txBody>
      </p:sp>
      <p:sp>
        <p:nvSpPr>
          <p:cNvPr id="7" name="Slide Number Placeholder 6"/>
          <p:cNvSpPr>
            <a:spLocks noGrp="1"/>
          </p:cNvSpPr>
          <p:nvPr>
            <p:ph type="sldNum" sz="quarter" idx="5"/>
          </p:nvPr>
        </p:nvSpPr>
        <p:spPr>
          <a:xfrm>
            <a:off x="3777607" y="9264227"/>
            <a:ext cx="2889938" cy="487680"/>
          </a:xfrm>
          <a:prstGeom prst="rect">
            <a:avLst/>
          </a:prstGeom>
        </p:spPr>
        <p:txBody>
          <a:bodyPr vert="horz" lIns="91429" tIns="45714" rIns="91429" bIns="45714" rtlCol="0" anchor="b"/>
          <a:lstStyle>
            <a:lvl1pPr algn="r">
              <a:defRPr sz="1200"/>
            </a:lvl1pPr>
          </a:lstStyle>
          <a:p>
            <a:fld id="{5F346522-C387-4F2F-BCF0-871E7F5E6A9F}" type="slidenum">
              <a:rPr lang="en-NZ" smtClean="0"/>
              <a:t>‹#›</a:t>
            </a:fld>
            <a:endParaRPr lang="en-NZ"/>
          </a:p>
        </p:txBody>
      </p:sp>
    </p:spTree>
    <p:extLst>
      <p:ext uri="{BB962C8B-B14F-4D97-AF65-F5344CB8AC3E}">
        <p14:creationId xmlns:p14="http://schemas.microsoft.com/office/powerpoint/2010/main" val="9179310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5F346522-C387-4F2F-BCF0-871E7F5E6A9F}" type="slidenum">
              <a:rPr lang="en-NZ" smtClean="0"/>
              <a:t>1</a:t>
            </a:fld>
            <a:endParaRPr lang="en-NZ"/>
          </a:p>
        </p:txBody>
      </p:sp>
    </p:spTree>
    <p:extLst>
      <p:ext uri="{BB962C8B-B14F-4D97-AF65-F5344CB8AC3E}">
        <p14:creationId xmlns:p14="http://schemas.microsoft.com/office/powerpoint/2010/main" val="29612984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NZ" dirty="0"/>
          </a:p>
        </p:txBody>
      </p:sp>
      <p:sp>
        <p:nvSpPr>
          <p:cNvPr id="4" name="Slide Number Placeholder 3"/>
          <p:cNvSpPr>
            <a:spLocks noGrp="1"/>
          </p:cNvSpPr>
          <p:nvPr>
            <p:ph type="sldNum" sz="quarter" idx="10"/>
          </p:nvPr>
        </p:nvSpPr>
        <p:spPr/>
        <p:txBody>
          <a:bodyPr/>
          <a:lstStyle/>
          <a:p>
            <a:fld id="{5F346522-C387-4F2F-BCF0-871E7F5E6A9F}" type="slidenum">
              <a:rPr lang="en-NZ" smtClean="0"/>
              <a:t>2</a:t>
            </a:fld>
            <a:endParaRPr lang="en-NZ"/>
          </a:p>
        </p:txBody>
      </p:sp>
    </p:spTree>
    <p:extLst>
      <p:ext uri="{BB962C8B-B14F-4D97-AF65-F5344CB8AC3E}">
        <p14:creationId xmlns:p14="http://schemas.microsoft.com/office/powerpoint/2010/main" val="20025782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6938" y="731838"/>
            <a:ext cx="4875212" cy="3657600"/>
          </a:xfrm>
        </p:spPr>
      </p:sp>
      <p:sp>
        <p:nvSpPr>
          <p:cNvPr id="3" name="Notes Placeholder 2"/>
          <p:cNvSpPr>
            <a:spLocks noGrp="1"/>
          </p:cNvSpPr>
          <p:nvPr>
            <p:ph type="body" idx="1"/>
          </p:nvPr>
        </p:nvSpPr>
        <p:spPr/>
        <p:txBody>
          <a:bodyPr/>
          <a:lstStyle/>
          <a:p>
            <a:pPr defTabSz="914289">
              <a:defRPr/>
            </a:pPr>
            <a:r>
              <a:rPr lang="en-NZ" dirty="0" smtClean="0"/>
              <a:t>Four scenarios were developed that tested both general and strong signs</a:t>
            </a:r>
            <a:r>
              <a:rPr lang="en-NZ" baseline="0" dirty="0" smtClean="0"/>
              <a:t>. Given that we had worked closely with the sector on the Gamble Host resources, the expectations outlined in these resources formed the basis of the scenarios. In particular we wanted to test identification of strong and general signs of behaviour that indicates potential gambling harm and whether venues were fulfilling their gambling host responsibilities. </a:t>
            </a:r>
          </a:p>
          <a:p>
            <a:endParaRPr lang="en-NZ" dirty="0" smtClean="0"/>
          </a:p>
          <a:p>
            <a:r>
              <a:rPr lang="en-US" dirty="0" smtClean="0"/>
              <a:t>Scenario 1: Tested a collection of general signs over three days and was designed</a:t>
            </a:r>
            <a:r>
              <a:rPr lang="en-US" baseline="0" dirty="0" smtClean="0"/>
              <a:t> to give venue staff an opportunity to pick up on harm cues.</a:t>
            </a:r>
            <a:endParaRPr lang="en-US" dirty="0" smtClean="0"/>
          </a:p>
          <a:p>
            <a:r>
              <a:rPr lang="en-US" dirty="0" smtClean="0"/>
              <a:t>This scenario was a general sign from</a:t>
            </a:r>
            <a:r>
              <a:rPr lang="en-US" baseline="0" dirty="0" smtClean="0"/>
              <a:t> someone who</a:t>
            </a:r>
            <a:r>
              <a:rPr lang="en-US" dirty="0" smtClean="0"/>
              <a:t> gambles most days. Each visit in isolation displayed general signs, however cumulatively this scenario displays strong gambling harm signs and gives operators the chance to observe and monitor patron play over three consecutive days for a total of four hours each day. </a:t>
            </a:r>
          </a:p>
          <a:p>
            <a:endParaRPr lang="en-NZ" dirty="0" smtClean="0"/>
          </a:p>
          <a:p>
            <a:r>
              <a:rPr lang="en-NZ" sz="2800" dirty="0"/>
              <a:t>Scenario </a:t>
            </a:r>
            <a:r>
              <a:rPr lang="en-NZ" sz="2800" dirty="0" smtClean="0"/>
              <a:t>2:</a:t>
            </a:r>
            <a:r>
              <a:rPr lang="en-NZ" sz="2800" baseline="0" dirty="0" smtClean="0"/>
              <a:t> Focussed on a</a:t>
            </a:r>
            <a:r>
              <a:rPr lang="en-NZ" sz="2800" dirty="0" smtClean="0"/>
              <a:t>ccess </a:t>
            </a:r>
            <a:r>
              <a:rPr lang="en-NZ" sz="2800" dirty="0"/>
              <a:t>to </a:t>
            </a:r>
            <a:r>
              <a:rPr lang="en-NZ" sz="2800" dirty="0" smtClean="0"/>
              <a:t>money and saw the customer</a:t>
            </a:r>
            <a:r>
              <a:rPr lang="en-NZ" sz="2800" baseline="0" dirty="0" smtClean="0"/>
              <a:t> making m</a:t>
            </a:r>
            <a:r>
              <a:rPr lang="en-NZ" sz="2800" dirty="0" smtClean="0"/>
              <a:t>ultiple </a:t>
            </a:r>
            <a:r>
              <a:rPr lang="en-NZ" sz="2800" dirty="0"/>
              <a:t>cash </a:t>
            </a:r>
            <a:r>
              <a:rPr lang="en-NZ" sz="2800" dirty="0" smtClean="0"/>
              <a:t>withdrawals, having</a:t>
            </a:r>
            <a:r>
              <a:rPr lang="en-NZ" sz="2800" baseline="0" dirty="0" smtClean="0"/>
              <a:t> r</a:t>
            </a:r>
            <a:r>
              <a:rPr lang="en-NZ" sz="2800" dirty="0" smtClean="0"/>
              <a:t>epeated </a:t>
            </a:r>
            <a:r>
              <a:rPr lang="en-NZ" sz="2800" dirty="0"/>
              <a:t>EFTPOS </a:t>
            </a:r>
            <a:r>
              <a:rPr lang="en-NZ" sz="2800" dirty="0" smtClean="0"/>
              <a:t>declines, and leaving</a:t>
            </a:r>
            <a:r>
              <a:rPr lang="en-NZ" sz="2800" baseline="0" dirty="0" smtClean="0"/>
              <a:t> the</a:t>
            </a:r>
            <a:r>
              <a:rPr lang="en-NZ" sz="2800" dirty="0" smtClean="0"/>
              <a:t> </a:t>
            </a:r>
            <a:r>
              <a:rPr lang="en-NZ" sz="2800" dirty="0"/>
              <a:t>venue to borrow </a:t>
            </a:r>
            <a:r>
              <a:rPr lang="en-NZ" sz="2800" dirty="0" smtClean="0"/>
              <a:t>money.</a:t>
            </a:r>
            <a:endParaRPr lang="en-NZ" sz="2800" dirty="0"/>
          </a:p>
          <a:p>
            <a:endParaRPr lang="en-NZ" dirty="0" smtClean="0"/>
          </a:p>
          <a:p>
            <a:r>
              <a:rPr lang="en-NZ" sz="2800" dirty="0"/>
              <a:t>Scenario </a:t>
            </a:r>
            <a:r>
              <a:rPr lang="en-NZ" sz="2800" dirty="0" smtClean="0"/>
              <a:t>3:</a:t>
            </a:r>
            <a:r>
              <a:rPr lang="en-NZ" sz="2800" baseline="0" dirty="0" smtClean="0"/>
              <a:t> Focussed on l</a:t>
            </a:r>
            <a:r>
              <a:rPr lang="en-NZ" sz="2800" dirty="0" smtClean="0"/>
              <a:t>ong </a:t>
            </a:r>
            <a:r>
              <a:rPr lang="en-NZ" sz="2800" dirty="0"/>
              <a:t>hours of </a:t>
            </a:r>
            <a:r>
              <a:rPr lang="en-NZ" sz="2800" dirty="0" smtClean="0"/>
              <a:t>play, with someone</a:t>
            </a:r>
            <a:r>
              <a:rPr lang="en-NZ" sz="2800" baseline="0" dirty="0" smtClean="0"/>
              <a:t> who found it difficult to leave the venue and indicated to staff that they should be elsewhere.  </a:t>
            </a:r>
          </a:p>
          <a:p>
            <a:endParaRPr lang="en-NZ" sz="2800" baseline="0" dirty="0" smtClean="0"/>
          </a:p>
          <a:p>
            <a:r>
              <a:rPr lang="en-NZ" sz="2800" dirty="0" smtClean="0"/>
              <a:t>Scenario 4: Tested a venues</a:t>
            </a:r>
            <a:r>
              <a:rPr lang="en-NZ" sz="2800" baseline="0" dirty="0" smtClean="0"/>
              <a:t> response to third party concerns. This was tested by a mystery shopper speaking to staff about their concerns for a gambler, providing a photograph, and the gambler concerned attending the venue after. </a:t>
            </a:r>
            <a:endParaRPr lang="en-US" dirty="0" smtClean="0"/>
          </a:p>
        </p:txBody>
      </p:sp>
      <p:sp>
        <p:nvSpPr>
          <p:cNvPr id="4" name="Slide Number Placeholder 3"/>
          <p:cNvSpPr>
            <a:spLocks noGrp="1"/>
          </p:cNvSpPr>
          <p:nvPr>
            <p:ph type="sldNum" sz="quarter" idx="10"/>
          </p:nvPr>
        </p:nvSpPr>
        <p:spPr/>
        <p:txBody>
          <a:bodyPr/>
          <a:lstStyle/>
          <a:p>
            <a:fld id="{5F346522-C387-4F2F-BCF0-871E7F5E6A9F}" type="slidenum">
              <a:rPr lang="en-NZ" smtClean="0"/>
              <a:t>3</a:t>
            </a:fld>
            <a:endParaRPr lang="en-NZ"/>
          </a:p>
        </p:txBody>
      </p:sp>
    </p:spTree>
    <p:extLst>
      <p:ext uri="{BB962C8B-B14F-4D97-AF65-F5344CB8AC3E}">
        <p14:creationId xmlns:p14="http://schemas.microsoft.com/office/powerpoint/2010/main" val="3543898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6938" y="731838"/>
            <a:ext cx="4875212" cy="3657600"/>
          </a:xfrm>
        </p:spPr>
      </p:sp>
      <p:sp>
        <p:nvSpPr>
          <p:cNvPr id="3" name="Notes Placeholder 2"/>
          <p:cNvSpPr>
            <a:spLocks noGrp="1"/>
          </p:cNvSpPr>
          <p:nvPr>
            <p:ph type="body" idx="1"/>
          </p:nvPr>
        </p:nvSpPr>
        <p:spPr/>
        <p:txBody>
          <a:bodyPr/>
          <a:lstStyle/>
          <a:p>
            <a:endParaRPr lang="en-NZ" b="0" dirty="0"/>
          </a:p>
        </p:txBody>
      </p:sp>
      <p:sp>
        <p:nvSpPr>
          <p:cNvPr id="4" name="Slide Number Placeholder 3"/>
          <p:cNvSpPr>
            <a:spLocks noGrp="1"/>
          </p:cNvSpPr>
          <p:nvPr>
            <p:ph type="sldNum" sz="quarter" idx="10"/>
          </p:nvPr>
        </p:nvSpPr>
        <p:spPr/>
        <p:txBody>
          <a:bodyPr/>
          <a:lstStyle/>
          <a:p>
            <a:fld id="{5F346522-C387-4F2F-BCF0-871E7F5E6A9F}" type="slidenum">
              <a:rPr lang="en-NZ" smtClean="0"/>
              <a:t>4</a:t>
            </a:fld>
            <a:endParaRPr lang="en-NZ"/>
          </a:p>
        </p:txBody>
      </p:sp>
    </p:spTree>
    <p:extLst>
      <p:ext uri="{BB962C8B-B14F-4D97-AF65-F5344CB8AC3E}">
        <p14:creationId xmlns:p14="http://schemas.microsoft.com/office/powerpoint/2010/main" val="40968245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14289">
              <a:defRPr/>
            </a:pPr>
            <a:endParaRPr lang="en-NZ" baseline="0" dirty="0" smtClean="0"/>
          </a:p>
        </p:txBody>
      </p:sp>
      <p:sp>
        <p:nvSpPr>
          <p:cNvPr id="4" name="Slide Number Placeholder 3"/>
          <p:cNvSpPr>
            <a:spLocks noGrp="1"/>
          </p:cNvSpPr>
          <p:nvPr>
            <p:ph type="sldNum" sz="quarter" idx="10"/>
          </p:nvPr>
        </p:nvSpPr>
        <p:spPr/>
        <p:txBody>
          <a:bodyPr/>
          <a:lstStyle/>
          <a:p>
            <a:fld id="{5F346522-C387-4F2F-BCF0-871E7F5E6A9F}" type="slidenum">
              <a:rPr lang="en-NZ" smtClean="0"/>
              <a:t>5</a:t>
            </a:fld>
            <a:endParaRPr lang="en-NZ"/>
          </a:p>
        </p:txBody>
      </p:sp>
    </p:spTree>
    <p:extLst>
      <p:ext uri="{BB962C8B-B14F-4D97-AF65-F5344CB8AC3E}">
        <p14:creationId xmlns:p14="http://schemas.microsoft.com/office/powerpoint/2010/main" val="31071247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6938" y="731838"/>
            <a:ext cx="4875212" cy="3657600"/>
          </a:xfrm>
        </p:spPr>
      </p:sp>
      <p:sp>
        <p:nvSpPr>
          <p:cNvPr id="3" name="Notes Placeholder 2"/>
          <p:cNvSpPr>
            <a:spLocks noGrp="1"/>
          </p:cNvSpPr>
          <p:nvPr>
            <p:ph type="body" idx="1"/>
          </p:nvPr>
        </p:nvSpPr>
        <p:spPr/>
        <p:txBody>
          <a:bodyPr/>
          <a:lstStyle/>
          <a:p>
            <a:endParaRPr lang="en-NZ" baseline="0" dirty="0"/>
          </a:p>
        </p:txBody>
      </p:sp>
      <p:sp>
        <p:nvSpPr>
          <p:cNvPr id="4" name="Slide Number Placeholder 3"/>
          <p:cNvSpPr>
            <a:spLocks noGrp="1"/>
          </p:cNvSpPr>
          <p:nvPr>
            <p:ph type="sldNum" sz="quarter" idx="10"/>
          </p:nvPr>
        </p:nvSpPr>
        <p:spPr/>
        <p:txBody>
          <a:bodyPr/>
          <a:lstStyle/>
          <a:p>
            <a:fld id="{5F346522-C387-4F2F-BCF0-871E7F5E6A9F}" type="slidenum">
              <a:rPr lang="en-NZ" smtClean="0"/>
              <a:t>6</a:t>
            </a:fld>
            <a:endParaRPr lang="en-NZ"/>
          </a:p>
        </p:txBody>
      </p:sp>
    </p:spTree>
    <p:extLst>
      <p:ext uri="{BB962C8B-B14F-4D97-AF65-F5344CB8AC3E}">
        <p14:creationId xmlns:p14="http://schemas.microsoft.com/office/powerpoint/2010/main" val="16833801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96938" y="731838"/>
            <a:ext cx="4875212" cy="3657600"/>
          </a:xfrm>
        </p:spPr>
      </p:sp>
      <p:sp>
        <p:nvSpPr>
          <p:cNvPr id="3" name="Notes Placeholder 2"/>
          <p:cNvSpPr>
            <a:spLocks noGrp="1"/>
          </p:cNvSpPr>
          <p:nvPr>
            <p:ph type="body" idx="1"/>
          </p:nvPr>
        </p:nvSpPr>
        <p:spPr/>
        <p:txBody>
          <a:bodyPr/>
          <a:lstStyle/>
          <a:p>
            <a:pPr defTabSz="914289">
              <a:defRPr/>
            </a:pPr>
            <a:endParaRPr lang="en-NZ" baseline="0" dirty="0" smtClean="0"/>
          </a:p>
          <a:p>
            <a:endParaRPr lang="en-NZ" dirty="0"/>
          </a:p>
        </p:txBody>
      </p:sp>
      <p:sp>
        <p:nvSpPr>
          <p:cNvPr id="4" name="Slide Number Placeholder 3"/>
          <p:cNvSpPr>
            <a:spLocks noGrp="1"/>
          </p:cNvSpPr>
          <p:nvPr>
            <p:ph type="sldNum" sz="quarter" idx="10"/>
          </p:nvPr>
        </p:nvSpPr>
        <p:spPr/>
        <p:txBody>
          <a:bodyPr/>
          <a:lstStyle/>
          <a:p>
            <a:fld id="{5F346522-C387-4F2F-BCF0-871E7F5E6A9F}" type="slidenum">
              <a:rPr lang="en-NZ" smtClean="0"/>
              <a:t>7</a:t>
            </a:fld>
            <a:endParaRPr lang="en-NZ"/>
          </a:p>
        </p:txBody>
      </p:sp>
    </p:spTree>
    <p:extLst>
      <p:ext uri="{BB962C8B-B14F-4D97-AF65-F5344CB8AC3E}">
        <p14:creationId xmlns:p14="http://schemas.microsoft.com/office/powerpoint/2010/main" val="290024076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4000">
                <a:solidFill>
                  <a:srgbClr val="1F546B"/>
                </a:solidFill>
              </a:defRPr>
            </a:lvl1pPr>
          </a:lstStyle>
          <a:p>
            <a:r>
              <a:rPr lang="en-US" dirty="0" smtClean="0"/>
              <a:t>Click to edit Master title style</a:t>
            </a:r>
            <a:endParaRPr lang="en-NZ" dirty="0"/>
          </a:p>
        </p:txBody>
      </p:sp>
      <p:sp>
        <p:nvSpPr>
          <p:cNvPr id="3" name="Content Placeholder 2"/>
          <p:cNvSpPr>
            <a:spLocks noGrp="1"/>
          </p:cNvSpPr>
          <p:nvPr>
            <p:ph idx="1"/>
          </p:nvPr>
        </p:nvSpPr>
        <p:spPr/>
        <p:txBody>
          <a:bodyPr/>
          <a:lstStyle>
            <a:lvl1pPr marL="360000" indent="-360000">
              <a:spcBef>
                <a:spcPts val="600"/>
              </a:spcBef>
              <a:defRPr sz="2800"/>
            </a:lvl1pPr>
            <a:lvl2pPr marL="720000" indent="-360000">
              <a:spcBef>
                <a:spcPts val="600"/>
              </a:spcBef>
              <a:defRPr sz="2400"/>
            </a:lvl2pPr>
            <a:lvl3pPr marL="1079500" indent="-358775">
              <a:spcBef>
                <a:spcPts val="600"/>
              </a:spcBef>
              <a:defRPr sz="1800"/>
            </a:lvl3pPr>
            <a:lvl4pPr marL="1439863" indent="-358775">
              <a:spcBef>
                <a:spcPts val="600"/>
              </a:spcBef>
              <a:defRPr sz="1600"/>
            </a:lvl4pPr>
            <a:lvl5pPr marL="1800000" indent="-360000">
              <a:spcBef>
                <a:spcPts val="600"/>
              </a:spcBef>
              <a:defRPr sz="14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rot="16200000">
            <a:off x="6466520" y="4054165"/>
            <a:ext cx="144016" cy="4365104"/>
          </a:xfrm>
          <a:prstGeom prst="rect">
            <a:avLst/>
          </a:prstGeom>
        </p:spPr>
      </p:pic>
      <p:sp>
        <p:nvSpPr>
          <p:cNvPr id="11" name="Footer Placeholder 4"/>
          <p:cNvSpPr txBox="1">
            <a:spLocks/>
          </p:cNvSpPr>
          <p:nvPr userDrawn="1"/>
        </p:nvSpPr>
        <p:spPr>
          <a:xfrm>
            <a:off x="5775884" y="6309320"/>
            <a:ext cx="3024336" cy="365125"/>
          </a:xfrm>
          <a:prstGeom prst="rect">
            <a:avLst/>
          </a:prstGeom>
        </p:spPr>
        <p:txBody>
          <a:bodyPr/>
          <a:lstStyle>
            <a:defPPr>
              <a:defRPr lang="en-US"/>
            </a:defPPr>
            <a:lvl1pPr marL="0" algn="l" defTabSz="914400" rtl="0" eaLnBrk="1" latinLnBrk="0" hangingPunct="1">
              <a:defRPr sz="1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NZ" sz="1200" dirty="0" smtClean="0"/>
              <a:t>Department of Internal Affairs</a:t>
            </a:r>
            <a:endParaRPr lang="en-NZ" sz="1200" dirty="0"/>
          </a:p>
        </p:txBody>
      </p:sp>
    </p:spTree>
    <p:extLst>
      <p:ext uri="{BB962C8B-B14F-4D97-AF65-F5344CB8AC3E}">
        <p14:creationId xmlns:p14="http://schemas.microsoft.com/office/powerpoint/2010/main" val="373523852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NZ"/>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NZ"/>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rot="16200000">
            <a:off x="6466520" y="4054760"/>
            <a:ext cx="144016" cy="4365104"/>
          </a:xfrm>
          <a:prstGeom prst="rect">
            <a:avLst/>
          </a:prstGeom>
        </p:spPr>
      </p:pic>
      <p:sp>
        <p:nvSpPr>
          <p:cNvPr id="10" name="Footer Placeholder 4"/>
          <p:cNvSpPr txBox="1">
            <a:spLocks/>
          </p:cNvSpPr>
          <p:nvPr userDrawn="1"/>
        </p:nvSpPr>
        <p:spPr>
          <a:xfrm>
            <a:off x="5775884" y="6309320"/>
            <a:ext cx="3024336" cy="365125"/>
          </a:xfrm>
          <a:prstGeom prst="rect">
            <a:avLst/>
          </a:prstGeom>
        </p:spPr>
        <p:txBody>
          <a:bodyPr/>
          <a:lstStyle>
            <a:defPPr>
              <a:defRPr lang="en-US"/>
            </a:defPPr>
            <a:lvl1pPr marL="0" algn="l" defTabSz="914400" rtl="0" eaLnBrk="1" latinLnBrk="0" hangingPunct="1">
              <a:defRPr sz="1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NZ" sz="1200" dirty="0" smtClean="0"/>
              <a:t>Department of Internal Affairs</a:t>
            </a:r>
            <a:endParaRPr lang="en-NZ" sz="1200" dirty="0"/>
          </a:p>
        </p:txBody>
      </p:sp>
    </p:spTree>
    <p:extLst>
      <p:ext uri="{BB962C8B-B14F-4D97-AF65-F5344CB8AC3E}">
        <p14:creationId xmlns:p14="http://schemas.microsoft.com/office/powerpoint/2010/main" val="20852811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solidFill>
                  <a:srgbClr val="1F546B"/>
                </a:solidFill>
              </a:defRPr>
            </a:lvl1pPr>
          </a:lstStyle>
          <a:p>
            <a:r>
              <a:rPr lang="en-US" dirty="0" smtClean="0"/>
              <a:t>Click to edit Master title style</a:t>
            </a:r>
            <a:endParaRPr lang="en-NZ"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b="1">
                <a:solidFill>
                  <a:srgbClr val="A42F1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rot="16200000">
            <a:off x="6466520" y="4041475"/>
            <a:ext cx="144016" cy="4365104"/>
          </a:xfrm>
          <a:prstGeom prst="rect">
            <a:avLst/>
          </a:prstGeom>
        </p:spPr>
      </p:pic>
      <p:sp>
        <p:nvSpPr>
          <p:cNvPr id="11" name="Footer Placeholder 4"/>
          <p:cNvSpPr txBox="1">
            <a:spLocks/>
          </p:cNvSpPr>
          <p:nvPr userDrawn="1"/>
        </p:nvSpPr>
        <p:spPr>
          <a:xfrm>
            <a:off x="5775884" y="6309320"/>
            <a:ext cx="3024336" cy="365125"/>
          </a:xfrm>
          <a:prstGeom prst="rect">
            <a:avLst/>
          </a:prstGeom>
        </p:spPr>
        <p:txBody>
          <a:bodyPr/>
          <a:lstStyle>
            <a:defPPr>
              <a:defRPr lang="en-US"/>
            </a:defPPr>
            <a:lvl1pPr marL="0" algn="l" defTabSz="914400" rtl="0" eaLnBrk="1" latinLnBrk="0" hangingPunct="1">
              <a:defRPr sz="1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NZ" sz="1200" dirty="0" smtClean="0"/>
              <a:t>Department of Internal Affairs</a:t>
            </a:r>
            <a:endParaRPr lang="en-NZ" sz="1200" dirty="0"/>
          </a:p>
        </p:txBody>
      </p:sp>
    </p:spTree>
    <p:extLst>
      <p:ext uri="{BB962C8B-B14F-4D97-AF65-F5344CB8AC3E}">
        <p14:creationId xmlns:p14="http://schemas.microsoft.com/office/powerpoint/2010/main" val="4031604537"/>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NZ"/>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extLst>
      <p:ext uri="{BB962C8B-B14F-4D97-AF65-F5344CB8AC3E}">
        <p14:creationId xmlns:p14="http://schemas.microsoft.com/office/powerpoint/2010/main" val="71259407"/>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NZ"/>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Tree>
    <p:extLst>
      <p:ext uri="{BB962C8B-B14F-4D97-AF65-F5344CB8AC3E}">
        <p14:creationId xmlns:p14="http://schemas.microsoft.com/office/powerpoint/2010/main" val="2717186084"/>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04615239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lgn="l">
              <a:defRPr sz="4400">
                <a:solidFill>
                  <a:srgbClr val="1F546B"/>
                </a:solidFill>
              </a:defRPr>
            </a:lvl1pPr>
          </a:lstStyle>
          <a:p>
            <a:r>
              <a:rPr lang="en-NZ" sz="4000" b="1" dirty="0" smtClean="0">
                <a:solidFill>
                  <a:srgbClr val="1F546B"/>
                </a:solidFill>
              </a:rPr>
              <a:t>Put your heading here</a:t>
            </a:r>
            <a:endParaRPr lang="en-NZ" dirty="0"/>
          </a:p>
        </p:txBody>
      </p:sp>
      <p:sp>
        <p:nvSpPr>
          <p:cNvPr id="3" name="Content Placeholder 2"/>
          <p:cNvSpPr>
            <a:spLocks noGrp="1"/>
          </p:cNvSpPr>
          <p:nvPr>
            <p:ph sz="half" idx="1"/>
          </p:nvPr>
        </p:nvSpPr>
        <p:spPr>
          <a:xfrm>
            <a:off x="457200" y="1600200"/>
            <a:ext cx="4038600" cy="4525963"/>
          </a:xfrm>
        </p:spPr>
        <p:txBody>
          <a:bodyPr/>
          <a:lstStyle>
            <a:lvl1pPr marL="360000" indent="-360000">
              <a:spcBef>
                <a:spcPts val="0"/>
              </a:spcBef>
              <a:defRPr sz="2800">
                <a:solidFill>
                  <a:srgbClr val="1F546B"/>
                </a:solidFill>
              </a:defRPr>
            </a:lvl1pPr>
            <a:lvl2pPr marL="720000" indent="-360000">
              <a:spcBef>
                <a:spcPts val="600"/>
              </a:spcBef>
              <a:buClr>
                <a:schemeClr val="bg1">
                  <a:lumMod val="50000"/>
                </a:schemeClr>
              </a:buClr>
              <a:defRPr sz="2400">
                <a:solidFill>
                  <a:schemeClr val="bg1">
                    <a:lumMod val="50000"/>
                  </a:schemeClr>
                </a:solidFill>
              </a:defRPr>
            </a:lvl2pPr>
            <a:lvl3pPr marL="1080000" indent="-360000">
              <a:spcBef>
                <a:spcPts val="600"/>
              </a:spcBef>
              <a:defRPr sz="2000"/>
            </a:lvl3pPr>
            <a:lvl4pPr marL="1440000" indent="-360000">
              <a:spcBef>
                <a:spcPts val="600"/>
              </a:spcBef>
              <a:defRPr sz="1800"/>
            </a:lvl4pPr>
            <a:lvl5pPr marL="1800000" indent="-360000">
              <a:spcBef>
                <a:spcPts val="600"/>
              </a:spcBef>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rot="16200000">
            <a:off x="6466520" y="4041475"/>
            <a:ext cx="144016" cy="4365104"/>
          </a:xfrm>
          <a:prstGeom prst="rect">
            <a:avLst/>
          </a:prstGeom>
        </p:spPr>
      </p:pic>
      <p:sp>
        <p:nvSpPr>
          <p:cNvPr id="11" name="Footer Placeholder 4"/>
          <p:cNvSpPr txBox="1">
            <a:spLocks/>
          </p:cNvSpPr>
          <p:nvPr userDrawn="1"/>
        </p:nvSpPr>
        <p:spPr>
          <a:xfrm>
            <a:off x="5775884" y="6309320"/>
            <a:ext cx="3024336" cy="365125"/>
          </a:xfrm>
          <a:prstGeom prst="rect">
            <a:avLst/>
          </a:prstGeom>
        </p:spPr>
        <p:txBody>
          <a:bodyPr/>
          <a:lstStyle>
            <a:defPPr>
              <a:defRPr lang="en-US"/>
            </a:defPPr>
            <a:lvl1pPr marL="0" algn="l" defTabSz="914400" rtl="0" eaLnBrk="1" latinLnBrk="0" hangingPunct="1">
              <a:defRPr sz="1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NZ" sz="1200" dirty="0" smtClean="0"/>
              <a:t>Department of Internal Affairs</a:t>
            </a:r>
            <a:endParaRPr lang="en-NZ" sz="1200" dirty="0"/>
          </a:p>
        </p:txBody>
      </p:sp>
      <p:pic>
        <p:nvPicPr>
          <p:cNvPr id="12" name="Picture 11" descr="Typographic statements: It's all about helping make New Zealand better for New Zealanders" title="Typographic statements: It's all about helping make New Zealand better for New Zealanders"/>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955570" y="1656184"/>
            <a:ext cx="2576870" cy="3645024"/>
          </a:xfrm>
          <a:prstGeom prst="rect">
            <a:avLst/>
          </a:prstGeom>
        </p:spPr>
      </p:pic>
    </p:spTree>
    <p:extLst>
      <p:ext uri="{BB962C8B-B14F-4D97-AF65-F5344CB8AC3E}">
        <p14:creationId xmlns:p14="http://schemas.microsoft.com/office/powerpoint/2010/main" val="11425220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ide bar Two Content">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rot="16200000">
            <a:off x="6466520" y="4041475"/>
            <a:ext cx="144016" cy="4365104"/>
          </a:xfrm>
          <a:prstGeom prst="rect">
            <a:avLst/>
          </a:prstGeom>
        </p:spPr>
      </p:pic>
      <p:sp>
        <p:nvSpPr>
          <p:cNvPr id="11" name="Footer Placeholder 4"/>
          <p:cNvSpPr txBox="1">
            <a:spLocks/>
          </p:cNvSpPr>
          <p:nvPr userDrawn="1"/>
        </p:nvSpPr>
        <p:spPr>
          <a:xfrm>
            <a:off x="5775884" y="6309320"/>
            <a:ext cx="3024336" cy="365125"/>
          </a:xfrm>
          <a:prstGeom prst="rect">
            <a:avLst/>
          </a:prstGeom>
        </p:spPr>
        <p:txBody>
          <a:bodyPr/>
          <a:lstStyle>
            <a:defPPr>
              <a:defRPr lang="en-US"/>
            </a:defPPr>
            <a:lvl1pPr marL="0" algn="l" defTabSz="914400" rtl="0" eaLnBrk="1" latinLnBrk="0" hangingPunct="1">
              <a:defRPr sz="1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NZ" sz="1200" dirty="0" smtClean="0"/>
              <a:t>Department of Internal Affairs</a:t>
            </a:r>
            <a:endParaRPr lang="en-NZ" sz="1200" dirty="0"/>
          </a:p>
        </p:txBody>
      </p:sp>
      <p:grpSp>
        <p:nvGrpSpPr>
          <p:cNvPr id="7" name="Group 6"/>
          <p:cNvGrpSpPr/>
          <p:nvPr userDrawn="1"/>
        </p:nvGrpSpPr>
        <p:grpSpPr>
          <a:xfrm>
            <a:off x="0" y="0"/>
            <a:ext cx="2987824" cy="6900002"/>
            <a:chOff x="0" y="0"/>
            <a:chExt cx="2987824" cy="6900002"/>
          </a:xfrm>
        </p:grpSpPr>
        <p:sp>
          <p:nvSpPr>
            <p:cNvPr id="8" name="TextBox 7"/>
            <p:cNvSpPr txBox="1"/>
            <p:nvPr/>
          </p:nvSpPr>
          <p:spPr>
            <a:xfrm>
              <a:off x="0" y="0"/>
              <a:ext cx="2987824" cy="6900002"/>
            </a:xfrm>
            <a:prstGeom prst="rect">
              <a:avLst/>
            </a:prstGeom>
            <a:solidFill>
              <a:srgbClr val="F7B46A"/>
            </a:solidFill>
          </p:spPr>
          <p:txBody>
            <a:bodyPr wrap="square" rtlCol="0">
              <a:spAutoFit/>
            </a:bodyPr>
            <a:lstStyle/>
            <a:p>
              <a:endParaRPr lang="en-NZ" dirty="0"/>
            </a:p>
          </p:txBody>
        </p:sp>
        <p:pic>
          <p:nvPicPr>
            <p:cNvPr id="9" name="Picture 8" descr="Typographic statement: A clear and powerful strategy" title="Typographic statement: A clear and powerful strategy"/>
            <p:cNvPicPr>
              <a:picLocks noChangeAspect="1"/>
            </p:cNvPicPr>
            <p:nvPr/>
          </p:nvPicPr>
          <p:blipFill>
            <a:blip r:embed="rId3" cstate="screen">
              <a:extLst>
                <a:ext uri="{28A0092B-C50C-407E-A947-70E740481C1C}">
                  <a14:useLocalDpi xmlns:a14="http://schemas.microsoft.com/office/drawing/2010/main" val="0"/>
                </a:ext>
              </a:extLst>
            </a:blip>
            <a:stretch>
              <a:fillRect/>
            </a:stretch>
          </p:blipFill>
          <p:spPr>
            <a:xfrm>
              <a:off x="230693" y="1838644"/>
              <a:ext cx="2526438" cy="3222714"/>
            </a:xfrm>
            <a:prstGeom prst="rect">
              <a:avLst/>
            </a:prstGeom>
          </p:spPr>
        </p:pic>
      </p:grpSp>
      <p:sp>
        <p:nvSpPr>
          <p:cNvPr id="13" name="Title 1"/>
          <p:cNvSpPr>
            <a:spLocks noGrp="1"/>
          </p:cNvSpPr>
          <p:nvPr>
            <p:ph type="title"/>
          </p:nvPr>
        </p:nvSpPr>
        <p:spPr>
          <a:xfrm>
            <a:off x="3327176" y="274638"/>
            <a:ext cx="5349280" cy="1143000"/>
          </a:xfrm>
        </p:spPr>
        <p:txBody>
          <a:bodyPr>
            <a:normAutofit/>
          </a:bodyPr>
          <a:lstStyle/>
          <a:p>
            <a:pPr algn="l"/>
            <a:r>
              <a:rPr lang="en-NZ" sz="4000" b="1" dirty="0" smtClean="0">
                <a:solidFill>
                  <a:srgbClr val="1F546B"/>
                </a:solidFill>
              </a:rPr>
              <a:t>Put your heading here</a:t>
            </a:r>
            <a:endParaRPr lang="en-NZ" sz="4000" b="1" dirty="0">
              <a:solidFill>
                <a:srgbClr val="1F546B"/>
              </a:solidFill>
            </a:endParaRPr>
          </a:p>
        </p:txBody>
      </p:sp>
      <p:sp>
        <p:nvSpPr>
          <p:cNvPr id="14" name="Content Placeholder 2"/>
          <p:cNvSpPr>
            <a:spLocks noGrp="1"/>
          </p:cNvSpPr>
          <p:nvPr>
            <p:ph idx="1"/>
          </p:nvPr>
        </p:nvSpPr>
        <p:spPr>
          <a:xfrm>
            <a:off x="3327176" y="1600200"/>
            <a:ext cx="5349280" cy="4525963"/>
          </a:xfrm>
        </p:spPr>
        <p:txBody>
          <a:bodyPr>
            <a:normAutofit/>
          </a:bodyPr>
          <a:lstStyle/>
          <a:p>
            <a:pPr>
              <a:spcBef>
                <a:spcPts val="600"/>
              </a:spcBef>
              <a:spcAft>
                <a:spcPts val="600"/>
              </a:spcAft>
              <a:buClr>
                <a:srgbClr val="1F546B"/>
              </a:buClr>
              <a:buSzPct val="125000"/>
            </a:pPr>
            <a:r>
              <a:rPr lang="en-NZ" sz="2800" dirty="0" err="1" smtClean="0">
                <a:solidFill>
                  <a:srgbClr val="000000"/>
                </a:solidFill>
              </a:rPr>
              <a:t>Ulpa</a:t>
            </a:r>
            <a:r>
              <a:rPr lang="en-NZ" sz="2800" dirty="0" smtClean="0">
                <a:solidFill>
                  <a:srgbClr val="000000"/>
                </a:solidFill>
              </a:rPr>
              <a:t> </a:t>
            </a:r>
            <a:r>
              <a:rPr lang="en-NZ" sz="2800" dirty="0" err="1" smtClean="0">
                <a:solidFill>
                  <a:srgbClr val="000000"/>
                </a:solidFill>
              </a:rPr>
              <a:t>porro</a:t>
            </a:r>
            <a:r>
              <a:rPr lang="en-NZ" sz="2800" dirty="0" smtClean="0">
                <a:solidFill>
                  <a:srgbClr val="000000"/>
                </a:solidFill>
              </a:rPr>
              <a:t> </a:t>
            </a:r>
            <a:r>
              <a:rPr lang="en-NZ" sz="2800" dirty="0" err="1" smtClean="0">
                <a:solidFill>
                  <a:srgbClr val="000000"/>
                </a:solidFill>
              </a:rPr>
              <a:t>eatet</a:t>
            </a:r>
            <a:r>
              <a:rPr lang="en-NZ" sz="2800" dirty="0" smtClean="0">
                <a:solidFill>
                  <a:srgbClr val="000000"/>
                </a:solidFill>
              </a:rPr>
              <a:t> </a:t>
            </a:r>
            <a:r>
              <a:rPr lang="en-NZ" sz="2800" dirty="0" err="1" smtClean="0">
                <a:solidFill>
                  <a:srgbClr val="000000"/>
                </a:solidFill>
              </a:rPr>
              <a:t>ducitatur</a:t>
            </a:r>
            <a:r>
              <a:rPr lang="en-NZ" sz="2800" dirty="0" smtClean="0">
                <a:solidFill>
                  <a:srgbClr val="000000"/>
                </a:solidFill>
              </a:rPr>
              <a:t> </a:t>
            </a:r>
            <a:r>
              <a:rPr lang="en-NZ" sz="2800" b="1" dirty="0" err="1" smtClean="0">
                <a:solidFill>
                  <a:srgbClr val="A42F13"/>
                </a:solidFill>
              </a:rPr>
              <a:t>aut</a:t>
            </a:r>
            <a:r>
              <a:rPr lang="en-NZ" sz="2800" b="1" dirty="0" smtClean="0">
                <a:solidFill>
                  <a:srgbClr val="A42F13"/>
                </a:solidFill>
              </a:rPr>
              <a:t> </a:t>
            </a:r>
            <a:r>
              <a:rPr lang="en-NZ" sz="2800" b="1" dirty="0" err="1" smtClean="0">
                <a:solidFill>
                  <a:srgbClr val="A42F13"/>
                </a:solidFill>
              </a:rPr>
              <a:t>moluptatum</a:t>
            </a:r>
            <a:r>
              <a:rPr lang="en-NZ" sz="2800" dirty="0" smtClean="0">
                <a:solidFill>
                  <a:srgbClr val="000000"/>
                </a:solidFill>
              </a:rPr>
              <a:t>, </a:t>
            </a:r>
            <a:r>
              <a:rPr lang="en-NZ" sz="2800" dirty="0" err="1" smtClean="0">
                <a:solidFill>
                  <a:srgbClr val="000000"/>
                </a:solidFill>
              </a:rPr>
              <a:t>autatur</a:t>
            </a:r>
            <a:r>
              <a:rPr lang="en-NZ" sz="2800" dirty="0" smtClean="0">
                <a:solidFill>
                  <a:srgbClr val="000000"/>
                </a:solidFill>
              </a:rPr>
              <a:t>, </a:t>
            </a:r>
            <a:r>
              <a:rPr lang="en-NZ" sz="2800" dirty="0" err="1" smtClean="0">
                <a:solidFill>
                  <a:srgbClr val="000000"/>
                </a:solidFill>
              </a:rPr>
              <a:t>num</a:t>
            </a:r>
            <a:r>
              <a:rPr lang="en-NZ" sz="2800" dirty="0" smtClean="0">
                <a:solidFill>
                  <a:srgbClr val="000000"/>
                </a:solidFill>
              </a:rPr>
              <a:t> </a:t>
            </a:r>
            <a:r>
              <a:rPr lang="en-NZ" sz="2800" dirty="0" err="1" smtClean="0">
                <a:solidFill>
                  <a:srgbClr val="000000"/>
                </a:solidFill>
              </a:rPr>
              <a:t>esti</a:t>
            </a:r>
            <a:r>
              <a:rPr lang="en-NZ" sz="2800" dirty="0" smtClean="0">
                <a:solidFill>
                  <a:srgbClr val="000000"/>
                </a:solidFill>
              </a:rPr>
              <a:t> </a:t>
            </a:r>
            <a:r>
              <a:rPr lang="en-NZ" sz="2800" dirty="0" err="1" smtClean="0">
                <a:solidFill>
                  <a:srgbClr val="000000"/>
                </a:solidFill>
              </a:rPr>
              <a:t>quame</a:t>
            </a:r>
            <a:r>
              <a:rPr lang="en-NZ" sz="2800" dirty="0" smtClean="0">
                <a:solidFill>
                  <a:srgbClr val="000000"/>
                </a:solidFill>
              </a:rPr>
              <a:t> </a:t>
            </a:r>
            <a:r>
              <a:rPr lang="en-NZ" sz="2800" dirty="0" err="1" smtClean="0">
                <a:solidFill>
                  <a:srgbClr val="000000"/>
                </a:solidFill>
              </a:rPr>
              <a:t>dolo</a:t>
            </a:r>
            <a:r>
              <a:rPr lang="en-NZ" sz="2800" dirty="0" smtClean="0">
                <a:solidFill>
                  <a:srgbClr val="000000"/>
                </a:solidFill>
              </a:rPr>
              <a:t> </a:t>
            </a:r>
            <a:r>
              <a:rPr lang="en-NZ" sz="2800" dirty="0" err="1" smtClean="0">
                <a:solidFill>
                  <a:srgbClr val="000000"/>
                </a:solidFill>
              </a:rPr>
              <a:t>explacepe</a:t>
            </a:r>
            <a:r>
              <a:rPr lang="en-NZ" sz="2800" dirty="0" smtClean="0">
                <a:solidFill>
                  <a:srgbClr val="000000"/>
                </a:solidFill>
              </a:rPr>
              <a:t> et </a:t>
            </a:r>
            <a:r>
              <a:rPr lang="en-NZ" sz="2800" dirty="0" err="1" smtClean="0">
                <a:solidFill>
                  <a:srgbClr val="000000"/>
                </a:solidFill>
              </a:rPr>
              <a:t>landiti</a:t>
            </a:r>
            <a:r>
              <a:rPr lang="en-NZ" sz="2800" dirty="0" smtClean="0">
                <a:solidFill>
                  <a:srgbClr val="000000"/>
                </a:solidFill>
              </a:rPr>
              <a:t> </a:t>
            </a:r>
          </a:p>
          <a:p>
            <a:pPr>
              <a:spcBef>
                <a:spcPts val="600"/>
              </a:spcBef>
              <a:spcAft>
                <a:spcPts val="600"/>
              </a:spcAft>
              <a:buClr>
                <a:srgbClr val="1F546B"/>
              </a:buClr>
              <a:buSzPct val="125000"/>
            </a:pPr>
            <a:r>
              <a:rPr lang="en-NZ" sz="2800" dirty="0" err="1" smtClean="0">
                <a:solidFill>
                  <a:srgbClr val="000000"/>
                </a:solidFill>
              </a:rPr>
              <a:t>Dolest</a:t>
            </a:r>
            <a:r>
              <a:rPr lang="en-NZ" sz="2800" dirty="0" smtClean="0">
                <a:solidFill>
                  <a:srgbClr val="000000"/>
                </a:solidFill>
              </a:rPr>
              <a:t> </a:t>
            </a:r>
            <a:r>
              <a:rPr lang="en-NZ" sz="2800" b="1" dirty="0" err="1" smtClean="0">
                <a:solidFill>
                  <a:srgbClr val="A42F13"/>
                </a:solidFill>
              </a:rPr>
              <a:t>odipienime</a:t>
            </a:r>
            <a:r>
              <a:rPr lang="en-NZ" sz="2800" b="1" dirty="0" smtClean="0">
                <a:solidFill>
                  <a:srgbClr val="A42F13"/>
                </a:solidFill>
              </a:rPr>
              <a:t> di </a:t>
            </a:r>
            <a:r>
              <a:rPr lang="en-NZ" sz="2800" b="1" dirty="0" err="1" smtClean="0">
                <a:solidFill>
                  <a:srgbClr val="A42F13"/>
                </a:solidFill>
              </a:rPr>
              <a:t>cusaepre</a:t>
            </a:r>
            <a:r>
              <a:rPr lang="en-NZ" sz="2800" dirty="0" smtClean="0">
                <a:solidFill>
                  <a:srgbClr val="000000"/>
                </a:solidFill>
              </a:rPr>
              <a:t>, </a:t>
            </a:r>
            <a:r>
              <a:rPr lang="en-NZ" sz="2800" dirty="0" err="1" smtClean="0">
                <a:solidFill>
                  <a:srgbClr val="000000"/>
                </a:solidFill>
              </a:rPr>
              <a:t>untotatus</a:t>
            </a:r>
            <a:r>
              <a:rPr lang="en-NZ" sz="2800" dirty="0" smtClean="0">
                <a:solidFill>
                  <a:srgbClr val="000000"/>
                </a:solidFill>
              </a:rPr>
              <a:t> </a:t>
            </a:r>
            <a:r>
              <a:rPr lang="en-NZ" sz="2800" dirty="0" err="1" smtClean="0">
                <a:solidFill>
                  <a:srgbClr val="000000"/>
                </a:solidFill>
              </a:rPr>
              <a:t>eum</a:t>
            </a:r>
            <a:r>
              <a:rPr lang="en-NZ" sz="2800" dirty="0" smtClean="0">
                <a:solidFill>
                  <a:srgbClr val="000000"/>
                </a:solidFill>
              </a:rPr>
              <a:t> </a:t>
            </a:r>
            <a:r>
              <a:rPr lang="en-NZ" sz="2800" dirty="0" err="1" smtClean="0">
                <a:solidFill>
                  <a:srgbClr val="000000"/>
                </a:solidFill>
              </a:rPr>
              <a:t>illic</a:t>
            </a:r>
            <a:r>
              <a:rPr lang="en-NZ" sz="2800" dirty="0" smtClean="0">
                <a:solidFill>
                  <a:srgbClr val="000000"/>
                </a:solidFill>
              </a:rPr>
              <a:t> tem </a:t>
            </a:r>
            <a:r>
              <a:rPr lang="en-NZ" sz="2800" dirty="0" err="1" smtClean="0">
                <a:solidFill>
                  <a:srgbClr val="000000"/>
                </a:solidFill>
              </a:rPr>
              <a:t>quiatur</a:t>
            </a:r>
            <a:r>
              <a:rPr lang="en-NZ" sz="2800" dirty="0" smtClean="0">
                <a:solidFill>
                  <a:srgbClr val="000000"/>
                </a:solidFill>
              </a:rPr>
              <a:t> </a:t>
            </a:r>
            <a:r>
              <a:rPr lang="en-NZ" sz="2800" dirty="0" err="1" smtClean="0">
                <a:solidFill>
                  <a:srgbClr val="000000"/>
                </a:solidFill>
              </a:rPr>
              <a:t>sam</a:t>
            </a:r>
            <a:r>
              <a:rPr lang="en-NZ" sz="2800" dirty="0" smtClean="0">
                <a:solidFill>
                  <a:srgbClr val="000000"/>
                </a:solidFill>
              </a:rPr>
              <a:t> </a:t>
            </a:r>
            <a:r>
              <a:rPr lang="en-NZ" sz="2800" dirty="0" err="1" smtClean="0">
                <a:solidFill>
                  <a:srgbClr val="000000"/>
                </a:solidFill>
              </a:rPr>
              <a:t>alignisqui</a:t>
            </a:r>
            <a:r>
              <a:rPr lang="en-NZ" sz="2800" dirty="0" smtClean="0">
                <a:solidFill>
                  <a:srgbClr val="000000"/>
                </a:solidFill>
              </a:rPr>
              <a:t> </a:t>
            </a:r>
            <a:r>
              <a:rPr lang="en-NZ" sz="2800" dirty="0" err="1" smtClean="0">
                <a:solidFill>
                  <a:srgbClr val="000000"/>
                </a:solidFill>
              </a:rPr>
              <a:t>totatur</a:t>
            </a:r>
            <a:endParaRPr lang="en-NZ" sz="2800" dirty="0">
              <a:solidFill>
                <a:schemeClr val="tx1">
                  <a:lumMod val="65000"/>
                  <a:lumOff val="35000"/>
                </a:schemeClr>
              </a:solidFill>
            </a:endParaRPr>
          </a:p>
        </p:txBody>
      </p:sp>
    </p:spTree>
    <p:extLst>
      <p:ext uri="{BB962C8B-B14F-4D97-AF65-F5344CB8AC3E}">
        <p14:creationId xmlns:p14="http://schemas.microsoft.com/office/powerpoint/2010/main" val="2920222684"/>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solidFill>
                  <a:srgbClr val="1F546B"/>
                </a:solidFill>
              </a:defRPr>
            </a:lvl1pPr>
          </a:lstStyle>
          <a:p>
            <a:r>
              <a:rPr lang="en-US" dirty="0" smtClean="0"/>
              <a:t>Click to edit Master title style</a:t>
            </a:r>
            <a:endParaRPr lang="en-NZ"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rgbClr val="C0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solidFill>
                  <a:srgbClr val="C00000"/>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pic>
        <p:nvPicPr>
          <p:cNvPr id="11" name="Picture 10"/>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rot="16200000">
            <a:off x="6466520" y="4054760"/>
            <a:ext cx="144016" cy="4365104"/>
          </a:xfrm>
          <a:prstGeom prst="rect">
            <a:avLst/>
          </a:prstGeom>
        </p:spPr>
      </p:pic>
      <p:sp>
        <p:nvSpPr>
          <p:cNvPr id="12" name="Footer Placeholder 4"/>
          <p:cNvSpPr txBox="1">
            <a:spLocks/>
          </p:cNvSpPr>
          <p:nvPr userDrawn="1"/>
        </p:nvSpPr>
        <p:spPr>
          <a:xfrm>
            <a:off x="5775884" y="6309320"/>
            <a:ext cx="3024336" cy="365125"/>
          </a:xfrm>
          <a:prstGeom prst="rect">
            <a:avLst/>
          </a:prstGeom>
        </p:spPr>
        <p:txBody>
          <a:bodyPr/>
          <a:lstStyle>
            <a:defPPr>
              <a:defRPr lang="en-US"/>
            </a:defPPr>
            <a:lvl1pPr marL="0" algn="l" defTabSz="914400" rtl="0" eaLnBrk="1" latinLnBrk="0" hangingPunct="1">
              <a:defRPr sz="1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NZ" sz="1200" dirty="0" smtClean="0"/>
              <a:t>Department of Internal Affairs</a:t>
            </a:r>
            <a:endParaRPr lang="en-NZ" sz="1200" dirty="0"/>
          </a:p>
        </p:txBody>
      </p:sp>
    </p:spTree>
    <p:extLst>
      <p:ext uri="{BB962C8B-B14F-4D97-AF65-F5344CB8AC3E}">
        <p14:creationId xmlns:p14="http://schemas.microsoft.com/office/powerpoint/2010/main" val="4173459923"/>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4000">
                <a:solidFill>
                  <a:srgbClr val="1F546B"/>
                </a:solidFill>
              </a:defRPr>
            </a:lvl1pPr>
          </a:lstStyle>
          <a:p>
            <a:r>
              <a:rPr lang="en-US" dirty="0" smtClean="0"/>
              <a:t>Click to edit Master title style</a:t>
            </a:r>
            <a:endParaRPr lang="en-NZ" dirty="0"/>
          </a:p>
        </p:txBody>
      </p:sp>
      <p:pic>
        <p:nvPicPr>
          <p:cNvPr id="8" name="Picture 7"/>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rot="16200000">
            <a:off x="6457894" y="4041475"/>
            <a:ext cx="144016" cy="4365104"/>
          </a:xfrm>
          <a:prstGeom prst="rect">
            <a:avLst/>
          </a:prstGeom>
        </p:spPr>
      </p:pic>
      <p:sp>
        <p:nvSpPr>
          <p:cNvPr id="9" name="Footer Placeholder 4"/>
          <p:cNvSpPr txBox="1">
            <a:spLocks/>
          </p:cNvSpPr>
          <p:nvPr userDrawn="1"/>
        </p:nvSpPr>
        <p:spPr>
          <a:xfrm>
            <a:off x="5775884" y="6309320"/>
            <a:ext cx="3024336" cy="365125"/>
          </a:xfrm>
          <a:prstGeom prst="rect">
            <a:avLst/>
          </a:prstGeom>
        </p:spPr>
        <p:txBody>
          <a:bodyPr/>
          <a:lstStyle>
            <a:defPPr>
              <a:defRPr lang="en-US"/>
            </a:defPPr>
            <a:lvl1pPr marL="0" algn="l" defTabSz="914400" rtl="0" eaLnBrk="1" latinLnBrk="0" hangingPunct="1">
              <a:defRPr sz="1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NZ" sz="1200" dirty="0" smtClean="0"/>
              <a:t>Department of Internal Affairs</a:t>
            </a:r>
            <a:endParaRPr lang="en-NZ" sz="1200" dirty="0"/>
          </a:p>
        </p:txBody>
      </p:sp>
    </p:spTree>
    <p:extLst>
      <p:ext uri="{BB962C8B-B14F-4D97-AF65-F5344CB8AC3E}">
        <p14:creationId xmlns:p14="http://schemas.microsoft.com/office/powerpoint/2010/main" val="39513852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 with footer">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4000">
                <a:solidFill>
                  <a:srgbClr val="1F546B"/>
                </a:solidFill>
              </a:defRPr>
            </a:lvl1pPr>
          </a:lstStyle>
          <a:p>
            <a:r>
              <a:rPr lang="en-US" dirty="0" smtClean="0"/>
              <a:t>Click to edit Master title style</a:t>
            </a:r>
            <a:endParaRPr lang="en-NZ" dirty="0"/>
          </a:p>
        </p:txBody>
      </p:sp>
      <p:sp>
        <p:nvSpPr>
          <p:cNvPr id="3" name="Content Placeholder 2"/>
          <p:cNvSpPr>
            <a:spLocks noGrp="1"/>
          </p:cNvSpPr>
          <p:nvPr>
            <p:ph idx="1"/>
          </p:nvPr>
        </p:nvSpPr>
        <p:spPr/>
        <p:txBody>
          <a:bodyPr/>
          <a:lstStyle>
            <a:lvl1pPr marL="360000" indent="-360000">
              <a:spcBef>
                <a:spcPts val="600"/>
              </a:spcBef>
              <a:defRPr sz="2800">
                <a:solidFill>
                  <a:schemeClr val="bg1"/>
                </a:solidFill>
              </a:defRPr>
            </a:lvl1pPr>
            <a:lvl2pPr marL="720000" indent="-360000">
              <a:spcBef>
                <a:spcPts val="600"/>
              </a:spcBef>
              <a:defRPr sz="2400">
                <a:solidFill>
                  <a:schemeClr val="bg1"/>
                </a:solidFill>
              </a:defRPr>
            </a:lvl2pPr>
            <a:lvl3pPr marL="1079500" indent="-358775">
              <a:spcBef>
                <a:spcPts val="600"/>
              </a:spcBef>
              <a:defRPr sz="1800">
                <a:solidFill>
                  <a:schemeClr val="bg1"/>
                </a:solidFill>
              </a:defRPr>
            </a:lvl3pPr>
            <a:lvl4pPr marL="1439863" indent="-358775">
              <a:spcBef>
                <a:spcPts val="600"/>
              </a:spcBef>
              <a:defRPr sz="1600">
                <a:solidFill>
                  <a:schemeClr val="bg1"/>
                </a:solidFill>
              </a:defRPr>
            </a:lvl4pPr>
            <a:lvl5pPr marL="1800000" indent="-360000">
              <a:spcBef>
                <a:spcPts val="600"/>
              </a:spcBef>
              <a:defRPr sz="14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pic>
        <p:nvPicPr>
          <p:cNvPr id="7" name="Picture 6"/>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rot="16200000">
            <a:off x="6466520" y="4054165"/>
            <a:ext cx="144016" cy="4365104"/>
          </a:xfrm>
          <a:prstGeom prst="rect">
            <a:avLst/>
          </a:prstGeom>
        </p:spPr>
      </p:pic>
      <p:sp>
        <p:nvSpPr>
          <p:cNvPr id="8" name="Footer Placeholder 4"/>
          <p:cNvSpPr txBox="1">
            <a:spLocks/>
          </p:cNvSpPr>
          <p:nvPr userDrawn="1"/>
        </p:nvSpPr>
        <p:spPr>
          <a:xfrm>
            <a:off x="5775884" y="6309320"/>
            <a:ext cx="3024336" cy="365125"/>
          </a:xfrm>
          <a:prstGeom prst="rect">
            <a:avLst/>
          </a:prstGeom>
        </p:spPr>
        <p:txBody>
          <a:bodyPr/>
          <a:lstStyle>
            <a:defPPr>
              <a:defRPr lang="en-US"/>
            </a:defPPr>
            <a:lvl1pPr marL="0" algn="l" defTabSz="914400" rtl="0" eaLnBrk="1" latinLnBrk="0" hangingPunct="1">
              <a:defRPr sz="1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NZ" sz="1200" dirty="0" smtClean="0"/>
              <a:t>Department of Internal Affairs</a:t>
            </a:r>
            <a:endParaRPr lang="en-NZ" sz="1200" dirty="0"/>
          </a:p>
        </p:txBody>
      </p:sp>
    </p:spTree>
    <p:extLst>
      <p:ext uri="{BB962C8B-B14F-4D97-AF65-F5344CB8AC3E}">
        <p14:creationId xmlns:p14="http://schemas.microsoft.com/office/powerpoint/2010/main" val="1131434466"/>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No foote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lgn="l">
              <a:defRPr sz="4000">
                <a:solidFill>
                  <a:srgbClr val="1F546B"/>
                </a:solidFill>
              </a:defRPr>
            </a:lvl1pPr>
          </a:lstStyle>
          <a:p>
            <a:r>
              <a:rPr lang="en-US" dirty="0" smtClean="0"/>
              <a:t>Click to edit Master title style</a:t>
            </a:r>
            <a:endParaRPr lang="en-NZ" dirty="0"/>
          </a:p>
        </p:txBody>
      </p:sp>
      <p:sp>
        <p:nvSpPr>
          <p:cNvPr id="3" name="Content Placeholder 2"/>
          <p:cNvSpPr>
            <a:spLocks noGrp="1"/>
          </p:cNvSpPr>
          <p:nvPr>
            <p:ph idx="1"/>
          </p:nvPr>
        </p:nvSpPr>
        <p:spPr/>
        <p:txBody>
          <a:bodyPr/>
          <a:lstStyle>
            <a:lvl1pPr marL="360000" indent="-360000">
              <a:spcBef>
                <a:spcPts val="600"/>
              </a:spcBef>
              <a:defRPr sz="2800">
                <a:solidFill>
                  <a:schemeClr val="bg1"/>
                </a:solidFill>
              </a:defRPr>
            </a:lvl1pPr>
            <a:lvl2pPr marL="720000" indent="-360000">
              <a:spcBef>
                <a:spcPts val="600"/>
              </a:spcBef>
              <a:defRPr sz="2400">
                <a:solidFill>
                  <a:schemeClr val="bg1"/>
                </a:solidFill>
              </a:defRPr>
            </a:lvl2pPr>
            <a:lvl3pPr marL="1079500" indent="-358775">
              <a:spcBef>
                <a:spcPts val="600"/>
              </a:spcBef>
              <a:defRPr sz="1800">
                <a:solidFill>
                  <a:schemeClr val="bg1"/>
                </a:solidFill>
              </a:defRPr>
            </a:lvl3pPr>
            <a:lvl4pPr marL="1439863" indent="-358775">
              <a:spcBef>
                <a:spcPts val="600"/>
              </a:spcBef>
              <a:defRPr sz="1600">
                <a:solidFill>
                  <a:schemeClr val="bg1"/>
                </a:solidFill>
              </a:defRPr>
            </a:lvl4pPr>
            <a:lvl5pPr marL="1800000" indent="-360000">
              <a:spcBef>
                <a:spcPts val="600"/>
              </a:spcBef>
              <a:defRPr sz="1400">
                <a:solidFill>
                  <a:schemeClr val="bg1"/>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Tree>
    <p:extLst>
      <p:ext uri="{BB962C8B-B14F-4D97-AF65-F5344CB8AC3E}">
        <p14:creationId xmlns:p14="http://schemas.microsoft.com/office/powerpoint/2010/main" val="123515455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NZ"/>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NZ"/>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9" name="Picture 8"/>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rot="16200000">
            <a:off x="6637920" y="4050101"/>
            <a:ext cx="144016" cy="4365104"/>
          </a:xfrm>
          <a:prstGeom prst="rect">
            <a:avLst/>
          </a:prstGeom>
        </p:spPr>
      </p:pic>
      <p:sp>
        <p:nvSpPr>
          <p:cNvPr id="10" name="Footer Placeholder 4"/>
          <p:cNvSpPr>
            <a:spLocks noGrp="1"/>
          </p:cNvSpPr>
          <p:nvPr>
            <p:ph type="ftr" sz="quarter" idx="3"/>
          </p:nvPr>
        </p:nvSpPr>
        <p:spPr>
          <a:xfrm>
            <a:off x="5856518" y="6347724"/>
            <a:ext cx="3024336" cy="365125"/>
          </a:xfrm>
          <a:prstGeom prst="rect">
            <a:avLst/>
          </a:prstGeom>
        </p:spPr>
        <p:txBody>
          <a:bodyPr/>
          <a:lstStyle>
            <a:lvl1pPr>
              <a:defRPr b="0">
                <a:solidFill>
                  <a:srgbClr val="232323"/>
                </a:solidFill>
              </a:defRPr>
            </a:lvl1pPr>
          </a:lstStyle>
          <a:p>
            <a:pPr algn="r"/>
            <a:r>
              <a:rPr lang="en-NZ" dirty="0" smtClean="0"/>
              <a:t>Department of Internal Affairs</a:t>
            </a:r>
            <a:endParaRPr lang="en-NZ" dirty="0"/>
          </a:p>
        </p:txBody>
      </p:sp>
    </p:spTree>
    <p:extLst>
      <p:ext uri="{BB962C8B-B14F-4D97-AF65-F5344CB8AC3E}">
        <p14:creationId xmlns:p14="http://schemas.microsoft.com/office/powerpoint/2010/main" val="145679117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normAutofit/>
          </a:bodyPr>
          <a:lstStyle>
            <a:lvl1pPr algn="l">
              <a:defRPr sz="3600">
                <a:solidFill>
                  <a:srgbClr val="1F546B"/>
                </a:solidFill>
              </a:defRPr>
            </a:lvl1pPr>
          </a:lstStyle>
          <a:p>
            <a:r>
              <a:rPr lang="en-US" dirty="0" smtClean="0"/>
              <a:t>Click to edit Master title style</a:t>
            </a:r>
            <a:endParaRPr lang="en-NZ"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2400">
                <a:solidFill>
                  <a:srgbClr val="A42F13"/>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NZ" dirty="0"/>
          </a:p>
        </p:txBody>
      </p:sp>
      <p:pic>
        <p:nvPicPr>
          <p:cNvPr id="11" name="Picture 10"/>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rot="16200000">
            <a:off x="6466520" y="4054165"/>
            <a:ext cx="144016" cy="4365104"/>
          </a:xfrm>
          <a:prstGeom prst="rect">
            <a:avLst/>
          </a:prstGeom>
        </p:spPr>
      </p:pic>
      <p:sp>
        <p:nvSpPr>
          <p:cNvPr id="12" name="Footer Placeholder 4"/>
          <p:cNvSpPr txBox="1">
            <a:spLocks/>
          </p:cNvSpPr>
          <p:nvPr userDrawn="1"/>
        </p:nvSpPr>
        <p:spPr>
          <a:xfrm>
            <a:off x="5775884" y="6309320"/>
            <a:ext cx="3024336" cy="365125"/>
          </a:xfrm>
          <a:prstGeom prst="rect">
            <a:avLst/>
          </a:prstGeom>
        </p:spPr>
        <p:txBody>
          <a:bodyPr/>
          <a:lstStyle>
            <a:defPPr>
              <a:defRPr lang="en-US"/>
            </a:defPPr>
            <a:lvl1pPr marL="0" algn="l" defTabSz="914400" rtl="0" eaLnBrk="1" latinLnBrk="0" hangingPunct="1">
              <a:defRPr sz="1800" b="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NZ" sz="1200" dirty="0" smtClean="0"/>
              <a:t>Department of Internal Affairs</a:t>
            </a:r>
            <a:endParaRPr lang="en-NZ" sz="1200" dirty="0"/>
          </a:p>
        </p:txBody>
      </p:sp>
    </p:spTree>
    <p:extLst>
      <p:ext uri="{BB962C8B-B14F-4D97-AF65-F5344CB8AC3E}">
        <p14:creationId xmlns:p14="http://schemas.microsoft.com/office/powerpoint/2010/main" val="3492000929"/>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NZ"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NZ" dirty="0"/>
          </a:p>
        </p:txBody>
      </p:sp>
      <p:sp>
        <p:nvSpPr>
          <p:cNvPr id="9" name="Footer Placeholder 8"/>
          <p:cNvSpPr>
            <a:spLocks noGrp="1"/>
          </p:cNvSpPr>
          <p:nvPr>
            <p:ph type="ftr" sz="quarter" idx="3"/>
          </p:nvPr>
        </p:nvSpPr>
        <p:spPr>
          <a:xfrm>
            <a:off x="5600700" y="6312136"/>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NZ" dirty="0"/>
          </a:p>
        </p:txBody>
      </p:sp>
    </p:spTree>
    <p:extLst>
      <p:ext uri="{BB962C8B-B14F-4D97-AF65-F5344CB8AC3E}">
        <p14:creationId xmlns:p14="http://schemas.microsoft.com/office/powerpoint/2010/main" val="2505151205"/>
      </p:ext>
    </p:extLst>
  </p:cSld>
  <p:clrMap bg1="lt1" tx1="dk1" bg2="lt2" tx2="dk2" accent1="accent1" accent2="accent2" accent3="accent3" accent4="accent4" accent5="accent5" accent6="accent6" hlink="hlink" folHlink="folHlink"/>
  <p:sldLayoutIdLst>
    <p:sldLayoutId id="2147483650" r:id="rId1"/>
    <p:sldLayoutId id="2147483652" r:id="rId2"/>
    <p:sldLayoutId id="2147483661" r:id="rId3"/>
    <p:sldLayoutId id="2147483653" r:id="rId4"/>
    <p:sldLayoutId id="2147483654" r:id="rId5"/>
    <p:sldLayoutId id="2147483660" r:id="rId6"/>
    <p:sldLayoutId id="2147483662" r:id="rId7"/>
    <p:sldLayoutId id="2147483656" r:id="rId8"/>
    <p:sldLayoutId id="2147483649" r:id="rId9"/>
    <p:sldLayoutId id="2147483657" r:id="rId10"/>
    <p:sldLayoutId id="2147483651" r:id="rId11"/>
    <p:sldLayoutId id="2147483658" r:id="rId12"/>
    <p:sldLayoutId id="2147483659" r:id="rId13"/>
    <p:sldLayoutId id="2147483655" r:id="rId14"/>
  </p:sldLayoutIdLst>
  <p:timing>
    <p:tnLst>
      <p:par>
        <p:cTn id="1" dur="indefinite" restart="never" nodeType="tmRoot"/>
      </p:par>
    </p:tnLst>
  </p:timing>
  <p:txStyles>
    <p:titleStyle>
      <a:lvl1pPr algn="l" defTabSz="914400" rtl="0" eaLnBrk="1" latinLnBrk="0" hangingPunct="1">
        <a:spcBef>
          <a:spcPct val="0"/>
        </a:spcBef>
        <a:buNone/>
        <a:defRPr sz="4400" kern="1200">
          <a:solidFill>
            <a:srgbClr val="1F546B"/>
          </a:solidFill>
          <a:latin typeface="+mj-lt"/>
          <a:ea typeface="+mj-ea"/>
          <a:cs typeface="+mj-cs"/>
        </a:defRPr>
      </a:lvl1pPr>
    </p:titleStyle>
    <p:bodyStyle>
      <a:lvl1pPr marL="360000" indent="-360000" algn="l" defTabSz="914400" rtl="0" eaLnBrk="1" latinLnBrk="0" hangingPunct="1">
        <a:spcBef>
          <a:spcPts val="0"/>
        </a:spcBef>
        <a:buClr>
          <a:srgbClr val="1F546B"/>
        </a:buClr>
        <a:buFont typeface="Arial" pitchFamily="34" charset="0"/>
        <a:buChar char="•"/>
        <a:defRPr sz="3200" kern="1200">
          <a:solidFill>
            <a:srgbClr val="1F546B"/>
          </a:solidFill>
          <a:latin typeface="+mn-lt"/>
          <a:ea typeface="+mn-ea"/>
          <a:cs typeface="+mn-cs"/>
        </a:defRPr>
      </a:lvl1pPr>
      <a:lvl2pPr marL="720000" indent="-360000" algn="l" defTabSz="914400" rtl="0" eaLnBrk="1" latinLnBrk="0" hangingPunct="1">
        <a:spcBef>
          <a:spcPts val="600"/>
        </a:spcBef>
        <a:buFont typeface="Arial" pitchFamily="34" charset="0"/>
        <a:buChar char="–"/>
        <a:defRPr sz="2800" kern="1200">
          <a:solidFill>
            <a:srgbClr val="A42F13"/>
          </a:solidFill>
          <a:latin typeface="+mn-lt"/>
          <a:ea typeface="+mn-ea"/>
          <a:cs typeface="+mn-cs"/>
        </a:defRPr>
      </a:lvl2pPr>
      <a:lvl3pPr marL="1080000" indent="-360000" algn="l" defTabSz="914400" rtl="0" eaLnBrk="1" latinLnBrk="0" hangingPunct="1">
        <a:spcBef>
          <a:spcPts val="600"/>
        </a:spcBef>
        <a:buFont typeface="Arial" pitchFamily="34" charset="0"/>
        <a:buChar char="•"/>
        <a:defRPr sz="2400" kern="1200">
          <a:solidFill>
            <a:schemeClr val="bg1">
              <a:lumMod val="50000"/>
            </a:schemeClr>
          </a:solidFill>
          <a:latin typeface="+mn-lt"/>
          <a:ea typeface="+mn-ea"/>
          <a:cs typeface="+mn-cs"/>
        </a:defRPr>
      </a:lvl3pPr>
      <a:lvl4pPr marL="1440000" indent="-360000" algn="l" defTabSz="914400" rtl="0" eaLnBrk="1" latinLnBrk="0" hangingPunct="1">
        <a:spcBef>
          <a:spcPts val="600"/>
        </a:spcBef>
        <a:buFont typeface="Arial" pitchFamily="34" charset="0"/>
        <a:buChar char="–"/>
        <a:defRPr sz="2000" kern="1200">
          <a:solidFill>
            <a:schemeClr val="tx1"/>
          </a:solidFill>
          <a:latin typeface="+mn-lt"/>
          <a:ea typeface="+mn-ea"/>
          <a:cs typeface="+mn-cs"/>
        </a:defRPr>
      </a:lvl4pPr>
      <a:lvl5pPr marL="1800000" indent="-360000" algn="l" defTabSz="914400" rtl="0" eaLnBrk="1" latinLnBrk="0" hangingPunct="1">
        <a:spcBef>
          <a:spcPts val="6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1.png"/><Relationship Id="rId4" Type="http://schemas.openxmlformats.org/officeDocument/2006/relationships/image" Target="../media/image10.png"/></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descr="Lounge image - couch and picture frames" title="Lounge image - couch and picture frames"/>
          <p:cNvGrpSpPr/>
          <p:nvPr/>
        </p:nvGrpSpPr>
        <p:grpSpPr>
          <a:xfrm>
            <a:off x="-36512" y="-1"/>
            <a:ext cx="9180512" cy="6900003"/>
            <a:chOff x="-36512" y="-1"/>
            <a:chExt cx="9180512" cy="6900003"/>
          </a:xfrm>
        </p:grpSpPr>
        <p:pic>
          <p:nvPicPr>
            <p:cNvPr id="4" name="Picture 3"/>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36512" y="-1"/>
              <a:ext cx="9180512" cy="6900003"/>
            </a:xfrm>
            <a:prstGeom prst="rect">
              <a:avLst/>
            </a:prstGeom>
          </p:spPr>
        </p:pic>
        <p:sp>
          <p:nvSpPr>
            <p:cNvPr id="5" name="TextBox 4"/>
            <p:cNvSpPr txBox="1"/>
            <p:nvPr/>
          </p:nvSpPr>
          <p:spPr>
            <a:xfrm>
              <a:off x="2987824" y="0"/>
              <a:ext cx="6156176" cy="6900002"/>
            </a:xfrm>
            <a:prstGeom prst="rect">
              <a:avLst/>
            </a:prstGeom>
            <a:solidFill>
              <a:schemeClr val="tx1">
                <a:alpha val="75000"/>
              </a:schemeClr>
            </a:solidFill>
          </p:spPr>
          <p:txBody>
            <a:bodyPr wrap="square" rtlCol="0">
              <a:spAutoFit/>
            </a:bodyPr>
            <a:lstStyle/>
            <a:p>
              <a:endParaRPr lang="en-NZ" dirty="0"/>
            </a:p>
          </p:txBody>
        </p:sp>
      </p:grpSp>
      <p:sp>
        <p:nvSpPr>
          <p:cNvPr id="6" name="Title 1"/>
          <p:cNvSpPr txBox="1">
            <a:spLocks/>
          </p:cNvSpPr>
          <p:nvPr/>
        </p:nvSpPr>
        <p:spPr>
          <a:xfrm>
            <a:off x="2987824" y="980728"/>
            <a:ext cx="6156176" cy="194421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NZ" sz="5400" b="1" dirty="0" err="1" smtClean="0">
                <a:solidFill>
                  <a:srgbClr val="7BC7CE"/>
                </a:solidFill>
              </a:rPr>
              <a:t>Kaihoko</a:t>
            </a:r>
            <a:r>
              <a:rPr lang="en-NZ" sz="5400" b="1" dirty="0" smtClean="0">
                <a:solidFill>
                  <a:srgbClr val="7BC7CE"/>
                </a:solidFill>
              </a:rPr>
              <a:t> </a:t>
            </a:r>
            <a:r>
              <a:rPr lang="en-NZ" sz="5400" b="1" dirty="0" err="1" smtClean="0">
                <a:solidFill>
                  <a:srgbClr val="7BC7CE"/>
                </a:solidFill>
              </a:rPr>
              <a:t>muna</a:t>
            </a:r>
            <a:endParaRPr lang="en-NZ" sz="5400" b="1" dirty="0" smtClean="0">
              <a:solidFill>
                <a:srgbClr val="7BC7CE"/>
              </a:solidFill>
            </a:endParaRPr>
          </a:p>
          <a:p>
            <a:r>
              <a:rPr lang="en-NZ" sz="5400" b="1" dirty="0" smtClean="0">
                <a:solidFill>
                  <a:srgbClr val="7BC7CE"/>
                </a:solidFill>
              </a:rPr>
              <a:t>Mystery shopper</a:t>
            </a:r>
            <a:endParaRPr lang="en-NZ" sz="5400" b="1" dirty="0">
              <a:solidFill>
                <a:srgbClr val="7BC7CE"/>
              </a:solidFill>
            </a:endParaRPr>
          </a:p>
        </p:txBody>
      </p:sp>
      <p:sp>
        <p:nvSpPr>
          <p:cNvPr id="8" name="Title 1"/>
          <p:cNvSpPr txBox="1">
            <a:spLocks/>
          </p:cNvSpPr>
          <p:nvPr/>
        </p:nvSpPr>
        <p:spPr>
          <a:xfrm>
            <a:off x="2987824" y="2744924"/>
            <a:ext cx="6156176" cy="1332148"/>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NZ" sz="3200" dirty="0" smtClean="0">
                <a:solidFill>
                  <a:schemeClr val="bg1"/>
                </a:solidFill>
              </a:rPr>
              <a:t>Regional Workshops 2018</a:t>
            </a:r>
            <a:endParaRPr lang="en-NZ" sz="3200" dirty="0">
              <a:solidFill>
                <a:schemeClr val="bg1"/>
              </a:solidFill>
            </a:endParaRPr>
          </a:p>
        </p:txBody>
      </p:sp>
      <p:pic>
        <p:nvPicPr>
          <p:cNvPr id="10" name="Picture 9" descr="Internal Affairs logo" title="Internal Affairs logo"/>
          <p:cNvPicPr>
            <a:picLocks noChangeAspect="1"/>
          </p:cNvPicPr>
          <p:nvPr/>
        </p:nvPicPr>
        <p:blipFill>
          <a:blip r:embed="rId4" cstate="screen">
            <a:extLst>
              <a:ext uri="{28A0092B-C50C-407E-A947-70E740481C1C}">
                <a14:useLocalDpi xmlns:a14="http://schemas.microsoft.com/office/drawing/2010/main"/>
              </a:ext>
            </a:extLst>
          </a:blip>
          <a:stretch>
            <a:fillRect/>
          </a:stretch>
        </p:blipFill>
        <p:spPr>
          <a:xfrm>
            <a:off x="4696435" y="5971905"/>
            <a:ext cx="2738953" cy="481431"/>
          </a:xfrm>
          <a:prstGeom prst="rect">
            <a:avLst/>
          </a:prstGeom>
        </p:spPr>
      </p:pic>
    </p:spTree>
    <p:extLst>
      <p:ext uri="{BB962C8B-B14F-4D97-AF65-F5344CB8AC3E}">
        <p14:creationId xmlns:p14="http://schemas.microsoft.com/office/powerpoint/2010/main" val="9355628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smtClean="0"/>
              <a:t>Mystery Shopper 2016</a:t>
            </a:r>
            <a:endParaRPr lang="en-NZ" dirty="0"/>
          </a:p>
        </p:txBody>
      </p:sp>
      <p:sp>
        <p:nvSpPr>
          <p:cNvPr id="3" name="Content Placeholder 2"/>
          <p:cNvSpPr>
            <a:spLocks noGrp="1"/>
          </p:cNvSpPr>
          <p:nvPr>
            <p:ph idx="1"/>
          </p:nvPr>
        </p:nvSpPr>
        <p:spPr/>
        <p:txBody>
          <a:bodyPr>
            <a:normAutofit/>
          </a:bodyPr>
          <a:lstStyle/>
          <a:p>
            <a:r>
              <a:rPr lang="en-NZ" sz="2800" dirty="0" smtClean="0"/>
              <a:t>Random selection of 120 pubs and clubs</a:t>
            </a:r>
          </a:p>
          <a:p>
            <a:pPr marL="0" indent="0">
              <a:buNone/>
            </a:pPr>
            <a:endParaRPr lang="en-NZ" sz="2800" dirty="0" smtClean="0"/>
          </a:p>
          <a:p>
            <a:r>
              <a:rPr lang="en-NZ" sz="2800" dirty="0" smtClean="0"/>
              <a:t>Provided a snapshot of how well staff identified and responded to signs of gambling harm</a:t>
            </a:r>
          </a:p>
          <a:p>
            <a:pPr marL="0" indent="0">
              <a:buNone/>
            </a:pPr>
            <a:endParaRPr lang="en-NZ" sz="2800" dirty="0" smtClean="0"/>
          </a:p>
          <a:p>
            <a:r>
              <a:rPr lang="en-NZ" sz="2800" dirty="0" smtClean="0"/>
              <a:t>Highlights opportunities where further support can be provided</a:t>
            </a:r>
            <a:endParaRPr lang="en-NZ" sz="2800" dirty="0"/>
          </a:p>
        </p:txBody>
      </p:sp>
    </p:spTree>
    <p:extLst>
      <p:ext uri="{BB962C8B-B14F-4D97-AF65-F5344CB8AC3E}">
        <p14:creationId xmlns:p14="http://schemas.microsoft.com/office/powerpoint/2010/main" val="31397106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544" y="188640"/>
            <a:ext cx="4464496" cy="581538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004048" y="188640"/>
            <a:ext cx="3888432" cy="58239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895743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NZ" dirty="0"/>
              <a:t>Beyond the exercise</a:t>
            </a:r>
          </a:p>
        </p:txBody>
      </p:sp>
      <p:sp>
        <p:nvSpPr>
          <p:cNvPr id="3" name="Content Placeholder 2"/>
          <p:cNvSpPr>
            <a:spLocks noGrp="1"/>
          </p:cNvSpPr>
          <p:nvPr>
            <p:ph idx="1"/>
          </p:nvPr>
        </p:nvSpPr>
        <p:spPr/>
        <p:txBody>
          <a:bodyPr/>
          <a:lstStyle/>
          <a:p>
            <a:endParaRPr lang="en-NZ" sz="1800" dirty="0"/>
          </a:p>
          <a:p>
            <a:r>
              <a:rPr lang="en-NZ" sz="3200" b="1" i="1" dirty="0"/>
              <a:t>“The results </a:t>
            </a:r>
            <a:r>
              <a:rPr lang="en-NZ" sz="3200" b="1" i="1" dirty="0" smtClean="0"/>
              <a:t>clearly </a:t>
            </a:r>
            <a:r>
              <a:rPr lang="en-US" sz="3200" b="1" i="1" dirty="0" smtClean="0"/>
              <a:t>demonstrate </a:t>
            </a:r>
            <a:r>
              <a:rPr lang="en-US" sz="3200" b="1" i="1" dirty="0"/>
              <a:t>that there are still shortcomings in the ‘Harm Prevention’ loop and all stakeholders have a duty of care to now collectively &amp; </a:t>
            </a:r>
            <a:r>
              <a:rPr lang="en-US" sz="3200" b="1" i="1" dirty="0" smtClean="0"/>
              <a:t>constructively work </a:t>
            </a:r>
            <a:r>
              <a:rPr lang="en-US" sz="3200" b="1" i="1" dirty="0"/>
              <a:t>together to improve industry </a:t>
            </a:r>
            <a:r>
              <a:rPr lang="en-NZ" sz="3200" b="1" i="1" dirty="0"/>
              <a:t>standards moving forward.”</a:t>
            </a:r>
          </a:p>
          <a:p>
            <a:endParaRPr lang="en-NZ" sz="1800" i="1" dirty="0"/>
          </a:p>
          <a:p>
            <a:r>
              <a:rPr lang="en-NZ" sz="1800" dirty="0"/>
              <a:t>- Society response to MS results</a:t>
            </a:r>
          </a:p>
          <a:p>
            <a:endParaRPr lang="en-NZ" dirty="0"/>
          </a:p>
        </p:txBody>
      </p:sp>
    </p:spTree>
    <p:extLst>
      <p:ext uri="{BB962C8B-B14F-4D97-AF65-F5344CB8AC3E}">
        <p14:creationId xmlns:p14="http://schemas.microsoft.com/office/powerpoint/2010/main" val="344149693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
          <p:cNvSpPr>
            <a:spLocks noGrp="1"/>
          </p:cNvSpPr>
          <p:nvPr>
            <p:ph type="title"/>
          </p:nvPr>
        </p:nvSpPr>
        <p:spPr/>
        <p:txBody>
          <a:bodyPr>
            <a:normAutofit/>
          </a:bodyPr>
          <a:lstStyle/>
          <a:p>
            <a:pPr algn="l"/>
            <a:r>
              <a:rPr lang="en-NZ" sz="4000" b="1" dirty="0" err="1" smtClean="0">
                <a:solidFill>
                  <a:srgbClr val="1F546B"/>
                </a:solidFill>
              </a:rPr>
              <a:t>Kaihoko</a:t>
            </a:r>
            <a:r>
              <a:rPr lang="en-NZ" sz="4000" b="1" dirty="0" smtClean="0">
                <a:solidFill>
                  <a:srgbClr val="1F546B"/>
                </a:solidFill>
              </a:rPr>
              <a:t> </a:t>
            </a:r>
            <a:r>
              <a:rPr lang="en-NZ" sz="4000" b="1" dirty="0" err="1" smtClean="0">
                <a:solidFill>
                  <a:srgbClr val="1F546B"/>
                </a:solidFill>
              </a:rPr>
              <a:t>muna</a:t>
            </a:r>
            <a:r>
              <a:rPr lang="en-NZ" sz="4000" b="1" dirty="0" smtClean="0">
                <a:solidFill>
                  <a:srgbClr val="1F546B"/>
                </a:solidFill>
              </a:rPr>
              <a:t> / Mystery shopper</a:t>
            </a:r>
            <a:endParaRPr lang="en-NZ" sz="4000" b="1" dirty="0">
              <a:solidFill>
                <a:srgbClr val="1F546B"/>
              </a:solidFill>
            </a:endParaRPr>
          </a:p>
        </p:txBody>
      </p:sp>
      <p:sp>
        <p:nvSpPr>
          <p:cNvPr id="14" name="Content Placeholder 2"/>
          <p:cNvSpPr>
            <a:spLocks noGrp="1"/>
          </p:cNvSpPr>
          <p:nvPr>
            <p:ph idx="1"/>
          </p:nvPr>
        </p:nvSpPr>
        <p:spPr/>
        <p:txBody>
          <a:bodyPr>
            <a:normAutofit/>
          </a:bodyPr>
          <a:lstStyle/>
          <a:p>
            <a:r>
              <a:rPr lang="en-NZ" sz="2400" dirty="0"/>
              <a:t>M</a:t>
            </a:r>
            <a:r>
              <a:rPr lang="en-NZ" sz="2400" dirty="0" smtClean="0"/>
              <a:t>inimise gambling harm by adding </a:t>
            </a:r>
            <a:r>
              <a:rPr lang="en-NZ" sz="2400" dirty="0" err="1" smtClean="0"/>
              <a:t>kaihoko</a:t>
            </a:r>
            <a:r>
              <a:rPr lang="en-NZ" sz="2400" dirty="0" smtClean="0"/>
              <a:t> </a:t>
            </a:r>
            <a:r>
              <a:rPr lang="en-NZ" sz="2400" dirty="0" err="1" smtClean="0"/>
              <a:t>muna</a:t>
            </a:r>
            <a:r>
              <a:rPr lang="en-NZ" sz="2400" dirty="0" smtClean="0"/>
              <a:t>/mystery </a:t>
            </a:r>
            <a:r>
              <a:rPr lang="en-NZ" sz="2400" dirty="0"/>
              <a:t>shopping to </a:t>
            </a:r>
            <a:r>
              <a:rPr lang="en-NZ" sz="2400" dirty="0" smtClean="0"/>
              <a:t>our toolkit </a:t>
            </a:r>
            <a:r>
              <a:rPr lang="en-NZ" sz="2400" dirty="0"/>
              <a:t>to:</a:t>
            </a:r>
          </a:p>
          <a:p>
            <a:pPr marL="720000" lvl="2">
              <a:spcBef>
                <a:spcPts val="1200"/>
              </a:spcBef>
              <a:spcAft>
                <a:spcPts val="600"/>
              </a:spcAft>
              <a:buClr>
                <a:srgbClr val="1F546B"/>
              </a:buClr>
            </a:pPr>
            <a:r>
              <a:rPr lang="en-NZ" sz="2000" dirty="0">
                <a:solidFill>
                  <a:srgbClr val="1F546B"/>
                </a:solidFill>
              </a:rPr>
              <a:t>identify </a:t>
            </a:r>
            <a:r>
              <a:rPr lang="en-NZ" sz="2000" dirty="0" smtClean="0">
                <a:solidFill>
                  <a:srgbClr val="1F546B"/>
                </a:solidFill>
              </a:rPr>
              <a:t>poor performance</a:t>
            </a:r>
            <a:endParaRPr lang="en-NZ" sz="2000" dirty="0">
              <a:solidFill>
                <a:srgbClr val="1F546B"/>
              </a:solidFill>
            </a:endParaRPr>
          </a:p>
          <a:p>
            <a:pPr marL="720000" lvl="2">
              <a:spcBef>
                <a:spcPts val="1200"/>
              </a:spcBef>
              <a:spcAft>
                <a:spcPts val="600"/>
              </a:spcAft>
              <a:buClr>
                <a:srgbClr val="1F546B"/>
              </a:buClr>
            </a:pPr>
            <a:r>
              <a:rPr lang="en-NZ" sz="2000" dirty="0">
                <a:solidFill>
                  <a:srgbClr val="1F546B"/>
                </a:solidFill>
              </a:rPr>
              <a:t>collect data </a:t>
            </a:r>
            <a:endParaRPr lang="en-NZ" sz="2000" dirty="0" smtClean="0">
              <a:solidFill>
                <a:srgbClr val="1F546B"/>
              </a:solidFill>
            </a:endParaRPr>
          </a:p>
          <a:p>
            <a:pPr marL="720000" lvl="2">
              <a:spcBef>
                <a:spcPts val="1200"/>
              </a:spcBef>
              <a:spcAft>
                <a:spcPts val="600"/>
              </a:spcAft>
              <a:buClr>
                <a:srgbClr val="1F546B"/>
              </a:buClr>
            </a:pPr>
            <a:r>
              <a:rPr lang="en-NZ" sz="2000" dirty="0" smtClean="0">
                <a:solidFill>
                  <a:srgbClr val="1F546B"/>
                </a:solidFill>
              </a:rPr>
              <a:t>promote </a:t>
            </a:r>
            <a:r>
              <a:rPr lang="en-NZ" sz="2000" dirty="0">
                <a:solidFill>
                  <a:srgbClr val="1F546B"/>
                </a:solidFill>
              </a:rPr>
              <a:t>best </a:t>
            </a:r>
            <a:r>
              <a:rPr lang="en-NZ" sz="2000" dirty="0" smtClean="0">
                <a:solidFill>
                  <a:srgbClr val="1F546B"/>
                </a:solidFill>
              </a:rPr>
              <a:t>practices</a:t>
            </a:r>
            <a:endParaRPr lang="en-NZ" sz="2000" dirty="0">
              <a:solidFill>
                <a:srgbClr val="1F546B"/>
              </a:solidFill>
            </a:endParaRPr>
          </a:p>
        </p:txBody>
      </p:sp>
      <p:pic>
        <p:nvPicPr>
          <p:cNvPr id="1026" name="Picture 2" descr="Image result for toolkit 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67944" y="3140968"/>
            <a:ext cx="4464496" cy="25852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479471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31840" y="3284984"/>
            <a:ext cx="3288145" cy="25498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title"/>
          </p:nvPr>
        </p:nvSpPr>
        <p:spPr/>
        <p:txBody>
          <a:bodyPr/>
          <a:lstStyle/>
          <a:p>
            <a:r>
              <a:rPr lang="en-NZ" b="1" dirty="0"/>
              <a:t>Co-design of scenarios</a:t>
            </a:r>
            <a:endParaRPr lang="en-NZ" dirty="0"/>
          </a:p>
        </p:txBody>
      </p:sp>
      <p:sp>
        <p:nvSpPr>
          <p:cNvPr id="3" name="Content Placeholder 2"/>
          <p:cNvSpPr>
            <a:spLocks noGrp="1"/>
          </p:cNvSpPr>
          <p:nvPr>
            <p:ph idx="1"/>
          </p:nvPr>
        </p:nvSpPr>
        <p:spPr>
          <a:xfrm>
            <a:off x="467544" y="1628800"/>
            <a:ext cx="8229600" cy="4525963"/>
          </a:xfrm>
        </p:spPr>
        <p:txBody>
          <a:bodyPr/>
          <a:lstStyle/>
          <a:p>
            <a:pPr>
              <a:buFont typeface="Wingdings" panose="05000000000000000000" pitchFamily="2" charset="2"/>
              <a:buChar char="§"/>
            </a:pPr>
            <a:endParaRPr lang="en-NZ" dirty="0" smtClean="0"/>
          </a:p>
          <a:p>
            <a:pPr>
              <a:buFont typeface="Wingdings" panose="05000000000000000000" pitchFamily="2" charset="2"/>
              <a:buChar char="§"/>
            </a:pPr>
            <a:endParaRPr lang="en-NZ" dirty="0" smtClean="0"/>
          </a:p>
        </p:txBody>
      </p:sp>
      <p:pic>
        <p:nvPicPr>
          <p:cNvPr id="1027"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17130" y="1196752"/>
            <a:ext cx="2171700" cy="28067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28"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576" y="1683093"/>
            <a:ext cx="2828925" cy="2159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325544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43608" y="1124744"/>
            <a:ext cx="7200799" cy="4169104"/>
          </a:xfrm>
          <a:prstGeom prst="rect">
            <a:avLst/>
          </a:prstGeom>
          <a:noFill/>
          <a:ln>
            <a:noFill/>
          </a:ln>
        </p:spPr>
      </p:pic>
    </p:spTree>
    <p:extLst>
      <p:ext uri="{BB962C8B-B14F-4D97-AF65-F5344CB8AC3E}">
        <p14:creationId xmlns:p14="http://schemas.microsoft.com/office/powerpoint/2010/main" val="531405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jh Corporate PowerPoint revised May 2014 compressed (1)" id="{66F72372-4481-4303-B68F-6BA4C1CF6E13}" vid="{290C0C33-CF4D-4515-AB95-07C0EB3F9D2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DIANotes xmlns="c648a002-e47e-48ed-a207-3b8ce1d893d3" xsi:nil="true"/>
    <_EndDate xmlns="http://schemas.microsoft.com/sharepoint/v3/fields">2017-10-25T11:00:00+00:00</_EndDate>
    <mf8e3920e77a4be68f9898a4a9478a6b xmlns="c648a002-e47e-48ed-a207-3b8ce1d893d3">
      <Terms xmlns="http://schemas.microsoft.com/office/infopath/2007/PartnerControls">
        <TermInfo xmlns="http://schemas.microsoft.com/office/infopath/2007/PartnerControls">
          <TermName xmlns="http://schemas.microsoft.com/office/infopath/2007/PartnerControls">All Classes</TermName>
          <TermId xmlns="http://schemas.microsoft.com/office/infopath/2007/PartnerControls">1ee81148-5e72-4716-af86-7749950d1b22</TermId>
        </TermInfo>
      </Terms>
    </mf8e3920e77a4be68f9898a4a9478a6b>
    <StartDate xmlns="http://schemas.microsoft.com/sharepoint/v3">2017-10-25T11:00:00+00:00</StartDate>
    <_dlc_DocId xmlns="c648a002-e47e-48ed-a207-3b8ce1d893d3">YXQARP2T7VWH-21-1814</_dlc_DocId>
    <TaxCatchAll xmlns="c648a002-e47e-48ed-a207-3b8ce1d893d3">
      <Value>115</Value>
      <Value>2</Value>
      <Value>1</Value>
    </TaxCatchAll>
    <_dlc_DocIdUrl xmlns="c648a002-e47e-48ed-a207-3b8ce1d893d3">
      <Url>https://dia.cohesion.net.nz/Sites/GMB/_layouts/15/DocIdRedir.aspx?ID=YXQARP2T7VWH-21-1814</Url>
      <Description>YXQARP2T7VWH-21-1814</Description>
    </_dlc_DocIdUrl>
    <TaxKeywordTaxHTField xmlns="c648a002-e47e-48ed-a207-3b8ce1d893d3">
      <Terms xmlns="http://schemas.microsoft.com/office/infopath/2007/PartnerControls"/>
    </TaxKeywordTaxHTField>
    <ea3c6b56d556460fbeed1cb795bcbdf8 xmlns="c648a002-e47e-48ed-a207-3b8ce1d893d3">
      <Terms xmlns="http://schemas.microsoft.com/office/infopath/2007/PartnerControls">
        <TermInfo xmlns="http://schemas.microsoft.com/office/infopath/2007/PartnerControls">
          <TermName xmlns="http://schemas.microsoft.com/office/infopath/2007/PartnerControls">UNCLASSIFIED</TermName>
          <TermId xmlns="http://schemas.microsoft.com/office/infopath/2007/PartnerControls">875d92a8-67e2-4a32-9472-8fe99549e1eb</TermId>
        </TermInfo>
      </Terms>
    </ea3c6b56d556460fbeed1cb795bcbdf8>
    <C3TopicNote xmlns="01be4277-2979-4a68-876d-b92b25fceece">
      <Terms xmlns="http://schemas.microsoft.com/office/infopath/2007/PartnerControls"/>
    </C3TopicNote>
    <DIAProjectValue xmlns="c648a002-e47e-48ed-a207-3b8ce1d893d3" xsi:nil="true"/>
    <IconOverlay xmlns="http://schemas.microsoft.com/sharepoint/v4" xsi:nil="true"/>
    <C3ProjectDocumentTypeNote xmlns="01be4277-2979-4a68-876d-b92b25fceece">
      <Terms xmlns="http://schemas.microsoft.com/office/infopath/2007/PartnerControls"/>
    </C3ProjectDocumentTypeNote>
    <C3ProjectName xmlns="01be4277-2979-4a68-876d-b92b25fceece">Gambling website refresh</C3ProjectName>
  </documentManagement>
</p:properties>
</file>

<file path=customXml/item4.xml><?xml version="1.0" encoding="utf-8"?>
<ct:contentTypeSchema xmlns:ct="http://schemas.microsoft.com/office/2006/metadata/contentType" xmlns:ma="http://schemas.microsoft.com/office/2006/metadata/properties/metaAttributes" ct:_="" ma:_="" ma:contentTypeName="Operational Project Document DIA" ma:contentTypeID="0x0101005496552013C0BA46BE88192D5C6EB20B00EECD0B3F0C45DF45B673ABBB050EE9F20082DAE6D4A0696E4D8E205C6373B2C750" ma:contentTypeVersion="6" ma:contentTypeDescription="Use to denote the type of documents used within an operational project" ma:contentTypeScope="" ma:versionID="b1d7a8d58230915f111f3b5523fa0f15">
  <xsd:schema xmlns:xsd="http://www.w3.org/2001/XMLSchema" xmlns:xs="http://www.w3.org/2001/XMLSchema" xmlns:p="http://schemas.microsoft.com/office/2006/metadata/properties" xmlns:ns1="http://schemas.microsoft.com/sharepoint/v3" xmlns:ns3="01be4277-2979-4a68-876d-b92b25fceece" xmlns:ns4="c648a002-e47e-48ed-a207-3b8ce1d893d3" xmlns:ns5="http://schemas.microsoft.com/sharepoint/v3/fields" xmlns:ns6="http://schemas.microsoft.com/sharepoint/v4" targetNamespace="http://schemas.microsoft.com/office/2006/metadata/properties" ma:root="true" ma:fieldsID="fd847b9e8b41302f1eb3c19ef55edb26" ns1:_="" ns3:_="" ns4:_="" ns5:_="" ns6:_="">
    <xsd:import namespace="http://schemas.microsoft.com/sharepoint/v3"/>
    <xsd:import namespace="01be4277-2979-4a68-876d-b92b25fceece"/>
    <xsd:import namespace="c648a002-e47e-48ed-a207-3b8ce1d893d3"/>
    <xsd:import namespace="http://schemas.microsoft.com/sharepoint/v3/fields"/>
    <xsd:import namespace="http://schemas.microsoft.com/sharepoint/v4"/>
    <xsd:element name="properties">
      <xsd:complexType>
        <xsd:sequence>
          <xsd:element name="documentManagement">
            <xsd:complexType>
              <xsd:all>
                <xsd:element ref="ns3:C3TopicNote" minOccurs="0"/>
                <xsd:element ref="ns4:TaxKeywordTaxHTField" minOccurs="0"/>
                <xsd:element ref="ns4:TaxCatchAll" minOccurs="0"/>
                <xsd:element ref="ns4:TaxCatchAllLabel" minOccurs="0"/>
                <xsd:element ref="ns3:C3ProjectDocumentTypeNote" minOccurs="0"/>
                <xsd:element ref="ns3:C3ProjectName" minOccurs="0"/>
                <xsd:element ref="ns5:_EndDate" minOccurs="0"/>
                <xsd:element ref="ns1:StartDate" minOccurs="0"/>
                <xsd:element ref="ns4:DIAProjectValue" minOccurs="0"/>
                <xsd:element ref="ns4:ea3c6b56d556460fbeed1cb795bcbdf8" minOccurs="0"/>
                <xsd:element ref="ns4:DIANotes" minOccurs="0"/>
                <xsd:element ref="ns4:mf8e3920e77a4be68f9898a4a9478a6b" minOccurs="0"/>
                <xsd:element ref="ns4:_dlc_DocId" minOccurs="0"/>
                <xsd:element ref="ns4:_dlc_DocIdUrl" minOccurs="0"/>
                <xsd:element ref="ns4:_dlc_DocIdPersistId" minOccurs="0"/>
                <xsd:element ref="ns6:IconOverlay" minOccurs="0"/>
                <xsd:element ref="ns4: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StartDate" ma:index="18" nillable="true" ma:displayName="Start Date" ma:default="[today]" ma:format="DateOnly" ma:internalName="Start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1be4277-2979-4a68-876d-b92b25fceece" elementFormDefault="qualified">
    <xsd:import namespace="http://schemas.microsoft.com/office/2006/documentManagement/types"/>
    <xsd:import namespace="http://schemas.microsoft.com/office/infopath/2007/PartnerControls"/>
    <xsd:element name="C3TopicNote" ma:index="9" nillable="true" ma:taxonomy="true" ma:internalName="C3TopicNote" ma:taxonomyFieldName="C3Topic" ma:displayName="Topic" ma:indexed="true" ma:readOnly="false" ma:default="" ma:fieldId="{6a3fe89f-a6dd-4490-a9c1-3ef38d67b8c7}" ma:sspId="caf61cd4-0327-4679-8f8a-6e41773e81e7" ma:termSetId="93895e98-8daa-4392-8163-da238c93d801" ma:anchorId="03be5d80-fa1f-4149-b91a-cf64b7d41564" ma:open="true" ma:isKeyword="false">
      <xsd:complexType>
        <xsd:sequence>
          <xsd:element ref="pc:Terms" minOccurs="0" maxOccurs="1"/>
        </xsd:sequence>
      </xsd:complexType>
    </xsd:element>
    <xsd:element name="C3ProjectDocumentTypeNote" ma:index="14" nillable="true" ma:taxonomy="true" ma:internalName="C3ProjectDocumentTypeNote" ma:taxonomyFieldName="C3ProjectDocumentType" ma:displayName="Project Document Type" ma:readOnly="false" ma:default="" ma:fieldId="{34fbba63-1669-4d38-beb4-245115adf0e7}" ma:sspId="caf61cd4-0327-4679-8f8a-6e41773e81e7" ma:termSetId="76381174-3429-402c-bd29-8d75bd7c13b3" ma:anchorId="00000000-0000-0000-0000-000000000000" ma:open="true" ma:isKeyword="false">
      <xsd:complexType>
        <xsd:sequence>
          <xsd:element ref="pc:Terms" minOccurs="0" maxOccurs="1"/>
        </xsd:sequence>
      </xsd:complexType>
    </xsd:element>
    <xsd:element name="C3ProjectName" ma:index="16" nillable="true" ma:displayName="Project Name" ma:internalName="C3ProjectName">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648a002-e47e-48ed-a207-3b8ce1d893d3" elementFormDefault="qualified">
    <xsd:import namespace="http://schemas.microsoft.com/office/2006/documentManagement/types"/>
    <xsd:import namespace="http://schemas.microsoft.com/office/infopath/2007/PartnerControls"/>
    <xsd:element name="TaxKeywordTaxHTField" ma:index="11" nillable="true" ma:taxonomy="true" ma:internalName="TaxKeywordTaxHTField" ma:taxonomyFieldName="TaxKeyword" ma:displayName="Enterprise Keywords" ma:fieldId="{23f27201-bee3-471e-b2e7-b64fd8b7ca38}" ma:taxonomyMulti="true" ma:sspId="caf61cd4-0327-4679-8f8a-6e41773e81e7" ma:termSetId="00000000-0000-0000-0000-000000000000" ma:anchorId="00000000-0000-0000-0000-000000000000" ma:open="true" ma:isKeyword="true">
      <xsd:complexType>
        <xsd:sequence>
          <xsd:element ref="pc:Terms" minOccurs="0" maxOccurs="1"/>
        </xsd:sequence>
      </xsd:complexType>
    </xsd:element>
    <xsd:element name="TaxCatchAll" ma:index="12" nillable="true" ma:displayName="Taxonomy Catch All Column" ma:hidden="true" ma:list="{95d9ccfa-b826-4801-901a-dfd490111967}" ma:internalName="TaxCatchAll" ma:showField="CatchAllData" ma:web="c648a002-e47e-48ed-a207-3b8ce1d893d3">
      <xsd:complexType>
        <xsd:complexContent>
          <xsd:extension base="dms:MultiChoiceLookup">
            <xsd:sequence>
              <xsd:element name="Value" type="dms:Lookup" maxOccurs="unbounded" minOccurs="0" nillable="true"/>
            </xsd:sequence>
          </xsd:extension>
        </xsd:complexContent>
      </xsd:complexType>
    </xsd:element>
    <xsd:element name="TaxCatchAllLabel" ma:index="13" nillable="true" ma:displayName="Taxonomy Catch All Column1" ma:hidden="true" ma:list="{95d9ccfa-b826-4801-901a-dfd490111967}" ma:internalName="TaxCatchAllLabel" ma:readOnly="true" ma:showField="CatchAllDataLabel" ma:web="c648a002-e47e-48ed-a207-3b8ce1d893d3">
      <xsd:complexType>
        <xsd:complexContent>
          <xsd:extension base="dms:MultiChoiceLookup">
            <xsd:sequence>
              <xsd:element name="Value" type="dms:Lookup" maxOccurs="unbounded" minOccurs="0" nillable="true"/>
            </xsd:sequence>
          </xsd:extension>
        </xsd:complexContent>
      </xsd:complexType>
    </xsd:element>
    <xsd:element name="DIAProjectValue" ma:index="19" nillable="true" ma:displayName="Project Value" ma:description="Proposed cost of the project" ma:internalName="DIAProjectValue">
      <xsd:simpleType>
        <xsd:restriction base="dms:Text"/>
      </xsd:simpleType>
    </xsd:element>
    <xsd:element name="ea3c6b56d556460fbeed1cb795bcbdf8" ma:index="20" ma:taxonomy="true" ma:internalName="ea3c6b56d556460fbeed1cb795bcbdf8" ma:taxonomyFieldName="DIASecurityClassification" ma:displayName="Security Classification" ma:default="2;#UNCLASSIFIED|875d92a8-67e2-4a32-9472-8fe99549e1eb" ma:fieldId="{ea3c6b56-d556-460f-beed-1cb795bcbdf8}" ma:sspId="caf61cd4-0327-4679-8f8a-6e41773e81e7" ma:termSetId="6e030844-242a-4d29-a562-8ce1d1b5efae" ma:anchorId="00000000-0000-0000-0000-000000000000" ma:open="false" ma:isKeyword="false">
      <xsd:complexType>
        <xsd:sequence>
          <xsd:element ref="pc:Terms" minOccurs="0" maxOccurs="1"/>
        </xsd:sequence>
      </xsd:complexType>
    </xsd:element>
    <xsd:element name="DIANotes" ma:index="22" nillable="true" ma:displayName="Notes" ma:description="Additional information, can include URL link to another document" ma:internalName="DIANotes">
      <xsd:simpleType>
        <xsd:restriction base="dms:Note">
          <xsd:maxLength value="255"/>
        </xsd:restriction>
      </xsd:simpleType>
    </xsd:element>
    <xsd:element name="mf8e3920e77a4be68f9898a4a9478a6b" ma:index="23" nillable="true" ma:taxonomy="true" ma:internalName="mf8e3920e77a4be68f9898a4a9478a6b" ma:taxonomyFieldName="DIAGamblingOperationType" ma:displayName="Gambling Operation Type" ma:fieldId="{6f8e3920-e77a-4be6-8f98-98a4a9478a6b}" ma:sspId="caf61cd4-0327-4679-8f8a-6e41773e81e7" ma:termSetId="0a2c7960-063e-43c0-ac0a-3a4d84c304c6" ma:anchorId="00000000-0000-0000-0000-000000000000" ma:open="true" ma:isKeyword="false">
      <xsd:complexType>
        <xsd:sequence>
          <xsd:element ref="pc:Terms" minOccurs="0" maxOccurs="1"/>
        </xsd:sequence>
      </xsd:complexType>
    </xsd:element>
    <xsd:element name="_dlc_DocId" ma:index="25" nillable="true" ma:displayName="Document ID Value" ma:description="The value of the document ID assigned to this item." ma:internalName="_dlc_DocId" ma:readOnly="true">
      <xsd:simpleType>
        <xsd:restriction base="dms:Text"/>
      </xsd:simpleType>
    </xsd:element>
    <xsd:element name="_dlc_DocIdUrl" ma:index="26"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27" nillable="true" ma:displayName="Persist ID" ma:description="Keep ID on add." ma:hidden="true" ma:internalName="_dlc_DocIdPersistId" ma:readOnly="true">
      <xsd:simpleType>
        <xsd:restriction base="dms:Boolean"/>
      </xsd:simpleType>
    </xsd:element>
    <xsd:element name="SharedWithUsers" ma:index="29"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EndDate" ma:index="17" nillable="true" ma:displayName="End Date" ma:default="[today]" ma:format="DateOnly" ma:internalName="_End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4" elementFormDefault="qualified">
    <xsd:import namespace="http://schemas.microsoft.com/office/2006/documentManagement/types"/>
    <xsd:import namespace="http://schemas.microsoft.com/office/infopath/2007/PartnerControls"/>
    <xsd:element name="IconOverlay" ma:index="28" nillable="true" ma:displayName="IconOverlay" ma:hidden="true" ma:internalName="IconOverlay">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519435C-F92B-4569-89DF-892FBED75C0E}"/>
</file>

<file path=customXml/itemProps2.xml><?xml version="1.0" encoding="utf-8"?>
<ds:datastoreItem xmlns:ds="http://schemas.openxmlformats.org/officeDocument/2006/customXml" ds:itemID="{E9C54329-417B-4806-8B6B-CB77C6AB86E8}"/>
</file>

<file path=customXml/itemProps3.xml><?xml version="1.0" encoding="utf-8"?>
<ds:datastoreItem xmlns:ds="http://schemas.openxmlformats.org/officeDocument/2006/customXml" ds:itemID="{588058EA-C481-48BA-AFE7-1AD98ACF228E}"/>
</file>

<file path=customXml/itemProps4.xml><?xml version="1.0" encoding="utf-8"?>
<ds:datastoreItem xmlns:ds="http://schemas.openxmlformats.org/officeDocument/2006/customXml" ds:itemID="{D21D3883-DCD9-4196-9CC5-386C08A513E7}"/>
</file>

<file path=docProps/app.xml><?xml version="1.0" encoding="utf-8"?>
<Properties xmlns="http://schemas.openxmlformats.org/officeDocument/2006/extended-properties" xmlns:vt="http://schemas.openxmlformats.org/officeDocument/2006/docPropsVTypes">
  <Template>jh Corporate PowerPoint revised May 2014 compressed (1)</Template>
  <TotalTime>730</TotalTime>
  <Words>377</Words>
  <Application>Microsoft Office PowerPoint</Application>
  <PresentationFormat>On-screen Show (4:3)</PresentationFormat>
  <Paragraphs>37</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PowerPoint Presentation</vt:lpstr>
      <vt:lpstr>Mystery Shopper 2016</vt:lpstr>
      <vt:lpstr>PowerPoint Presentation</vt:lpstr>
      <vt:lpstr>Beyond the exercise</vt:lpstr>
      <vt:lpstr>Kaihoko muna / Mystery shopper</vt:lpstr>
      <vt:lpstr>Co-design of scenarios</vt:lpstr>
      <vt:lpstr>PowerPoint Presentation</vt:lpstr>
    </vt:vector>
  </TitlesOfParts>
  <Company>DIA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Kaihoko muna (Mystery shopper)</dc:title>
  <dc:creator>Jenny</dc:creator>
  <cp:keywords/>
  <cp:lastModifiedBy>Michelle White</cp:lastModifiedBy>
  <cp:revision>161</cp:revision>
  <cp:lastPrinted>2018-02-05T02:56:07Z</cp:lastPrinted>
  <dcterms:created xsi:type="dcterms:W3CDTF">2014-08-06T02:18:05Z</dcterms:created>
  <dcterms:modified xsi:type="dcterms:W3CDTF">2018-05-31T21:56:32Z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axKeyword">
    <vt:lpwstr/>
  </property>
  <property fmtid="{D5CDD505-2E9C-101B-9397-08002B2CF9AE}" pid="3" name="Order">
    <vt:r8>160400</vt:r8>
  </property>
  <property fmtid="{D5CDD505-2E9C-101B-9397-08002B2CF9AE}" pid="4" name="ContentTypeId">
    <vt:lpwstr>0x0101005496552013C0BA46BE88192D5C6EB20B00EECD0B3F0C45DF45B673ABBB050EE9F20082DAE6D4A0696E4D8E205C6373B2C750</vt:lpwstr>
  </property>
  <property fmtid="{D5CDD505-2E9C-101B-9397-08002B2CF9AE}" pid="5" name="DIAGamblingOperationType">
    <vt:lpwstr>115;#All Classes|1ee81148-5e72-4716-af86-7749950d1b22</vt:lpwstr>
  </property>
  <property fmtid="{D5CDD505-2E9C-101B-9397-08002B2CF9AE}" pid="6" name="d4d88d9c404441259a20c2016d5c4fc4">
    <vt:lpwstr>Correspondence|dcd6b05f-dc80-4336-b228-09aebf3d212c</vt:lpwstr>
  </property>
  <property fmtid="{D5CDD505-2E9C-101B-9397-08002B2CF9AE}" pid="7" name="_dlc_DocIdItemGuid">
    <vt:lpwstr>4e6636bc-e012-4450-bd8b-dec94d20b058</vt:lpwstr>
  </property>
  <property fmtid="{D5CDD505-2E9C-101B-9397-08002B2CF9AE}" pid="8" name="DIASecurityClassification">
    <vt:lpwstr>2;#UNCLASSIFIED|875d92a8-67e2-4a32-9472-8fe99549e1eb</vt:lpwstr>
  </property>
  <property fmtid="{D5CDD505-2E9C-101B-9397-08002B2CF9AE}" pid="9" name="DIAEmailContentType">
    <vt:lpwstr>1;#Correspondence|dcd6b05f-dc80-4336-b228-09aebf3d212c</vt:lpwstr>
  </property>
  <property fmtid="{D5CDD505-2E9C-101B-9397-08002B2CF9AE}" pid="10" name="C3ProjectDocumentType">
    <vt:lpwstr/>
  </property>
  <property fmtid="{D5CDD505-2E9C-101B-9397-08002B2CF9AE}" pid="11" name="C3Topic">
    <vt:lpwstr/>
  </property>
</Properties>
</file>