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5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2" r:id="rId6"/>
    <p:sldId id="268" r:id="rId7"/>
    <p:sldId id="263" r:id="rId8"/>
    <p:sldId id="283" r:id="rId9"/>
    <p:sldId id="273" r:id="rId10"/>
    <p:sldId id="275" r:id="rId11"/>
    <p:sldId id="281" r:id="rId12"/>
    <p:sldId id="284" r:id="rId13"/>
    <p:sldId id="290" r:id="rId14"/>
    <p:sldId id="291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D58"/>
    <a:srgbClr val="006370"/>
    <a:srgbClr val="4F8D95"/>
    <a:srgbClr val="D6DFDA"/>
    <a:srgbClr val="5B8F3E"/>
    <a:srgbClr val="99B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D1350F-E3BE-4EB5-B3ED-8C9A07BC6896}" v="88" dt="2020-07-22T12:01:58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50" autoAdjust="0"/>
  </p:normalViewPr>
  <p:slideViewPr>
    <p:cSldViewPr snapToGrid="0">
      <p:cViewPr varScale="1">
        <p:scale>
          <a:sx n="94" d="100"/>
          <a:sy n="94" d="100"/>
        </p:scale>
        <p:origin x="1336" y="56"/>
      </p:cViewPr>
      <p:guideLst/>
    </p:cSldViewPr>
  </p:slideViewPr>
  <p:outlineViewPr>
    <p:cViewPr>
      <p:scale>
        <a:sx n="33" d="100"/>
        <a:sy n="33" d="100"/>
      </p:scale>
      <p:origin x="0" y="-36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604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8ED29-173F-4B8E-9C8B-C23DB2F71887}" type="datetimeFigureOut">
              <a:rPr lang="en-NZ" smtClean="0"/>
              <a:t>24/07/2020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B3F10-F880-4D64-8BA6-D4936DE760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3015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2ABCB-D815-432D-B1CF-6181B2F9DFF6}" type="datetimeFigureOut">
              <a:rPr lang="en-NZ" smtClean="0"/>
              <a:t>24/07/2020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E7F72-67C9-43F2-B393-B873FD67A4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89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NZ" sz="1400" b="1" dirty="0"/>
          </a:p>
          <a:p>
            <a:pPr algn="ctr">
              <a:lnSpc>
                <a:spcPct val="3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NZ" sz="1400" b="1" dirty="0"/>
              <a:t>DIA presentation</a:t>
            </a:r>
            <a:endParaRPr lang="en-NZ" sz="1400" dirty="0"/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NZ" sz="1400" dirty="0"/>
              <a:t>Audience - subgroup of local govt, some new to this context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NZ" sz="1400" dirty="0"/>
              <a:t>Present current context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NZ" sz="1400" dirty="0"/>
              <a:t>Ask them questions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NZ" sz="1400" dirty="0"/>
              <a:t>Outcome: The have sufficient clarity about the work so they can describe it and enthuse about it.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NZ" sz="1400" dirty="0"/>
              <a:t>They need to be able to explain it to others - their teams/colleagues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E7F72-67C9-43F2-B393-B873FD67A48F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395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E7F72-67C9-43F2-B393-B873FD67A48F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2107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060544"/>
          </a:xfrm>
        </p:spPr>
        <p:txBody>
          <a:bodyPr/>
          <a:lstStyle/>
          <a:p>
            <a:endParaRPr lang="en-NZ" dirty="0"/>
          </a:p>
          <a:p>
            <a:endParaRPr lang="en-NZ" dirty="0"/>
          </a:p>
          <a:p>
            <a:pPr algn="ctr"/>
            <a:endParaRPr lang="en-NZ" sz="2000" b="1" dirty="0"/>
          </a:p>
          <a:p>
            <a:pPr algn="ctr"/>
            <a:r>
              <a:rPr lang="en-NZ" sz="2000" b="1" dirty="0"/>
              <a:t>Questions</a:t>
            </a:r>
          </a:p>
          <a:p>
            <a:pPr algn="ctr"/>
            <a:endParaRPr lang="en-NZ" sz="2000" dirty="0"/>
          </a:p>
          <a:p>
            <a:pPr algn="ctr"/>
            <a:r>
              <a:rPr lang="en-NZ" sz="2000" dirty="0"/>
              <a:t>What issues or opportunities come to mind about how Alliances might work in your region?</a:t>
            </a:r>
          </a:p>
          <a:p>
            <a:pPr algn="ctr"/>
            <a:br>
              <a:rPr lang="en-NZ" sz="2000" dirty="0"/>
            </a:br>
            <a:r>
              <a:rPr lang="en-NZ" sz="2000" dirty="0"/>
              <a:t>How engaged are you now with mana whenua?</a:t>
            </a:r>
          </a:p>
          <a:p>
            <a:pPr algn="ctr"/>
            <a:br>
              <a:rPr lang="en-NZ" sz="2000" dirty="0"/>
            </a:br>
            <a:r>
              <a:rPr lang="en-NZ" sz="2000" dirty="0"/>
              <a:t>How might your local treaty partnerships work in an Alliance?</a:t>
            </a:r>
          </a:p>
          <a:p>
            <a:endParaRPr lang="en-N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E7F72-67C9-43F2-B393-B873FD67A48F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865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33400" y="533400"/>
            <a:ext cx="8492067" cy="5774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4888" y="3953934"/>
            <a:ext cx="1550194" cy="363272"/>
          </a:xfrm>
          <a:solidFill>
            <a:schemeClr val="accent5"/>
          </a:solidFill>
        </p:spPr>
        <p:txBody>
          <a:bodyPr lIns="54000" tIns="54000" rIns="54000" bIns="54000"/>
          <a:lstStyle>
            <a:lvl1pPr algn="ctr">
              <a:defRPr sz="1450" b="1" spc="30" baseline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r>
              <a:rPr lang="en-US" dirty="0"/>
              <a:t>xx Month Year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5350" y="787400"/>
            <a:ext cx="6191250" cy="2222500"/>
          </a:xfrm>
        </p:spPr>
        <p:txBody>
          <a:bodyPr anchor="b"/>
          <a:lstStyle>
            <a:lvl1pPr>
              <a:lnSpc>
                <a:spcPct val="100000"/>
              </a:lnSpc>
              <a:defRPr kern="0" spc="40" baseline="0">
                <a:solidFill>
                  <a:srgbClr val="006370"/>
                </a:solidFill>
              </a:defRPr>
            </a:lvl1pPr>
          </a:lstStyle>
          <a:p>
            <a:r>
              <a:rPr lang="en-US" dirty="0"/>
              <a:t>Title (3 lines max)</a:t>
            </a:r>
            <a:endParaRPr lang="en-N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85825" y="3086764"/>
            <a:ext cx="6200775" cy="867170"/>
          </a:xfrm>
        </p:spPr>
        <p:txBody>
          <a:bodyPr rIns="0">
            <a:normAutofit/>
          </a:bodyPr>
          <a:lstStyle>
            <a:lvl1pPr marL="0" indent="0">
              <a:buNone/>
              <a:defRPr sz="2400" b="1" spc="-30" baseline="0">
                <a:solidFill>
                  <a:srgbClr val="99BC80"/>
                </a:solidFill>
                <a:latin typeface="HelveticaNeueLT Std" panose="020B0604020202020204" pitchFamily="34" charset="0"/>
              </a:defRPr>
            </a:lvl1pPr>
          </a:lstStyle>
          <a:p>
            <a:pPr lvl="0"/>
            <a:r>
              <a:rPr lang="en-US" dirty="0"/>
              <a:t>Subtitle (2 lines max)</a:t>
            </a:r>
            <a:endParaRPr lang="en-NZ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88" y="5405882"/>
            <a:ext cx="1720600" cy="6431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261" y="5896992"/>
            <a:ext cx="1217678" cy="12344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2268747" y="3928893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Keep the date on one line.</a:t>
            </a:r>
          </a:p>
          <a:p>
            <a:pPr algn="ctr"/>
            <a:endParaRPr lang="en-NZ" sz="1200" dirty="0"/>
          </a:p>
          <a:p>
            <a:pPr algn="ctr"/>
            <a:r>
              <a:rPr lang="en-NZ" sz="1200" dirty="0"/>
              <a:t>If the</a:t>
            </a:r>
            <a:r>
              <a:rPr lang="en-NZ" sz="1200" baseline="0" dirty="0"/>
              <a:t> textbox is not long enough, extend the textbox.</a:t>
            </a:r>
            <a:endParaRPr lang="en-NZ" sz="12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2268747" y="-9525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These</a:t>
            </a:r>
            <a:r>
              <a:rPr lang="en-NZ" sz="1200" baseline="0" dirty="0"/>
              <a:t> boxes on the side are tip boxes. They don’t show when you print the slideshow or do a presentation.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135589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086225" cy="6064502"/>
          </a:xfrm>
          <a:prstGeom prst="rect">
            <a:avLst/>
          </a:prstGeom>
          <a:solidFill>
            <a:srgbClr val="D6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25423"/>
            <a:ext cx="3095625" cy="941540"/>
          </a:xfrm>
        </p:spPr>
        <p:txBody>
          <a:bodyPr anchor="b">
            <a:spAutoFit/>
          </a:bodyPr>
          <a:lstStyle>
            <a:lvl1pPr>
              <a:lnSpc>
                <a:spcPts val="3400"/>
              </a:lnSpc>
              <a:defRPr sz="2800">
                <a:solidFill>
                  <a:srgbClr val="006370"/>
                </a:solidFill>
                <a:latin typeface="Archer Bold" pitchFamily="50" charset="0"/>
              </a:defRPr>
            </a:lvl1pPr>
          </a:lstStyle>
          <a:p>
            <a:r>
              <a:rPr lang="fr-FR" dirty="0" err="1"/>
              <a:t>Heading</a:t>
            </a:r>
            <a:r>
              <a:rPr lang="fr-FR" dirty="0"/>
              <a:t> (3 </a:t>
            </a:r>
            <a:r>
              <a:rPr lang="fr-FR" dirty="0" err="1"/>
              <a:t>lines</a:t>
            </a:r>
            <a:r>
              <a:rPr lang="fr-FR" dirty="0"/>
              <a:t> max)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71004"/>
            <a:ext cx="4086225" cy="158699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47674" y="2457452"/>
            <a:ext cx="3095625" cy="451406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buNone/>
              <a:defRPr sz="2400">
                <a:solidFill>
                  <a:srgbClr val="006370"/>
                </a:solidFill>
              </a:defRPr>
            </a:lvl1pPr>
          </a:lstStyle>
          <a:p>
            <a:pPr lvl="0"/>
            <a:r>
              <a:rPr lang="en-US" dirty="0"/>
              <a:t>Subtitle (3 lines max)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381500" y="1304925"/>
            <a:ext cx="7743825" cy="45243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2268747" y="-9525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These</a:t>
            </a:r>
            <a:r>
              <a:rPr lang="en-NZ" sz="1200" baseline="0" dirty="0"/>
              <a:t> boxes on the side are tip boxes. They don’t show when you print the slideshow or do a presentation.</a:t>
            </a:r>
            <a:endParaRPr lang="en-NZ" sz="12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2268747" y="1959684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If you insert the wrong content, simply</a:t>
            </a:r>
            <a:r>
              <a:rPr lang="en-NZ" sz="1200" baseline="0" dirty="0"/>
              <a:t> click on it and press delete on your keyboard. The content placeholder will reappear.</a:t>
            </a:r>
            <a:endParaRPr lang="en-NZ" sz="12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2268748" y="3340459"/>
            <a:ext cx="2055803" cy="1838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Troubleshoot:</a:t>
            </a:r>
            <a:br>
              <a:rPr lang="en-NZ" sz="1200" dirty="0"/>
            </a:br>
            <a:r>
              <a:rPr lang="en-NZ" sz="1200" dirty="0"/>
              <a:t>Help! The</a:t>
            </a:r>
            <a:r>
              <a:rPr lang="en-NZ" sz="1200" baseline="0" dirty="0"/>
              <a:t> placeholder did not reappear. </a:t>
            </a:r>
          </a:p>
          <a:p>
            <a:pPr algn="ctr"/>
            <a:endParaRPr lang="en-NZ" sz="1200" baseline="0" dirty="0"/>
          </a:p>
          <a:p>
            <a:pPr algn="ctr"/>
            <a:r>
              <a:rPr lang="en-NZ" sz="1200" baseline="0" dirty="0"/>
              <a:t>On the Home tab, click the “Reset” button. This will reset your slide back to the template while keeping the content.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220455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086225" cy="6064502"/>
          </a:xfrm>
          <a:prstGeom prst="rect">
            <a:avLst/>
          </a:prstGeom>
          <a:solidFill>
            <a:srgbClr val="D6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25423"/>
            <a:ext cx="3095625" cy="941540"/>
          </a:xfrm>
        </p:spPr>
        <p:txBody>
          <a:bodyPr anchor="b">
            <a:spAutoFit/>
          </a:bodyPr>
          <a:lstStyle>
            <a:lvl1pPr>
              <a:lnSpc>
                <a:spcPts val="3400"/>
              </a:lnSpc>
              <a:defRPr sz="2800">
                <a:solidFill>
                  <a:srgbClr val="006370"/>
                </a:solidFill>
                <a:latin typeface="Archer Bold" pitchFamily="50" charset="0"/>
              </a:defRPr>
            </a:lvl1pPr>
          </a:lstStyle>
          <a:p>
            <a:r>
              <a:rPr lang="fr-FR" dirty="0" err="1"/>
              <a:t>Heading</a:t>
            </a:r>
            <a:r>
              <a:rPr lang="fr-FR" dirty="0"/>
              <a:t> (3 </a:t>
            </a:r>
            <a:r>
              <a:rPr lang="fr-FR" dirty="0" err="1"/>
              <a:t>lines</a:t>
            </a:r>
            <a:r>
              <a:rPr lang="fr-FR" dirty="0"/>
              <a:t> max)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71004"/>
            <a:ext cx="4086225" cy="158699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47674" y="2457452"/>
            <a:ext cx="3095625" cy="451406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buNone/>
              <a:defRPr sz="2400">
                <a:solidFill>
                  <a:srgbClr val="006370"/>
                </a:solidFill>
              </a:defRPr>
            </a:lvl1pPr>
          </a:lstStyle>
          <a:p>
            <a:pPr lvl="0"/>
            <a:r>
              <a:rPr lang="en-US" dirty="0"/>
              <a:t>Subtitle (3 lines max)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619625" y="1123950"/>
            <a:ext cx="3171825" cy="21717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NZ" dirty="0"/>
              <a:t>Click icon to insert image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8324850" y="1123950"/>
            <a:ext cx="3171825" cy="21717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NZ" dirty="0"/>
              <a:t>Click icon to insert image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324850" y="3848100"/>
            <a:ext cx="3171825" cy="21717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NZ" dirty="0"/>
              <a:t>Click icon to insert image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4619625" y="3848100"/>
            <a:ext cx="3171825" cy="21717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NZ" dirty="0"/>
              <a:t>Click icon to insert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619625" y="3314698"/>
            <a:ext cx="3171825" cy="333375"/>
          </a:xfrm>
        </p:spPr>
        <p:txBody>
          <a:bodyPr lIns="0">
            <a:noAutofit/>
          </a:bodyPr>
          <a:lstStyle>
            <a:lvl1pPr marL="0" indent="0">
              <a:buNone/>
              <a:defRPr sz="1200">
                <a:solidFill>
                  <a:srgbClr val="434D58"/>
                </a:solidFill>
                <a:latin typeface="HelveticaNeueLT Std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8324849" y="3314698"/>
            <a:ext cx="3171825" cy="333375"/>
          </a:xfrm>
        </p:spPr>
        <p:txBody>
          <a:bodyPr lIns="0">
            <a:noAutofit/>
          </a:bodyPr>
          <a:lstStyle>
            <a:lvl1pPr marL="0" indent="0">
              <a:buNone/>
              <a:defRPr sz="1200">
                <a:solidFill>
                  <a:srgbClr val="434D58"/>
                </a:solidFill>
                <a:latin typeface="HelveticaNeueLT Std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8324849" y="6019798"/>
            <a:ext cx="3171825" cy="333375"/>
          </a:xfrm>
        </p:spPr>
        <p:txBody>
          <a:bodyPr lIns="0">
            <a:noAutofit/>
          </a:bodyPr>
          <a:lstStyle>
            <a:lvl1pPr marL="0" indent="0">
              <a:buNone/>
              <a:defRPr sz="1200">
                <a:solidFill>
                  <a:srgbClr val="434D58"/>
                </a:solidFill>
                <a:latin typeface="HelveticaNeueLT Std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4619625" y="6019796"/>
            <a:ext cx="3171825" cy="333375"/>
          </a:xfrm>
        </p:spPr>
        <p:txBody>
          <a:bodyPr lIns="0">
            <a:noAutofit/>
          </a:bodyPr>
          <a:lstStyle>
            <a:lvl1pPr marL="0" indent="0">
              <a:buNone/>
              <a:defRPr sz="1200">
                <a:solidFill>
                  <a:srgbClr val="434D58"/>
                </a:solidFill>
                <a:latin typeface="HelveticaNeueLT Std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-2268747" y="-9525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These</a:t>
            </a:r>
            <a:r>
              <a:rPr lang="en-NZ" sz="1200" baseline="0" dirty="0"/>
              <a:t> boxes on the side are tip boxes. They don’t show when you print the slideshow or do a presentation.</a:t>
            </a:r>
            <a:endParaRPr lang="en-NZ" sz="1200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2268747" y="1959684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If you insert the wrong image, simply</a:t>
            </a:r>
            <a:r>
              <a:rPr lang="en-NZ" sz="1200" baseline="0" dirty="0"/>
              <a:t> click on it and press delete on your keyboard. The image placeholder will reappear.</a:t>
            </a:r>
            <a:endParaRPr lang="en-NZ" sz="120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2268748" y="3340459"/>
            <a:ext cx="2055803" cy="1838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Troubleshoot:</a:t>
            </a:r>
            <a:br>
              <a:rPr lang="en-NZ" sz="1200" dirty="0"/>
            </a:br>
            <a:r>
              <a:rPr lang="en-NZ" sz="1200" dirty="0"/>
              <a:t>Help! The</a:t>
            </a:r>
            <a:r>
              <a:rPr lang="en-NZ" sz="1200" baseline="0" dirty="0"/>
              <a:t> placeholder did not reappear. </a:t>
            </a:r>
          </a:p>
          <a:p>
            <a:pPr algn="ctr"/>
            <a:endParaRPr lang="en-NZ" sz="1200" baseline="0" dirty="0"/>
          </a:p>
          <a:p>
            <a:pPr algn="ctr"/>
            <a:r>
              <a:rPr lang="en-NZ" sz="1200" baseline="0" dirty="0"/>
              <a:t>On the Home tab, click the “Reset” button. This will reset your slide back to the template while keeping the content.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1519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Full Page">
    <p:bg>
      <p:bgPr>
        <a:solidFill>
          <a:srgbClr val="D6D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208087" cy="55911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NZ" dirty="0"/>
              <a:t>Click icon to insert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5591175"/>
            <a:ext cx="12208088" cy="1266825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" rIns="360000">
            <a:normAutofit/>
          </a:bodyPr>
          <a:lstStyle>
            <a:lvl1pPr algn="ctr">
              <a:defRPr sz="2800">
                <a:solidFill>
                  <a:srgbClr val="006370"/>
                </a:solidFill>
                <a:latin typeface="Archer Bold" pitchFamily="50" charset="0"/>
              </a:defRPr>
            </a:lvl1pPr>
          </a:lstStyle>
          <a:p>
            <a:r>
              <a:rPr lang="en-US" dirty="0"/>
              <a:t>Heading (2 lines max)</a:t>
            </a:r>
            <a:endParaRPr lang="en-NZ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9401176" y="5314950"/>
            <a:ext cx="2806912" cy="276225"/>
          </a:xfrm>
          <a:solidFill>
            <a:schemeClr val="tx1">
              <a:alpha val="37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inion Pro" panose="02040503050306020203" pitchFamily="18" charset="0"/>
              </a:defRPr>
            </a:lvl1pPr>
          </a:lstStyle>
          <a:p>
            <a:pPr lvl="0"/>
            <a:r>
              <a:rPr lang="en-US" dirty="0"/>
              <a:t>Caption</a:t>
            </a:r>
            <a:endParaRPr lang="en-NZ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2268747" y="-9525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These</a:t>
            </a:r>
            <a:r>
              <a:rPr lang="en-NZ" sz="1200" baseline="0" dirty="0"/>
              <a:t> boxes on the side are tip boxes. They don’t show when you print the slideshow or do a presentation.</a:t>
            </a:r>
            <a:endParaRPr lang="en-NZ" sz="12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2268747" y="1446264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If you insert the wrong image, simply</a:t>
            </a:r>
            <a:r>
              <a:rPr lang="en-NZ" sz="1200" baseline="0" dirty="0"/>
              <a:t> click on it and press delete on your keyboard. The image placeholder will reappear.</a:t>
            </a:r>
            <a:endParaRPr lang="en-NZ" sz="12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2268748" y="2902053"/>
            <a:ext cx="2055803" cy="1838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Troubleshoot:</a:t>
            </a:r>
            <a:br>
              <a:rPr lang="en-NZ" sz="1200" dirty="0"/>
            </a:br>
            <a:r>
              <a:rPr lang="en-NZ" sz="1200" dirty="0"/>
              <a:t>Help! The</a:t>
            </a:r>
            <a:r>
              <a:rPr lang="en-NZ" sz="1200" baseline="0" dirty="0"/>
              <a:t> placeholder did not reappear. </a:t>
            </a:r>
          </a:p>
          <a:p>
            <a:pPr algn="ctr"/>
            <a:endParaRPr lang="en-NZ" sz="1200" baseline="0" dirty="0"/>
          </a:p>
          <a:p>
            <a:pPr algn="ctr"/>
            <a:r>
              <a:rPr lang="en-NZ" sz="1200" baseline="0" dirty="0"/>
              <a:t>On the Home tab, click the “Reset” button. This will reset your slide back to the template while keeping the content.</a:t>
            </a:r>
            <a:endParaRPr lang="en-NZ" sz="12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2268748" y="5019487"/>
            <a:ext cx="2055803" cy="1838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Troubleshoot:</a:t>
            </a:r>
            <a:br>
              <a:rPr lang="en-NZ" sz="1200" dirty="0"/>
            </a:br>
            <a:r>
              <a:rPr lang="en-NZ" sz="1200" dirty="0"/>
              <a:t>The</a:t>
            </a:r>
            <a:r>
              <a:rPr lang="en-NZ" sz="1200" baseline="0" dirty="0"/>
              <a:t> caption has disappeared after I inserted a new image!</a:t>
            </a:r>
          </a:p>
          <a:p>
            <a:pPr algn="ctr"/>
            <a:endParaRPr lang="en-NZ" sz="1200" baseline="0" dirty="0"/>
          </a:p>
          <a:p>
            <a:pPr algn="ctr"/>
            <a:r>
              <a:rPr lang="en-NZ" sz="1200" baseline="0" dirty="0"/>
              <a:t>Right-click your new image and select “Send to Back”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125458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- Full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1266825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" rIns="360000">
            <a:normAutofit/>
          </a:bodyPr>
          <a:lstStyle>
            <a:lvl1pPr algn="ctr">
              <a:defRPr sz="2800">
                <a:solidFill>
                  <a:srgbClr val="006370"/>
                </a:solidFill>
                <a:latin typeface="Archer Bold" pitchFamily="50" charset="0"/>
              </a:defRPr>
            </a:lvl1pPr>
          </a:lstStyle>
          <a:p>
            <a:r>
              <a:rPr lang="en-US" dirty="0"/>
              <a:t>Heading (2 lines max)</a:t>
            </a:r>
            <a:endParaRPr lang="en-NZ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 hasCustomPrompt="1"/>
          </p:nvPr>
        </p:nvSpPr>
        <p:spPr>
          <a:xfrm>
            <a:off x="0" y="1371600"/>
            <a:ext cx="12192000" cy="54864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NZ" dirty="0"/>
              <a:t>Click icon to insert graph.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268747" y="-9525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These</a:t>
            </a:r>
            <a:r>
              <a:rPr lang="en-NZ" sz="1200" baseline="0" dirty="0"/>
              <a:t> boxes on the side are tip boxes. They don’t show when you print the slideshow or do a presentation.</a:t>
            </a:r>
            <a:endParaRPr lang="en-NZ" sz="12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2268747" y="1959684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If you insert the wrong image, simply</a:t>
            </a:r>
            <a:r>
              <a:rPr lang="en-NZ" sz="1200" baseline="0" dirty="0"/>
              <a:t> click on it and press delete on your keyboard. The image placeholder will reappear.</a:t>
            </a:r>
            <a:endParaRPr lang="en-NZ" sz="12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2268748" y="3340459"/>
            <a:ext cx="2055803" cy="1838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Troubleshoot:</a:t>
            </a:r>
            <a:br>
              <a:rPr lang="en-NZ" sz="1200" dirty="0"/>
            </a:br>
            <a:r>
              <a:rPr lang="en-NZ" sz="1200" dirty="0"/>
              <a:t>Help! The</a:t>
            </a:r>
            <a:r>
              <a:rPr lang="en-NZ" sz="1200" baseline="0" dirty="0"/>
              <a:t> placeholder did not reappear. </a:t>
            </a:r>
          </a:p>
          <a:p>
            <a:pPr algn="ctr"/>
            <a:endParaRPr lang="en-NZ" sz="1200" baseline="0" dirty="0"/>
          </a:p>
          <a:p>
            <a:pPr algn="ctr"/>
            <a:r>
              <a:rPr lang="en-NZ" sz="1200" baseline="0" dirty="0"/>
              <a:t>On the Home tab, click the “Reset” button. This will reset your slide back to the template while keeping the content.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4254626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solidFill>
          <a:srgbClr val="D6D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609359"/>
            <a:ext cx="12192000" cy="784830"/>
          </a:xfrm>
        </p:spPr>
        <p:txBody>
          <a:bodyPr wrap="square" lIns="1800000" rIns="1800000">
            <a:spAutoFit/>
          </a:bodyPr>
          <a:lstStyle>
            <a:lvl1pPr algn="ctr">
              <a:lnSpc>
                <a:spcPts val="5400"/>
              </a:lnSpc>
              <a:defRPr sz="4400" spc="50" baseline="0">
                <a:solidFill>
                  <a:srgbClr val="006370"/>
                </a:solidFill>
              </a:defRPr>
            </a:lvl1pPr>
          </a:lstStyle>
          <a:p>
            <a:r>
              <a:rPr lang="en-US" dirty="0"/>
              <a:t>Heading (2 lines max)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67" y="5740795"/>
            <a:ext cx="1720600" cy="643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294" y="6218145"/>
            <a:ext cx="1217678" cy="1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8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33400" y="533400"/>
            <a:ext cx="8492067" cy="5774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4888" y="3953934"/>
            <a:ext cx="1550194" cy="363272"/>
          </a:xfrm>
          <a:solidFill>
            <a:schemeClr val="accent5"/>
          </a:solidFill>
        </p:spPr>
        <p:txBody>
          <a:bodyPr lIns="54000" tIns="54000" rIns="54000" bIns="54000"/>
          <a:lstStyle>
            <a:lvl1pPr algn="ctr">
              <a:defRPr sz="1450" b="1" spc="30" baseline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r>
              <a:rPr lang="en-US" dirty="0"/>
              <a:t>xx Month Year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5350" y="787400"/>
            <a:ext cx="6191250" cy="2222500"/>
          </a:xfrm>
        </p:spPr>
        <p:txBody>
          <a:bodyPr anchor="b"/>
          <a:lstStyle>
            <a:lvl1pPr>
              <a:lnSpc>
                <a:spcPct val="100000"/>
              </a:lnSpc>
              <a:defRPr kern="0" spc="40" baseline="0">
                <a:solidFill>
                  <a:srgbClr val="006370"/>
                </a:solidFill>
              </a:defRPr>
            </a:lvl1pPr>
          </a:lstStyle>
          <a:p>
            <a:r>
              <a:rPr lang="en-US" dirty="0"/>
              <a:t>Title (3 lines max)</a:t>
            </a:r>
            <a:endParaRPr lang="en-N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85825" y="3086764"/>
            <a:ext cx="6200775" cy="867170"/>
          </a:xfrm>
        </p:spPr>
        <p:txBody>
          <a:bodyPr rIns="0">
            <a:normAutofit/>
          </a:bodyPr>
          <a:lstStyle>
            <a:lvl1pPr marL="0" indent="0">
              <a:buNone/>
              <a:defRPr sz="2400" b="1" spc="-30" baseline="0">
                <a:solidFill>
                  <a:srgbClr val="99BC80"/>
                </a:solidFill>
                <a:latin typeface="HelveticaNeueLT Std" panose="020B0604020202020204" pitchFamily="34" charset="0"/>
              </a:defRPr>
            </a:lvl1pPr>
          </a:lstStyle>
          <a:p>
            <a:pPr lvl="0"/>
            <a:r>
              <a:rPr lang="en-US" dirty="0"/>
              <a:t>Subtitle (2 lines max)</a:t>
            </a:r>
            <a:endParaRPr lang="en-NZ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88" y="5405882"/>
            <a:ext cx="1720600" cy="6431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261" y="5896992"/>
            <a:ext cx="1217678" cy="123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15" y="3232976"/>
            <a:ext cx="1802896" cy="224942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2268747" y="3928893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Keep the date on one line.</a:t>
            </a:r>
          </a:p>
          <a:p>
            <a:pPr algn="ctr"/>
            <a:endParaRPr lang="en-NZ" sz="1200" dirty="0"/>
          </a:p>
          <a:p>
            <a:pPr algn="ctr"/>
            <a:r>
              <a:rPr lang="en-NZ" sz="1200" dirty="0"/>
              <a:t>If the</a:t>
            </a:r>
            <a:r>
              <a:rPr lang="en-NZ" sz="1200" baseline="0" dirty="0"/>
              <a:t> textbox is not long enough, extend the textbox.</a:t>
            </a:r>
            <a:endParaRPr lang="en-NZ" sz="12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2268747" y="-9525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These</a:t>
            </a:r>
            <a:r>
              <a:rPr lang="en-NZ" sz="1200" baseline="0" dirty="0"/>
              <a:t> boxes on the side are tip boxes. They don’t show when you print the slideshow or do a presentation.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13567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33400" y="533400"/>
            <a:ext cx="8492067" cy="5774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4888" y="3953934"/>
            <a:ext cx="1550194" cy="363272"/>
          </a:xfrm>
          <a:solidFill>
            <a:schemeClr val="accent5"/>
          </a:solidFill>
        </p:spPr>
        <p:txBody>
          <a:bodyPr lIns="54000" tIns="54000" rIns="54000" bIns="54000"/>
          <a:lstStyle>
            <a:lvl1pPr algn="ctr">
              <a:defRPr sz="1450" b="1" spc="30" baseline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r>
              <a:rPr lang="en-US" dirty="0"/>
              <a:t>xx Month Year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5350" y="787400"/>
            <a:ext cx="6191250" cy="2222500"/>
          </a:xfrm>
        </p:spPr>
        <p:txBody>
          <a:bodyPr anchor="b"/>
          <a:lstStyle>
            <a:lvl1pPr>
              <a:lnSpc>
                <a:spcPct val="100000"/>
              </a:lnSpc>
              <a:defRPr kern="0" spc="40" baseline="0">
                <a:solidFill>
                  <a:srgbClr val="006370"/>
                </a:solidFill>
              </a:defRPr>
            </a:lvl1pPr>
          </a:lstStyle>
          <a:p>
            <a:r>
              <a:rPr lang="en-US" dirty="0"/>
              <a:t>Title (3 lines max)</a:t>
            </a:r>
            <a:endParaRPr lang="en-N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85825" y="3086764"/>
            <a:ext cx="6200775" cy="867170"/>
          </a:xfrm>
        </p:spPr>
        <p:txBody>
          <a:bodyPr rIns="0">
            <a:normAutofit/>
          </a:bodyPr>
          <a:lstStyle>
            <a:lvl1pPr marL="0" indent="0">
              <a:buNone/>
              <a:defRPr sz="2400" b="1" spc="-30" baseline="0">
                <a:solidFill>
                  <a:srgbClr val="99BC80"/>
                </a:solidFill>
                <a:latin typeface="HelveticaNeueLT Std" panose="020B0604020202020204" pitchFamily="34" charset="0"/>
              </a:defRPr>
            </a:lvl1pPr>
          </a:lstStyle>
          <a:p>
            <a:pPr lvl="0"/>
            <a:r>
              <a:rPr lang="en-US" dirty="0"/>
              <a:t>Subtitle (2 lines max)</a:t>
            </a:r>
            <a:endParaRPr lang="en-NZ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88" y="5405882"/>
            <a:ext cx="1720600" cy="6431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261" y="5896992"/>
            <a:ext cx="1217678" cy="123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4735" y="2477352"/>
            <a:ext cx="1903480" cy="17617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2268747" y="3928893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Keep the date on one line.</a:t>
            </a:r>
          </a:p>
          <a:p>
            <a:pPr algn="ctr"/>
            <a:endParaRPr lang="en-NZ" sz="1200" dirty="0"/>
          </a:p>
          <a:p>
            <a:pPr algn="ctr"/>
            <a:r>
              <a:rPr lang="en-NZ" sz="1200" dirty="0"/>
              <a:t>If the</a:t>
            </a:r>
            <a:r>
              <a:rPr lang="en-NZ" sz="1200" baseline="0" dirty="0"/>
              <a:t> textbox is not long enough, extend the textbox.</a:t>
            </a:r>
            <a:endParaRPr lang="en-NZ" sz="12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2268747" y="-9525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These</a:t>
            </a:r>
            <a:r>
              <a:rPr lang="en-NZ" sz="1200" baseline="0" dirty="0"/>
              <a:t> boxes on the side are tip boxes. They don’t show when you print the slideshow or do a presentation.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11277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33400" y="533400"/>
            <a:ext cx="7027863" cy="5774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4888" y="3953934"/>
            <a:ext cx="1550194" cy="363272"/>
          </a:xfrm>
          <a:solidFill>
            <a:schemeClr val="accent5"/>
          </a:solidFill>
        </p:spPr>
        <p:txBody>
          <a:bodyPr lIns="54000" tIns="54000" rIns="54000" bIns="54000"/>
          <a:lstStyle>
            <a:lvl1pPr algn="ctr">
              <a:defRPr sz="1450" b="1" spc="30" baseline="0">
                <a:solidFill>
                  <a:schemeClr val="bg1"/>
                </a:solidFill>
                <a:latin typeface="HelveticaNeueLT Std" panose="020B0604020202020204" pitchFamily="34" charset="0"/>
              </a:defRPr>
            </a:lvl1pPr>
          </a:lstStyle>
          <a:p>
            <a:r>
              <a:rPr lang="en-US" dirty="0"/>
              <a:t>xx Month Year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5350" y="787400"/>
            <a:ext cx="6191250" cy="2222500"/>
          </a:xfrm>
        </p:spPr>
        <p:txBody>
          <a:bodyPr anchor="b"/>
          <a:lstStyle>
            <a:lvl1pPr>
              <a:lnSpc>
                <a:spcPct val="100000"/>
              </a:lnSpc>
              <a:defRPr kern="0" spc="40" baseline="0">
                <a:solidFill>
                  <a:srgbClr val="006370"/>
                </a:solidFill>
              </a:defRPr>
            </a:lvl1pPr>
          </a:lstStyle>
          <a:p>
            <a:r>
              <a:rPr lang="en-US" dirty="0"/>
              <a:t>Title (3 lines max)</a:t>
            </a:r>
            <a:endParaRPr lang="en-N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85825" y="3086764"/>
            <a:ext cx="6200775" cy="867170"/>
          </a:xfrm>
        </p:spPr>
        <p:txBody>
          <a:bodyPr rIns="0">
            <a:normAutofit/>
          </a:bodyPr>
          <a:lstStyle>
            <a:lvl1pPr marL="0" indent="0">
              <a:buNone/>
              <a:defRPr sz="2400" b="1" spc="-30" baseline="0">
                <a:solidFill>
                  <a:srgbClr val="99BC80"/>
                </a:solidFill>
                <a:latin typeface="HelveticaNeueLT Std" panose="020B0604020202020204" pitchFamily="34" charset="0"/>
              </a:defRPr>
            </a:lvl1pPr>
          </a:lstStyle>
          <a:p>
            <a:pPr lvl="0"/>
            <a:r>
              <a:rPr lang="en-US" dirty="0"/>
              <a:t>Subtitle (2 lines max)</a:t>
            </a:r>
            <a:endParaRPr lang="en-NZ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88" y="5405882"/>
            <a:ext cx="1720600" cy="6431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323" y="5896992"/>
            <a:ext cx="1217678" cy="12344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61263" y="533399"/>
            <a:ext cx="4114800" cy="577426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NZ" dirty="0"/>
              <a:t>Click on icon to insert image.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9786938" y="6100763"/>
            <a:ext cx="1889125" cy="206375"/>
          </a:xfrm>
          <a:solidFill>
            <a:schemeClr val="tx1">
              <a:alpha val="37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latin typeface="Helvetica Neue" panose="02000503000000020004" pitchFamily="2"/>
              </a:defRPr>
            </a:lvl1pPr>
          </a:lstStyle>
          <a:p>
            <a:pPr lvl="0"/>
            <a:r>
              <a:rPr lang="en-US" dirty="0"/>
              <a:t>Caption</a:t>
            </a:r>
            <a:endParaRPr lang="en-NZ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2268747" y="1666812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Keep the date on one line.</a:t>
            </a:r>
          </a:p>
          <a:p>
            <a:pPr algn="ctr"/>
            <a:endParaRPr lang="en-NZ" sz="1200" dirty="0"/>
          </a:p>
          <a:p>
            <a:pPr algn="ctr"/>
            <a:r>
              <a:rPr lang="en-NZ" sz="1200" dirty="0"/>
              <a:t>If the</a:t>
            </a:r>
            <a:r>
              <a:rPr lang="en-NZ" sz="1200" baseline="0" dirty="0"/>
              <a:t> textbox is not long enough, extend the textbox.</a:t>
            </a:r>
            <a:endParaRPr lang="en-NZ" sz="120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2268747" y="-9525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These</a:t>
            </a:r>
            <a:r>
              <a:rPr lang="en-NZ" sz="1200" baseline="0" dirty="0"/>
              <a:t> boxes on the side are tip boxes. They don’t show when you print the slideshow or do a presentation.</a:t>
            </a:r>
            <a:endParaRPr lang="en-NZ" sz="120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2268747" y="3343149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If you insert the wrong image, simply</a:t>
            </a:r>
            <a:r>
              <a:rPr lang="en-NZ" sz="1200" baseline="0" dirty="0"/>
              <a:t> click on it and press delete on your keyboard. The image placeholder will reappear.</a:t>
            </a:r>
            <a:endParaRPr lang="en-NZ" sz="1200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2268748" y="5019487"/>
            <a:ext cx="2055803" cy="1838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Troubleshoot:</a:t>
            </a:r>
            <a:br>
              <a:rPr lang="en-NZ" sz="1200" dirty="0"/>
            </a:br>
            <a:r>
              <a:rPr lang="en-NZ" sz="1200" dirty="0"/>
              <a:t>Help! The</a:t>
            </a:r>
            <a:r>
              <a:rPr lang="en-NZ" sz="1200" baseline="0" dirty="0"/>
              <a:t> placeholder did not reappear. </a:t>
            </a:r>
          </a:p>
          <a:p>
            <a:pPr algn="ctr"/>
            <a:endParaRPr lang="en-NZ" sz="1200" baseline="0" dirty="0"/>
          </a:p>
          <a:p>
            <a:pPr algn="ctr"/>
            <a:r>
              <a:rPr lang="en-NZ" sz="1200" baseline="0" dirty="0"/>
              <a:t>On the Home tab, click the “Reset” button. This will reset your slide back to the template while keeping the content.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170018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D6D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3624" y="2761757"/>
            <a:ext cx="7610476" cy="784830"/>
          </a:xfrm>
        </p:spPr>
        <p:txBody>
          <a:bodyPr>
            <a:spAutoFit/>
          </a:bodyPr>
          <a:lstStyle>
            <a:lvl1pPr algn="ctr">
              <a:lnSpc>
                <a:spcPts val="5400"/>
              </a:lnSpc>
              <a:defRPr sz="4000" baseline="0">
                <a:solidFill>
                  <a:srgbClr val="006370"/>
                </a:solidFill>
              </a:defRPr>
            </a:lvl1pPr>
          </a:lstStyle>
          <a:p>
            <a:r>
              <a:rPr lang="en-US" dirty="0"/>
              <a:t>Text (2 lines max)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208" y="4200525"/>
            <a:ext cx="2129942" cy="26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1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rgbClr val="D6D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3624" y="2786763"/>
            <a:ext cx="7610476" cy="734817"/>
          </a:xfrm>
        </p:spPr>
        <p:txBody>
          <a:bodyPr>
            <a:spAutoFit/>
          </a:bodyPr>
          <a:lstStyle>
            <a:lvl1pPr algn="ctr">
              <a:lnSpc>
                <a:spcPts val="5400"/>
              </a:lnSpc>
              <a:defRPr sz="4000">
                <a:solidFill>
                  <a:srgbClr val="006370"/>
                </a:solidFill>
              </a:defRPr>
            </a:lvl1pPr>
          </a:lstStyle>
          <a:p>
            <a:r>
              <a:rPr lang="en-US" dirty="0"/>
              <a:t>Text (2 lines max)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5184" y="3629025"/>
            <a:ext cx="2289607" cy="211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bg>
      <p:bgPr>
        <a:solidFill>
          <a:srgbClr val="D6D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25" t="51463"/>
          <a:stretch/>
        </p:blipFill>
        <p:spPr>
          <a:xfrm>
            <a:off x="4019550" y="3533774"/>
            <a:ext cx="8188750" cy="3324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3624" y="2786763"/>
            <a:ext cx="7610476" cy="734817"/>
          </a:xfrm>
        </p:spPr>
        <p:txBody>
          <a:bodyPr>
            <a:spAutoFit/>
          </a:bodyPr>
          <a:lstStyle>
            <a:lvl1pPr algn="ctr">
              <a:lnSpc>
                <a:spcPts val="5400"/>
              </a:lnSpc>
              <a:defRPr sz="4000">
                <a:solidFill>
                  <a:srgbClr val="006370"/>
                </a:solidFill>
              </a:defRPr>
            </a:lvl1pPr>
          </a:lstStyle>
          <a:p>
            <a:r>
              <a:rPr lang="en-US" dirty="0"/>
              <a:t>Text (2 lines max)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339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086225" cy="6064502"/>
          </a:xfrm>
          <a:prstGeom prst="rect">
            <a:avLst/>
          </a:prstGeom>
          <a:solidFill>
            <a:srgbClr val="D6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02596"/>
            <a:ext cx="3095625" cy="964367"/>
          </a:xfrm>
        </p:spPr>
        <p:txBody>
          <a:bodyPr anchor="b">
            <a:spAutoFit/>
          </a:bodyPr>
          <a:lstStyle>
            <a:lvl1pPr>
              <a:lnSpc>
                <a:spcPts val="3400"/>
              </a:lnSpc>
              <a:defRPr sz="2800" baseline="0">
                <a:solidFill>
                  <a:srgbClr val="006370"/>
                </a:solidFill>
                <a:latin typeface="Archer Bold" pitchFamily="50" charset="0"/>
              </a:defRPr>
            </a:lvl1pPr>
          </a:lstStyle>
          <a:p>
            <a:r>
              <a:rPr lang="fr-FR" dirty="0" err="1"/>
              <a:t>Heading</a:t>
            </a:r>
            <a:r>
              <a:rPr lang="fr-FR" dirty="0"/>
              <a:t> (3 </a:t>
            </a:r>
            <a:r>
              <a:rPr lang="fr-FR" dirty="0" err="1"/>
              <a:t>lines</a:t>
            </a:r>
            <a:r>
              <a:rPr lang="fr-FR" dirty="0"/>
              <a:t> max)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71004"/>
            <a:ext cx="4086225" cy="158699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47674" y="2457452"/>
            <a:ext cx="3095625" cy="451406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buNone/>
              <a:defRPr sz="2400">
                <a:solidFill>
                  <a:srgbClr val="006370"/>
                </a:solidFill>
              </a:defRPr>
            </a:lvl1pPr>
          </a:lstStyle>
          <a:p>
            <a:pPr lvl="0"/>
            <a:r>
              <a:rPr lang="en-US" dirty="0"/>
              <a:t>Subtitle (3 lines max)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81525" y="1003300"/>
            <a:ext cx="7143750" cy="1123449"/>
          </a:xfrm>
        </p:spPr>
        <p:txBody>
          <a:bodyPr wrap="square">
            <a:spAutoFit/>
          </a:bodyPr>
          <a:lstStyle>
            <a:lvl1pPr marL="266700" marR="0" indent="-26670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2000"/>
              </a:spcAft>
              <a:buClr>
                <a:srgbClr val="006370"/>
              </a:buClr>
              <a:buSzPct val="100000"/>
              <a:buFontTx/>
              <a:buBlip>
                <a:blip r:embed="rId3"/>
              </a:buBlip>
              <a:tabLst/>
              <a:defRPr lang="en-US" sz="3000" b="0" i="0" u="none" strike="noStrike" spc="-20" baseline="30000" smtClean="0">
                <a:solidFill>
                  <a:srgbClr val="434D58"/>
                </a:solidFill>
              </a:defRPr>
            </a:lvl1pPr>
          </a:lstStyle>
          <a:p>
            <a:pPr lvl="0"/>
            <a:r>
              <a:rPr lang="en-US" dirty="0"/>
              <a:t>Bullet List</a:t>
            </a:r>
          </a:p>
          <a:p>
            <a:pPr lvl="0"/>
            <a:r>
              <a:rPr lang="en-US" dirty="0"/>
              <a:t>Bullet List</a:t>
            </a:r>
          </a:p>
        </p:txBody>
      </p:sp>
    </p:spTree>
    <p:extLst>
      <p:ext uri="{BB962C8B-B14F-4D97-AF65-F5344CB8AC3E}">
        <p14:creationId xmlns:p14="http://schemas.microsoft.com/office/powerpoint/2010/main" val="7070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581525" y="1000964"/>
            <a:ext cx="7143750" cy="1123449"/>
          </a:xfrm>
        </p:spPr>
        <p:txBody>
          <a:bodyPr wrap="square">
            <a:spAutoFit/>
          </a:bodyPr>
          <a:lstStyle>
            <a:lvl1pPr marL="266700" marR="0" indent="-26670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2000"/>
              </a:spcAft>
              <a:buClr>
                <a:srgbClr val="006370"/>
              </a:buClr>
              <a:buSzPct val="100000"/>
              <a:buFontTx/>
              <a:buBlip>
                <a:blip r:embed="rId2"/>
              </a:buBlip>
              <a:tabLst/>
              <a:defRPr lang="en-US" sz="3000" b="0" i="0" u="none" strike="noStrike" spc="-20" baseline="30000" smtClean="0">
                <a:solidFill>
                  <a:srgbClr val="434D58"/>
                </a:solidFill>
              </a:defRPr>
            </a:lvl1pPr>
          </a:lstStyle>
          <a:p>
            <a:pPr lvl="0"/>
            <a:r>
              <a:rPr lang="en-US" dirty="0"/>
              <a:t>Bullet List</a:t>
            </a:r>
          </a:p>
          <a:p>
            <a:pPr lvl="0"/>
            <a:r>
              <a:rPr lang="en-US" dirty="0"/>
              <a:t>Bullet List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086225" cy="6064502"/>
          </a:xfrm>
          <a:prstGeom prst="rect">
            <a:avLst/>
          </a:prstGeom>
          <a:solidFill>
            <a:srgbClr val="D6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25423"/>
            <a:ext cx="3095625" cy="941540"/>
          </a:xfrm>
        </p:spPr>
        <p:txBody>
          <a:bodyPr anchor="b">
            <a:spAutoFit/>
          </a:bodyPr>
          <a:lstStyle>
            <a:lvl1pPr>
              <a:lnSpc>
                <a:spcPts val="3400"/>
              </a:lnSpc>
              <a:defRPr sz="2800">
                <a:solidFill>
                  <a:srgbClr val="006370"/>
                </a:solidFill>
                <a:latin typeface="Archer Bold" pitchFamily="50" charset="0"/>
              </a:defRPr>
            </a:lvl1pPr>
          </a:lstStyle>
          <a:p>
            <a:r>
              <a:rPr lang="fr-FR" dirty="0" err="1"/>
              <a:t>Heading</a:t>
            </a:r>
            <a:r>
              <a:rPr lang="fr-FR" dirty="0"/>
              <a:t> (3 </a:t>
            </a:r>
            <a:r>
              <a:rPr lang="fr-FR" dirty="0" err="1"/>
              <a:t>lines</a:t>
            </a:r>
            <a:r>
              <a:rPr lang="fr-FR" dirty="0"/>
              <a:t> max)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71004"/>
            <a:ext cx="4086225" cy="158699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47674" y="2457452"/>
            <a:ext cx="3095625" cy="451406"/>
          </a:xfrm>
        </p:spPr>
        <p:txBody>
          <a:bodyPr>
            <a:spAutoFit/>
          </a:bodyPr>
          <a:lstStyle>
            <a:lvl1pPr marL="0" indent="0">
              <a:lnSpc>
                <a:spcPts val="2800"/>
              </a:lnSpc>
              <a:buNone/>
              <a:defRPr sz="2400">
                <a:solidFill>
                  <a:srgbClr val="006370"/>
                </a:solidFill>
              </a:defRPr>
            </a:lvl1pPr>
          </a:lstStyle>
          <a:p>
            <a:pPr lvl="0"/>
            <a:r>
              <a:rPr lang="en-US" dirty="0"/>
              <a:t>Subtitle (3 lines max)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8343900" y="3435604"/>
            <a:ext cx="3324225" cy="239369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en-NZ" dirty="0"/>
              <a:t>Click icon to insert image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8343900" y="5897814"/>
            <a:ext cx="3324225" cy="333375"/>
          </a:xfrm>
        </p:spPr>
        <p:txBody>
          <a:bodyPr lIns="0">
            <a:noAutofit/>
          </a:bodyPr>
          <a:lstStyle>
            <a:lvl1pPr marL="0" indent="0">
              <a:buNone/>
              <a:defRPr sz="1200">
                <a:solidFill>
                  <a:srgbClr val="434D58"/>
                </a:solidFill>
                <a:latin typeface="HelveticaNeueLT Std" panose="020B0604020202020204" pitchFamily="34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2268747" y="-9525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These</a:t>
            </a:r>
            <a:r>
              <a:rPr lang="en-NZ" sz="1200" baseline="0" dirty="0"/>
              <a:t> boxes on the side are tip boxes. They don’t show when you print the slideshow or do a presentation.</a:t>
            </a:r>
            <a:endParaRPr lang="en-NZ" sz="12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2268747" y="1407481"/>
            <a:ext cx="2055803" cy="1176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If you insert the wrong image, simply</a:t>
            </a:r>
            <a:r>
              <a:rPr lang="en-NZ" sz="1200" baseline="0" dirty="0"/>
              <a:t> click on it and press delete on your keyboard. The image placeholder will reappear.</a:t>
            </a:r>
            <a:endParaRPr lang="en-NZ" sz="12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2268748" y="2824487"/>
            <a:ext cx="2055803" cy="1838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Troubleshoot:</a:t>
            </a:r>
            <a:br>
              <a:rPr lang="en-NZ" sz="1200" dirty="0"/>
            </a:br>
            <a:r>
              <a:rPr lang="en-NZ" sz="1200" dirty="0"/>
              <a:t>Help! The</a:t>
            </a:r>
            <a:r>
              <a:rPr lang="en-NZ" sz="1200" baseline="0" dirty="0"/>
              <a:t> placeholder did not reappear. </a:t>
            </a:r>
          </a:p>
          <a:p>
            <a:pPr algn="ctr"/>
            <a:endParaRPr lang="en-NZ" sz="1200" baseline="0" dirty="0"/>
          </a:p>
          <a:p>
            <a:pPr algn="ctr"/>
            <a:r>
              <a:rPr lang="en-NZ" sz="1200" baseline="0" dirty="0"/>
              <a:t>On the Home tab, click the “Reset” button. This will reset your slide back to the template while keeping the content.</a:t>
            </a:r>
            <a:endParaRPr lang="en-NZ" sz="12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2268747" y="4903139"/>
            <a:ext cx="2055803" cy="1382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200" dirty="0"/>
              <a:t>If you want the text to flow around the image, you will need to do this manually. </a:t>
            </a:r>
          </a:p>
          <a:p>
            <a:pPr algn="ctr"/>
            <a:r>
              <a:rPr lang="en-NZ" sz="1200" dirty="0"/>
              <a:t>Click on the text where</a:t>
            </a:r>
            <a:r>
              <a:rPr lang="en-NZ" sz="1200" baseline="0" dirty="0"/>
              <a:t> you need it to move down and p</a:t>
            </a:r>
            <a:r>
              <a:rPr lang="en-NZ" sz="1200" dirty="0"/>
              <a:t>ress CTRL + Enter.</a:t>
            </a:r>
          </a:p>
        </p:txBody>
      </p:sp>
    </p:spTree>
    <p:extLst>
      <p:ext uri="{BB962C8B-B14F-4D97-AF65-F5344CB8AC3E}">
        <p14:creationId xmlns:p14="http://schemas.microsoft.com/office/powerpoint/2010/main" val="336237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xx Month Year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3BAF-6C55-4B71-A553-2FB5D3622E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976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52" r:id="rId3"/>
    <p:sldLayoutId id="2147483650" r:id="rId4"/>
    <p:sldLayoutId id="2147483653" r:id="rId5"/>
    <p:sldLayoutId id="2147483654" r:id="rId6"/>
    <p:sldLayoutId id="2147483655" r:id="rId7"/>
    <p:sldLayoutId id="2147483656" r:id="rId8"/>
    <p:sldLayoutId id="2147483659" r:id="rId9"/>
    <p:sldLayoutId id="2147483657" r:id="rId10"/>
    <p:sldLayoutId id="2147483658" r:id="rId11"/>
    <p:sldLayoutId id="2147483660" r:id="rId12"/>
    <p:sldLayoutId id="2147483661" r:id="rId13"/>
    <p:sldLayoutId id="2147483662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/>
              <a:t>24 July 2020</a:t>
            </a:r>
            <a:endParaRPr lang="en-NZ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Jobs for Nature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DIA Presentation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9D72DF3-4E1F-4E15-8BEA-A4DBEC7E7C63}"/>
              </a:ext>
            </a:extLst>
          </p:cNvPr>
          <p:cNvSpPr txBox="1">
            <a:spLocks/>
          </p:cNvSpPr>
          <p:nvPr/>
        </p:nvSpPr>
        <p:spPr>
          <a:xfrm>
            <a:off x="7326003" y="5759776"/>
            <a:ext cx="1550194" cy="473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0" spc="40" baseline="0">
                <a:solidFill>
                  <a:srgbClr val="00637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1000" dirty="0">
                <a:solidFill>
                  <a:srgbClr val="434D58"/>
                </a:solidFill>
              </a:rPr>
              <a:t>DOC-6377618</a:t>
            </a:r>
          </a:p>
        </p:txBody>
      </p:sp>
    </p:spTree>
    <p:extLst>
      <p:ext uri="{BB962C8B-B14F-4D97-AF65-F5344CB8AC3E}">
        <p14:creationId xmlns:p14="http://schemas.microsoft.com/office/powerpoint/2010/main" val="275145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1F81AF-8255-4AA0-BCA4-B870CDAE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5423"/>
            <a:ext cx="3256961" cy="941540"/>
          </a:xfrm>
        </p:spPr>
        <p:txBody>
          <a:bodyPr/>
          <a:lstStyle/>
          <a:p>
            <a:r>
              <a:rPr lang="en-US" dirty="0"/>
              <a:t>Handout 1 – page 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E084BA6-BBE6-4DC2-8F38-C6450C1845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4" y="2457452"/>
            <a:ext cx="3372486" cy="810478"/>
          </a:xfrm>
        </p:spPr>
        <p:txBody>
          <a:bodyPr/>
          <a:lstStyle/>
          <a:p>
            <a:r>
              <a:rPr lang="en-US" dirty="0"/>
              <a:t>How Alliances Create Jobs for Nature</a:t>
            </a:r>
          </a:p>
        </p:txBody>
      </p:sp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9D2D72F0-8A43-424A-AB8E-F7B20A1AA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31" y="966247"/>
            <a:ext cx="6963697" cy="4925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0540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1F81AF-8255-4AA0-BCA4-B870CDAE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61440"/>
            <a:ext cx="3256961" cy="505523"/>
          </a:xfrm>
        </p:spPr>
        <p:txBody>
          <a:bodyPr/>
          <a:lstStyle/>
          <a:p>
            <a:r>
              <a:rPr lang="en-US" dirty="0"/>
              <a:t>Handout 1 – page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E084BA6-BBE6-4DC2-8F38-C6450C1845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4" y="2457452"/>
            <a:ext cx="3372486" cy="810478"/>
          </a:xfrm>
        </p:spPr>
        <p:txBody>
          <a:bodyPr/>
          <a:lstStyle/>
          <a:p>
            <a:r>
              <a:rPr lang="en-US" dirty="0"/>
              <a:t>How Alliances Create Jobs for Nature</a:t>
            </a:r>
          </a:p>
        </p:txBody>
      </p:sp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9175FD3B-04ED-4A5F-B070-FBD294246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50" y="1003727"/>
            <a:ext cx="6857698" cy="484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0537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71F81AF-8255-4AA0-BCA4-B870CDAE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61440"/>
            <a:ext cx="3095625" cy="505523"/>
          </a:xfrm>
        </p:spPr>
        <p:txBody>
          <a:bodyPr/>
          <a:lstStyle/>
          <a:p>
            <a:r>
              <a:rPr lang="en-US" dirty="0"/>
              <a:t>Handout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E084BA6-BBE6-4DC2-8F38-C6450C1845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4" y="2457452"/>
            <a:ext cx="3372486" cy="1528624"/>
          </a:xfrm>
        </p:spPr>
        <p:txBody>
          <a:bodyPr/>
          <a:lstStyle/>
          <a:p>
            <a:r>
              <a:rPr lang="en-US" dirty="0"/>
              <a:t>Environmental Alliances, RLGs, RSLGs working together in Nelson</a:t>
            </a:r>
          </a:p>
        </p:txBody>
      </p:sp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6788830-438D-4FAE-8DB0-8514C42E0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09" y="1172947"/>
            <a:ext cx="6853793" cy="483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699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2EA4-B39E-44DD-8CF8-2F5AAFC4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NZ" dirty="0"/>
            </a:br>
            <a:r>
              <a:rPr lang="en-NZ" dirty="0"/>
              <a:t>Jobs for Nature -  ($1.3bn)</a:t>
            </a:r>
            <a:br>
              <a:rPr lang="en-NZ" dirty="0"/>
            </a:br>
            <a:endParaRPr lang="en-NZ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15036B2-F436-4E72-BCE0-F16D952C9946}"/>
              </a:ext>
            </a:extLst>
          </p:cNvPr>
          <p:cNvSpPr/>
          <p:nvPr/>
        </p:nvSpPr>
        <p:spPr>
          <a:xfrm>
            <a:off x="6272269" y="148648"/>
            <a:ext cx="5673882" cy="6560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1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03E9C835-0207-4B78-BB2C-142F42840641}"/>
              </a:ext>
            </a:extLst>
          </p:cNvPr>
          <p:cNvSpPr txBox="1"/>
          <p:nvPr/>
        </p:nvSpPr>
        <p:spPr>
          <a:xfrm>
            <a:off x="223816" y="1501048"/>
            <a:ext cx="5751002" cy="51200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/>
            </a:lvl1pPr>
            <a:lvl2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/>
            </a:lvl2pPr>
            <a:lvl3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/>
            </a:lvl3pPr>
            <a:lvl4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/>
            </a:lvl4pPr>
            <a:lvl5pPr marL="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Aft>
                <a:spcPts val="1200"/>
              </a:spcAft>
            </a:pPr>
            <a:r>
              <a:rPr sz="2000" b="1" dirty="0">
                <a:solidFill>
                  <a:srgbClr val="434D58"/>
                </a:solidFill>
                <a:latin typeface="+mj-lt"/>
              </a:rPr>
              <a:t>Jobs for Nature is a $1.3 billion programme of  broad environmental funding. </a:t>
            </a:r>
            <a:r>
              <a:rPr lang="en-NZ" sz="2000" b="1" dirty="0">
                <a:solidFill>
                  <a:srgbClr val="434D58"/>
                </a:solidFill>
                <a:latin typeface="+mj-lt"/>
              </a:rPr>
              <a:t> </a:t>
            </a:r>
            <a:r>
              <a:rPr sz="2000" b="1" dirty="0">
                <a:solidFill>
                  <a:srgbClr val="434D58"/>
                </a:solidFill>
                <a:latin typeface="+mj-lt"/>
              </a:rPr>
              <a:t>It is part of the  COVID-19 recovery package. </a:t>
            </a:r>
            <a:r>
              <a:rPr lang="en-NZ" sz="2000" b="1" dirty="0">
                <a:solidFill>
                  <a:srgbClr val="434D58"/>
                </a:solidFill>
                <a:latin typeface="+mj-lt"/>
              </a:rPr>
              <a:t> </a:t>
            </a:r>
            <a:r>
              <a:rPr sz="2000" b="1" dirty="0">
                <a:solidFill>
                  <a:srgbClr val="434D58"/>
                </a:solidFill>
                <a:latin typeface="+mj-lt"/>
              </a:rPr>
              <a:t>The programme is  intended to run for four years</a:t>
            </a:r>
            <a:r>
              <a:rPr sz="2000" b="1" dirty="0">
                <a:solidFill>
                  <a:srgbClr val="434D58"/>
                </a:solidFill>
              </a:rPr>
              <a:t>.</a:t>
            </a:r>
          </a:p>
          <a:p>
            <a:r>
              <a:rPr sz="2000" b="1" dirty="0">
                <a:solidFill>
                  <a:srgbClr val="434D58"/>
                </a:solidFill>
                <a:latin typeface="+mj-lt"/>
              </a:rPr>
              <a:t>Jobs for Nature aims to:</a:t>
            </a:r>
          </a:p>
          <a:p>
            <a:pPr marL="540000" indent="-342900">
              <a:buClr>
                <a:srgbClr val="006370"/>
              </a:buClr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434D58"/>
                </a:solidFill>
              </a:rPr>
              <a:t>Provide up to 11,000 jobs and economic support  for people and communities across Aotearoa, while ensuring environmental beneﬁts.</a:t>
            </a:r>
          </a:p>
          <a:p>
            <a:pPr marL="540000" indent="-342900">
              <a:spcAft>
                <a:spcPts val="1200"/>
              </a:spcAft>
              <a:buClr>
                <a:srgbClr val="006370"/>
              </a:buClr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434D58"/>
                </a:solidFill>
              </a:rPr>
              <a:t>Get money and support as quickly as possible to people and communities to assist the COVID-19  recovery.</a:t>
            </a:r>
            <a:endParaRPr lang="en-NZ" sz="2000" dirty="0">
              <a:solidFill>
                <a:srgbClr val="434D58"/>
              </a:solidFill>
            </a:endParaRPr>
          </a:p>
          <a:p>
            <a:r>
              <a:rPr sz="2000" dirty="0">
                <a:solidFill>
                  <a:srgbClr val="434D58"/>
                </a:solidFill>
              </a:rPr>
              <a:t>It is a cross agency programme including MfE, DOC,  MPI, LINZ, PDU, and One Billion Trees/Te </a:t>
            </a:r>
            <a:r>
              <a:rPr sz="2000" dirty="0" err="1">
                <a:solidFill>
                  <a:srgbClr val="434D58"/>
                </a:solidFill>
              </a:rPr>
              <a:t>Uru</a:t>
            </a:r>
            <a:r>
              <a:rPr lang="en-NZ" sz="2000" dirty="0">
                <a:solidFill>
                  <a:srgbClr val="434D58"/>
                </a:solidFill>
              </a:rPr>
              <a:t> </a:t>
            </a:r>
            <a:r>
              <a:rPr sz="2000" dirty="0">
                <a:solidFill>
                  <a:srgbClr val="434D58"/>
                </a:solidFill>
              </a:rPr>
              <a:t> Rakau  (TUR).</a:t>
            </a:r>
            <a:r>
              <a:rPr lang="en-NZ" sz="2000" dirty="0">
                <a:solidFill>
                  <a:srgbClr val="434D58"/>
                </a:solidFill>
              </a:rPr>
              <a:t> </a:t>
            </a:r>
          </a:p>
          <a:p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9203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DOC Jobs for Nature:   $500m breakdown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85A089A-F39F-4AFE-AE43-E0E2975ACD0F}"/>
              </a:ext>
            </a:extLst>
          </p:cNvPr>
          <p:cNvGrpSpPr/>
          <p:nvPr/>
        </p:nvGrpSpPr>
        <p:grpSpPr>
          <a:xfrm>
            <a:off x="604681" y="1417310"/>
            <a:ext cx="11111356" cy="5319503"/>
            <a:chOff x="516546" y="949170"/>
            <a:chExt cx="11111356" cy="5319503"/>
          </a:xfrm>
        </p:grpSpPr>
        <p:sp>
          <p:nvSpPr>
            <p:cNvPr id="58" name="object 3">
              <a:extLst>
                <a:ext uri="{FF2B5EF4-FFF2-40B4-BE49-F238E27FC236}">
                  <a16:creationId xmlns:a16="http://schemas.microsoft.com/office/drawing/2014/main" id="{A1B5BA11-9EC7-4C3B-ADD5-C02F9C171E9E}"/>
                </a:ext>
              </a:extLst>
            </p:cNvPr>
            <p:cNvSpPr/>
            <p:nvPr/>
          </p:nvSpPr>
          <p:spPr>
            <a:xfrm>
              <a:off x="8456077" y="949170"/>
              <a:ext cx="3171825" cy="1795780"/>
            </a:xfrm>
            <a:custGeom>
              <a:avLst/>
              <a:gdLst/>
              <a:ahLst/>
              <a:cxnLst/>
              <a:rect l="l" t="t" r="r" b="b"/>
              <a:pathLst>
                <a:path w="3171825" h="1795779">
                  <a:moveTo>
                    <a:pt x="2812346" y="1795376"/>
                  </a:moveTo>
                  <a:lnTo>
                    <a:pt x="359080" y="1795376"/>
                  </a:lnTo>
                  <a:lnTo>
                    <a:pt x="306261" y="1791465"/>
                  </a:lnTo>
                  <a:lnTo>
                    <a:pt x="254864" y="1779915"/>
                  </a:lnTo>
                  <a:lnTo>
                    <a:pt x="205289" y="1760764"/>
                  </a:lnTo>
                  <a:lnTo>
                    <a:pt x="159504" y="1734797"/>
                  </a:lnTo>
                  <a:lnTo>
                    <a:pt x="117800" y="1702223"/>
                  </a:lnTo>
                  <a:lnTo>
                    <a:pt x="81513" y="1664096"/>
                  </a:lnTo>
                  <a:lnTo>
                    <a:pt x="50937" y="1620639"/>
                  </a:lnTo>
                  <a:lnTo>
                    <a:pt x="27287" y="1573593"/>
                  </a:lnTo>
                  <a:lnTo>
                    <a:pt x="10717" y="1523363"/>
                  </a:lnTo>
                  <a:lnTo>
                    <a:pt x="1699" y="1471151"/>
                  </a:lnTo>
                  <a:lnTo>
                    <a:pt x="0" y="359072"/>
                  </a:lnTo>
                  <a:lnTo>
                    <a:pt x="445" y="341241"/>
                  </a:lnTo>
                  <a:lnTo>
                    <a:pt x="6906" y="288993"/>
                  </a:lnTo>
                  <a:lnTo>
                    <a:pt x="21069" y="237897"/>
                  </a:lnTo>
                  <a:lnTo>
                    <a:pt x="42403" y="189808"/>
                  </a:lnTo>
                  <a:lnTo>
                    <a:pt x="70829" y="144963"/>
                  </a:lnTo>
                  <a:lnTo>
                    <a:pt x="105199" y="105152"/>
                  </a:lnTo>
                  <a:lnTo>
                    <a:pt x="145340" y="70552"/>
                  </a:lnTo>
                  <a:lnTo>
                    <a:pt x="189825" y="42398"/>
                  </a:lnTo>
                  <a:lnTo>
                    <a:pt x="238376" y="20904"/>
                  </a:lnTo>
                  <a:lnTo>
                    <a:pt x="289080" y="6893"/>
                  </a:lnTo>
                  <a:lnTo>
                    <a:pt x="341592" y="428"/>
                  </a:lnTo>
                  <a:lnTo>
                    <a:pt x="2812346" y="0"/>
                  </a:lnTo>
                  <a:lnTo>
                    <a:pt x="2830143" y="442"/>
                  </a:lnTo>
                  <a:lnTo>
                    <a:pt x="2882402" y="6899"/>
                  </a:lnTo>
                  <a:lnTo>
                    <a:pt x="2933409" y="21020"/>
                  </a:lnTo>
                  <a:lnTo>
                    <a:pt x="2981923" y="42561"/>
                  </a:lnTo>
                  <a:lnTo>
                    <a:pt x="3026450" y="70802"/>
                  </a:lnTo>
                  <a:lnTo>
                    <a:pt x="3066328" y="105226"/>
                  </a:lnTo>
                  <a:lnTo>
                    <a:pt x="3100886" y="145314"/>
                  </a:lnTo>
                  <a:lnTo>
                    <a:pt x="3129191" y="190078"/>
                  </a:lnTo>
                  <a:lnTo>
                    <a:pt x="3150516" y="238261"/>
                  </a:lnTo>
                  <a:lnTo>
                    <a:pt x="3164571" y="289116"/>
                  </a:lnTo>
                  <a:lnTo>
                    <a:pt x="3171026" y="341562"/>
                  </a:lnTo>
                  <a:lnTo>
                    <a:pt x="3171454" y="359072"/>
                  </a:lnTo>
                  <a:lnTo>
                    <a:pt x="3171453" y="1436348"/>
                  </a:lnTo>
                  <a:lnTo>
                    <a:pt x="3167543" y="1489138"/>
                  </a:lnTo>
                  <a:lnTo>
                    <a:pt x="3155899" y="1540824"/>
                  </a:lnTo>
                  <a:lnTo>
                    <a:pt x="3136913" y="1589953"/>
                  </a:lnTo>
                  <a:lnTo>
                    <a:pt x="3110932" y="1635792"/>
                  </a:lnTo>
                  <a:lnTo>
                    <a:pt x="3078338" y="1677538"/>
                  </a:lnTo>
                  <a:lnTo>
                    <a:pt x="3039909" y="1714072"/>
                  </a:lnTo>
                  <a:lnTo>
                    <a:pt x="2996782" y="1744397"/>
                  </a:lnTo>
                  <a:lnTo>
                    <a:pt x="2949758" y="1768048"/>
                  </a:lnTo>
                  <a:lnTo>
                    <a:pt x="2899453" y="1784651"/>
                  </a:lnTo>
                  <a:lnTo>
                    <a:pt x="2847545" y="1793647"/>
                  </a:lnTo>
                  <a:lnTo>
                    <a:pt x="2812346" y="1795376"/>
                  </a:lnTo>
                  <a:close/>
                </a:path>
              </a:pathLst>
            </a:custGeom>
            <a:solidFill>
              <a:srgbClr val="FAC7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4">
              <a:extLst>
                <a:ext uri="{FF2B5EF4-FFF2-40B4-BE49-F238E27FC236}">
                  <a16:creationId xmlns:a16="http://schemas.microsoft.com/office/drawing/2014/main" id="{9E32562C-88D2-435A-9981-CFB20166C26B}"/>
                </a:ext>
              </a:extLst>
            </p:cNvPr>
            <p:cNvSpPr txBox="1"/>
            <p:nvPr/>
          </p:nvSpPr>
          <p:spPr>
            <a:xfrm>
              <a:off x="8923079" y="986976"/>
              <a:ext cx="2237740" cy="150599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>
              <a:defPPr>
                <a:defRPr lang="en-US"/>
              </a:defPPr>
              <a:lvl1pPr marL="12065" marR="5080" algn="ctr">
                <a:lnSpc>
                  <a:spcPct val="115799"/>
                </a:lnSpc>
                <a:spcBef>
                  <a:spcPts val="90"/>
                </a:spcBef>
                <a:defRPr sz="2800">
                  <a:solidFill>
                    <a:schemeClr val="bg1"/>
                  </a:solidFill>
                  <a:latin typeface="Archer Bold" pitchFamily="50" charset="0"/>
                  <a:ea typeface="+mj-ea"/>
                  <a:cs typeface="+mj-cs"/>
                </a:defRPr>
              </a:lvl1pPr>
            </a:lstStyle>
            <a:p>
              <a:r>
                <a:rPr dirty="0"/>
                <a:t>Kaimahi for  Nature  ($200m)</a:t>
              </a:r>
            </a:p>
          </p:txBody>
        </p:sp>
        <p:sp>
          <p:nvSpPr>
            <p:cNvPr id="60" name="object 5">
              <a:extLst>
                <a:ext uri="{FF2B5EF4-FFF2-40B4-BE49-F238E27FC236}">
                  <a16:creationId xmlns:a16="http://schemas.microsoft.com/office/drawing/2014/main" id="{53676F45-B859-4064-85F8-99D0FE99E0BF}"/>
                </a:ext>
              </a:extLst>
            </p:cNvPr>
            <p:cNvSpPr/>
            <p:nvPr/>
          </p:nvSpPr>
          <p:spPr>
            <a:xfrm>
              <a:off x="516546" y="949170"/>
              <a:ext cx="3171825" cy="1795780"/>
            </a:xfrm>
            <a:custGeom>
              <a:avLst/>
              <a:gdLst/>
              <a:ahLst/>
              <a:cxnLst/>
              <a:rect l="l" t="t" r="r" b="b"/>
              <a:pathLst>
                <a:path w="3171825" h="1795779">
                  <a:moveTo>
                    <a:pt x="2812346" y="1795376"/>
                  </a:moveTo>
                  <a:lnTo>
                    <a:pt x="359081" y="1795376"/>
                  </a:lnTo>
                  <a:lnTo>
                    <a:pt x="306273" y="1791467"/>
                  </a:lnTo>
                  <a:lnTo>
                    <a:pt x="254864" y="1779915"/>
                  </a:lnTo>
                  <a:lnTo>
                    <a:pt x="205337" y="1760788"/>
                  </a:lnTo>
                  <a:lnTo>
                    <a:pt x="159552" y="1734829"/>
                  </a:lnTo>
                  <a:lnTo>
                    <a:pt x="117837" y="1702258"/>
                  </a:lnTo>
                  <a:lnTo>
                    <a:pt x="81300" y="1663829"/>
                  </a:lnTo>
                  <a:lnTo>
                    <a:pt x="50986" y="1620724"/>
                  </a:lnTo>
                  <a:lnTo>
                    <a:pt x="27333" y="1573707"/>
                  </a:lnTo>
                  <a:lnTo>
                    <a:pt x="10729" y="1523415"/>
                  </a:lnTo>
                  <a:lnTo>
                    <a:pt x="1699" y="1471157"/>
                  </a:lnTo>
                  <a:lnTo>
                    <a:pt x="0" y="359074"/>
                  </a:lnTo>
                  <a:lnTo>
                    <a:pt x="445" y="341244"/>
                  </a:lnTo>
                  <a:lnTo>
                    <a:pt x="6901" y="289016"/>
                  </a:lnTo>
                  <a:lnTo>
                    <a:pt x="21038" y="237981"/>
                  </a:lnTo>
                  <a:lnTo>
                    <a:pt x="42403" y="189808"/>
                  </a:lnTo>
                  <a:lnTo>
                    <a:pt x="70800" y="145002"/>
                  </a:lnTo>
                  <a:lnTo>
                    <a:pt x="105180" y="105170"/>
                  </a:lnTo>
                  <a:lnTo>
                    <a:pt x="145296" y="70584"/>
                  </a:lnTo>
                  <a:lnTo>
                    <a:pt x="189825" y="42398"/>
                  </a:lnTo>
                  <a:lnTo>
                    <a:pt x="238333" y="20918"/>
                  </a:lnTo>
                  <a:lnTo>
                    <a:pt x="289055" y="6898"/>
                  </a:lnTo>
                  <a:lnTo>
                    <a:pt x="341590" y="428"/>
                  </a:lnTo>
                  <a:lnTo>
                    <a:pt x="2812346" y="0"/>
                  </a:lnTo>
                  <a:lnTo>
                    <a:pt x="2830144" y="442"/>
                  </a:lnTo>
                  <a:lnTo>
                    <a:pt x="2882401" y="6899"/>
                  </a:lnTo>
                  <a:lnTo>
                    <a:pt x="2933414" y="21022"/>
                  </a:lnTo>
                  <a:lnTo>
                    <a:pt x="2981903" y="42550"/>
                  </a:lnTo>
                  <a:lnTo>
                    <a:pt x="3026417" y="70777"/>
                  </a:lnTo>
                  <a:lnTo>
                    <a:pt x="3066273" y="105170"/>
                  </a:lnTo>
                  <a:lnTo>
                    <a:pt x="3100843" y="145255"/>
                  </a:lnTo>
                  <a:lnTo>
                    <a:pt x="3129206" y="190107"/>
                  </a:lnTo>
                  <a:lnTo>
                    <a:pt x="3150524" y="238286"/>
                  </a:lnTo>
                  <a:lnTo>
                    <a:pt x="3164554" y="289027"/>
                  </a:lnTo>
                  <a:lnTo>
                    <a:pt x="3171027" y="341584"/>
                  </a:lnTo>
                  <a:lnTo>
                    <a:pt x="3171454" y="359074"/>
                  </a:lnTo>
                  <a:lnTo>
                    <a:pt x="3171454" y="1436310"/>
                  </a:lnTo>
                  <a:lnTo>
                    <a:pt x="3167546" y="1489122"/>
                  </a:lnTo>
                  <a:lnTo>
                    <a:pt x="3155896" y="1540835"/>
                  </a:lnTo>
                  <a:lnTo>
                    <a:pt x="3136911" y="1589960"/>
                  </a:lnTo>
                  <a:lnTo>
                    <a:pt x="3110933" y="1635792"/>
                  </a:lnTo>
                  <a:lnTo>
                    <a:pt x="3078353" y="1677522"/>
                  </a:lnTo>
                  <a:lnTo>
                    <a:pt x="3039920" y="1714063"/>
                  </a:lnTo>
                  <a:lnTo>
                    <a:pt x="2996759" y="1744410"/>
                  </a:lnTo>
                  <a:lnTo>
                    <a:pt x="2949736" y="1768057"/>
                  </a:lnTo>
                  <a:lnTo>
                    <a:pt x="2899461" y="1784649"/>
                  </a:lnTo>
                  <a:lnTo>
                    <a:pt x="2847545" y="1793647"/>
                  </a:lnTo>
                  <a:lnTo>
                    <a:pt x="2812346" y="1795376"/>
                  </a:lnTo>
                  <a:close/>
                </a:path>
              </a:pathLst>
            </a:custGeom>
            <a:solidFill>
              <a:srgbClr val="FF91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">
              <a:extLst>
                <a:ext uri="{FF2B5EF4-FFF2-40B4-BE49-F238E27FC236}">
                  <a16:creationId xmlns:a16="http://schemas.microsoft.com/office/drawing/2014/main" id="{D975991E-4EE5-4809-93BC-0D5ADC424343}"/>
                </a:ext>
              </a:extLst>
            </p:cNvPr>
            <p:cNvSpPr txBox="1"/>
            <p:nvPr/>
          </p:nvSpPr>
          <p:spPr>
            <a:xfrm>
              <a:off x="1184064" y="986976"/>
              <a:ext cx="1836420" cy="147226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065" marR="5080" algn="ctr">
                <a:lnSpc>
                  <a:spcPct val="115799"/>
                </a:lnSpc>
                <a:spcBef>
                  <a:spcPts val="90"/>
                </a:spcBef>
              </a:pPr>
              <a:r>
                <a:rPr sz="2800" dirty="0">
                  <a:solidFill>
                    <a:schemeClr val="bg1"/>
                  </a:solidFill>
                  <a:latin typeface="Archer Bold" pitchFamily="50" charset="0"/>
                  <a:ea typeface="+mj-ea"/>
                  <a:cs typeface="+mj-cs"/>
                </a:rPr>
                <a:t>Restoring  Nature</a:t>
              </a:r>
              <a:r>
                <a:rPr lang="en-NZ" sz="2800" dirty="0">
                  <a:solidFill>
                    <a:schemeClr val="bg1"/>
                  </a:solidFill>
                  <a:latin typeface="Archer Bold" pitchFamily="50" charset="0"/>
                  <a:ea typeface="+mj-ea"/>
                  <a:cs typeface="+mj-cs"/>
                </a:rPr>
                <a:t> </a:t>
              </a:r>
              <a:r>
                <a:rPr sz="2800" dirty="0">
                  <a:solidFill>
                    <a:schemeClr val="bg1"/>
                  </a:solidFill>
                  <a:latin typeface="Archer Bold" pitchFamily="50" charset="0"/>
                  <a:ea typeface="+mj-ea"/>
                  <a:cs typeface="+mj-cs"/>
                </a:rPr>
                <a:t>  ($154.3m)</a:t>
              </a: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1CDE8D61-5F92-495F-8306-A1F66FC15C6E}"/>
                </a:ext>
              </a:extLst>
            </p:cNvPr>
            <p:cNvSpPr/>
            <p:nvPr/>
          </p:nvSpPr>
          <p:spPr>
            <a:xfrm>
              <a:off x="4485952" y="949170"/>
              <a:ext cx="3171825" cy="1795780"/>
            </a:xfrm>
            <a:custGeom>
              <a:avLst/>
              <a:gdLst/>
              <a:ahLst/>
              <a:cxnLst/>
              <a:rect l="l" t="t" r="r" b="b"/>
              <a:pathLst>
                <a:path w="3171825" h="1795779">
                  <a:moveTo>
                    <a:pt x="2812346" y="1795376"/>
                  </a:moveTo>
                  <a:lnTo>
                    <a:pt x="359081" y="1795376"/>
                  </a:lnTo>
                  <a:lnTo>
                    <a:pt x="306264" y="1791466"/>
                  </a:lnTo>
                  <a:lnTo>
                    <a:pt x="254864" y="1779915"/>
                  </a:lnTo>
                  <a:lnTo>
                    <a:pt x="205304" y="1760772"/>
                  </a:lnTo>
                  <a:lnTo>
                    <a:pt x="159514" y="1734803"/>
                  </a:lnTo>
                  <a:lnTo>
                    <a:pt x="117792" y="1702216"/>
                  </a:lnTo>
                  <a:lnTo>
                    <a:pt x="81513" y="1664096"/>
                  </a:lnTo>
                  <a:lnTo>
                    <a:pt x="50959" y="1620678"/>
                  </a:lnTo>
                  <a:lnTo>
                    <a:pt x="27311" y="1573653"/>
                  </a:lnTo>
                  <a:lnTo>
                    <a:pt x="10717" y="1523361"/>
                  </a:lnTo>
                  <a:lnTo>
                    <a:pt x="1729" y="1471496"/>
                  </a:lnTo>
                  <a:lnTo>
                    <a:pt x="0" y="1436301"/>
                  </a:lnTo>
                  <a:lnTo>
                    <a:pt x="0" y="359041"/>
                  </a:lnTo>
                  <a:lnTo>
                    <a:pt x="3915" y="306205"/>
                  </a:lnTo>
                  <a:lnTo>
                    <a:pt x="15463" y="254841"/>
                  </a:lnTo>
                  <a:lnTo>
                    <a:pt x="34599" y="205300"/>
                  </a:lnTo>
                  <a:lnTo>
                    <a:pt x="60537" y="159558"/>
                  </a:lnTo>
                  <a:lnTo>
                    <a:pt x="93127" y="117825"/>
                  </a:lnTo>
                  <a:lnTo>
                    <a:pt x="131292" y="81506"/>
                  </a:lnTo>
                  <a:lnTo>
                    <a:pt x="174719" y="50951"/>
                  </a:lnTo>
                  <a:lnTo>
                    <a:pt x="221718" y="27318"/>
                  </a:lnTo>
                  <a:lnTo>
                    <a:pt x="271988" y="10728"/>
                  </a:lnTo>
                  <a:lnTo>
                    <a:pt x="324232" y="1700"/>
                  </a:lnTo>
                  <a:lnTo>
                    <a:pt x="2812345" y="0"/>
                  </a:lnTo>
                  <a:lnTo>
                    <a:pt x="2830139" y="442"/>
                  </a:lnTo>
                  <a:lnTo>
                    <a:pt x="2882401" y="6899"/>
                  </a:lnTo>
                  <a:lnTo>
                    <a:pt x="2933394" y="21014"/>
                  </a:lnTo>
                  <a:lnTo>
                    <a:pt x="2981855" y="42523"/>
                  </a:lnTo>
                  <a:lnTo>
                    <a:pt x="3026350" y="70726"/>
                  </a:lnTo>
                  <a:lnTo>
                    <a:pt x="3066273" y="105170"/>
                  </a:lnTo>
                  <a:lnTo>
                    <a:pt x="3100787" y="145178"/>
                  </a:lnTo>
                  <a:lnTo>
                    <a:pt x="3129149" y="189998"/>
                  </a:lnTo>
                  <a:lnTo>
                    <a:pt x="3150483" y="238165"/>
                  </a:lnTo>
                  <a:lnTo>
                    <a:pt x="3164553" y="289023"/>
                  </a:lnTo>
                  <a:lnTo>
                    <a:pt x="3171023" y="341477"/>
                  </a:lnTo>
                  <a:lnTo>
                    <a:pt x="3171453" y="1436301"/>
                  </a:lnTo>
                  <a:lnTo>
                    <a:pt x="3171015" y="1454031"/>
                  </a:lnTo>
                  <a:lnTo>
                    <a:pt x="3164552" y="1506353"/>
                  </a:lnTo>
                  <a:lnTo>
                    <a:pt x="3150469" y="1557250"/>
                  </a:lnTo>
                  <a:lnTo>
                    <a:pt x="3128982" y="1605693"/>
                  </a:lnTo>
                  <a:lnTo>
                    <a:pt x="3100726" y="1650278"/>
                  </a:lnTo>
                  <a:lnTo>
                    <a:pt x="3066272" y="1690206"/>
                  </a:lnTo>
                  <a:lnTo>
                    <a:pt x="3026232" y="1724738"/>
                  </a:lnTo>
                  <a:lnTo>
                    <a:pt x="2981350" y="1753121"/>
                  </a:lnTo>
                  <a:lnTo>
                    <a:pt x="2933128" y="1774454"/>
                  </a:lnTo>
                  <a:lnTo>
                    <a:pt x="2882373" y="1788482"/>
                  </a:lnTo>
                  <a:lnTo>
                    <a:pt x="2829817" y="1794950"/>
                  </a:lnTo>
                  <a:lnTo>
                    <a:pt x="2812346" y="1795376"/>
                  </a:lnTo>
                  <a:close/>
                </a:path>
              </a:pathLst>
            </a:custGeom>
            <a:solidFill>
              <a:srgbClr val="F0D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8">
              <a:extLst>
                <a:ext uri="{FF2B5EF4-FFF2-40B4-BE49-F238E27FC236}">
                  <a16:creationId xmlns:a16="http://schemas.microsoft.com/office/drawing/2014/main" id="{3D00723D-471A-4BC7-8FE6-0FB35F2B144B}"/>
                </a:ext>
              </a:extLst>
            </p:cNvPr>
            <p:cNvSpPr txBox="1"/>
            <p:nvPr/>
          </p:nvSpPr>
          <p:spPr>
            <a:xfrm>
              <a:off x="5011626" y="986976"/>
              <a:ext cx="1995170" cy="147226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065" marR="5080" algn="ctr">
                <a:lnSpc>
                  <a:spcPct val="115799"/>
                </a:lnSpc>
                <a:spcBef>
                  <a:spcPts val="90"/>
                </a:spcBef>
              </a:pPr>
              <a:r>
                <a:rPr sz="2800" dirty="0">
                  <a:solidFill>
                    <a:schemeClr val="bg1"/>
                  </a:solidFill>
                  <a:latin typeface="Archer Bold" pitchFamily="50" charset="0"/>
                  <a:ea typeface="+mj-ea"/>
                  <a:cs typeface="+mj-cs"/>
                </a:rPr>
                <a:t>Protecting  Nature  ($147.5 m)</a:t>
              </a:r>
            </a:p>
          </p:txBody>
        </p:sp>
        <p:sp>
          <p:nvSpPr>
            <p:cNvPr id="64" name="object 9">
              <a:extLst>
                <a:ext uri="{FF2B5EF4-FFF2-40B4-BE49-F238E27FC236}">
                  <a16:creationId xmlns:a16="http://schemas.microsoft.com/office/drawing/2014/main" id="{A39BF372-8FB9-487D-845A-E46936824FD2}"/>
                </a:ext>
              </a:extLst>
            </p:cNvPr>
            <p:cNvSpPr txBox="1"/>
            <p:nvPr/>
          </p:nvSpPr>
          <p:spPr>
            <a:xfrm>
              <a:off x="8455355" y="2982167"/>
              <a:ext cx="3171825" cy="2022348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R="5080" algn="ctr">
                <a:lnSpc>
                  <a:spcPts val="3200"/>
                </a:lnSpc>
                <a:spcBef>
                  <a:spcPts val="90"/>
                </a:spcBef>
                <a:spcAft>
                  <a:spcPts val="2000"/>
                </a:spcAft>
                <a:buClr>
                  <a:srgbClr val="006370"/>
                </a:buClr>
                <a:buSzPct val="100000"/>
              </a:pPr>
              <a:r>
                <a:rPr sz="3000" spc="-20" baseline="30000" dirty="0">
                  <a:solidFill>
                    <a:srgbClr val="434D58"/>
                  </a:solidFill>
                </a:rPr>
                <a:t>Targeted towards helping  </a:t>
              </a:r>
              <a:r>
                <a:rPr sz="3000" b="1" spc="-20" baseline="30000" dirty="0">
                  <a:solidFill>
                    <a:srgbClr val="434D58"/>
                  </a:solidFill>
                  <a:latin typeface="+mj-lt"/>
                </a:rPr>
                <a:t>businesses</a:t>
              </a:r>
              <a:r>
                <a:rPr sz="3000" spc="-20" baseline="30000" dirty="0">
                  <a:solidFill>
                    <a:srgbClr val="434D58"/>
                  </a:solidFill>
                </a:rPr>
                <a:t> maintain their  workforce and do  </a:t>
              </a:r>
              <a:r>
                <a:rPr lang="en-NZ" sz="3000" spc="-20" baseline="30000" dirty="0">
                  <a:solidFill>
                    <a:srgbClr val="434D58"/>
                  </a:solidFill>
                </a:rPr>
                <a:t>nature-based </a:t>
              </a:r>
              <a:r>
                <a:rPr sz="3000" spc="-20" baseline="30000" dirty="0">
                  <a:solidFill>
                    <a:srgbClr val="434D58"/>
                  </a:solidFill>
                </a:rPr>
                <a:t>work as they move towards economic  recovery</a:t>
              </a:r>
            </a:p>
          </p:txBody>
        </p:sp>
        <p:sp>
          <p:nvSpPr>
            <p:cNvPr id="65" name="object 10">
              <a:extLst>
                <a:ext uri="{FF2B5EF4-FFF2-40B4-BE49-F238E27FC236}">
                  <a16:creationId xmlns:a16="http://schemas.microsoft.com/office/drawing/2014/main" id="{9EDD62B8-8E59-4A34-9F1B-C629DDB42C1C}"/>
                </a:ext>
              </a:extLst>
            </p:cNvPr>
            <p:cNvSpPr txBox="1"/>
            <p:nvPr/>
          </p:nvSpPr>
          <p:spPr>
            <a:xfrm>
              <a:off x="8827782" y="5389896"/>
              <a:ext cx="2426970" cy="775212"/>
            </a:xfrm>
            <a:prstGeom prst="rect">
              <a:avLst/>
            </a:prstGeom>
          </p:spPr>
          <p:txBody>
            <a:bodyPr vert="horz" wrap="square" lIns="0" tIns="8191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645"/>
                </a:spcBef>
              </a:pPr>
              <a:r>
                <a:rPr sz="3000" spc="-20" baseline="30000" dirty="0">
                  <a:solidFill>
                    <a:srgbClr val="434D58"/>
                  </a:solidFill>
                </a:rPr>
                <a:t>Delivered through</a:t>
              </a:r>
            </a:p>
            <a:p>
              <a:pPr algn="ctr">
                <a:lnSpc>
                  <a:spcPct val="100000"/>
                </a:lnSpc>
                <a:spcBef>
                  <a:spcPts val="555"/>
                </a:spcBef>
              </a:pPr>
              <a:r>
                <a:rPr sz="3000" b="1" spc="-20" baseline="30000" dirty="0">
                  <a:solidFill>
                    <a:srgbClr val="434D58"/>
                  </a:solidFill>
                  <a:latin typeface="+mj-lt"/>
                </a:rPr>
                <a:t>Alliances</a:t>
              </a:r>
            </a:p>
          </p:txBody>
        </p:sp>
        <p:sp>
          <p:nvSpPr>
            <p:cNvPr id="66" name="object 11">
              <a:extLst>
                <a:ext uri="{FF2B5EF4-FFF2-40B4-BE49-F238E27FC236}">
                  <a16:creationId xmlns:a16="http://schemas.microsoft.com/office/drawing/2014/main" id="{556719F2-9FC9-4F7D-979D-D579192BDB54}"/>
                </a:ext>
              </a:extLst>
            </p:cNvPr>
            <p:cNvSpPr txBox="1"/>
            <p:nvPr/>
          </p:nvSpPr>
          <p:spPr>
            <a:xfrm>
              <a:off x="516546" y="3015218"/>
              <a:ext cx="3171825" cy="325345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algn="ctr">
                <a:lnSpc>
                  <a:spcPts val="3200"/>
                </a:lnSpc>
                <a:spcAft>
                  <a:spcPts val="2000"/>
                </a:spcAft>
                <a:buClr>
                  <a:srgbClr val="006370"/>
                </a:buClr>
                <a:buSzPct val="100000"/>
              </a:pPr>
              <a:r>
                <a:rPr lang="en-US" sz="3000" b="1" spc="-20" baseline="30000" dirty="0">
                  <a:solidFill>
                    <a:srgbClr val="434D58"/>
                  </a:solidFill>
                  <a:latin typeface="+mj-lt"/>
                </a:rPr>
                <a:t>Ecosystem restoration </a:t>
              </a:r>
              <a:r>
                <a:rPr lang="en-US" sz="3000" spc="-20" baseline="30000" dirty="0">
                  <a:solidFill>
                    <a:srgbClr val="434D58"/>
                  </a:solidFill>
                </a:rPr>
                <a:t>on public and private land.  DOC will work with  the Queen Elizabeth II National Trust, NZ </a:t>
              </a:r>
              <a:r>
                <a:rPr lang="en-US" sz="3000" spc="-20" baseline="30000" dirty="0" err="1">
                  <a:solidFill>
                    <a:srgbClr val="434D58"/>
                  </a:solidFill>
                </a:rPr>
                <a:t>Landcare</a:t>
              </a:r>
              <a:r>
                <a:rPr lang="en-US" sz="3000" spc="-20" baseline="30000" dirty="0">
                  <a:solidFill>
                    <a:srgbClr val="434D58"/>
                  </a:solidFill>
                </a:rPr>
                <a:t> Trust, regional councils, Treaty partners and landholder groups to create jobs</a:t>
              </a:r>
            </a:p>
          </p:txBody>
        </p:sp>
        <p:sp>
          <p:nvSpPr>
            <p:cNvPr id="67" name="object 12">
              <a:extLst>
                <a:ext uri="{FF2B5EF4-FFF2-40B4-BE49-F238E27FC236}">
                  <a16:creationId xmlns:a16="http://schemas.microsoft.com/office/drawing/2014/main" id="{DC12C64F-6BEA-4EC6-ADA5-561DBCE4E9A9}"/>
                </a:ext>
              </a:extLst>
            </p:cNvPr>
            <p:cNvSpPr txBox="1"/>
            <p:nvPr/>
          </p:nvSpPr>
          <p:spPr>
            <a:xfrm>
              <a:off x="4485951" y="3015218"/>
              <a:ext cx="3171825" cy="2843086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R="5080" algn="ctr">
                <a:lnSpc>
                  <a:spcPts val="3200"/>
                </a:lnSpc>
                <a:spcBef>
                  <a:spcPts val="90"/>
                </a:spcBef>
                <a:spcAft>
                  <a:spcPts val="2000"/>
                </a:spcAft>
                <a:buClr>
                  <a:srgbClr val="006370"/>
                </a:buClr>
                <a:buSzPct val="100000"/>
              </a:pPr>
              <a:r>
                <a:rPr sz="3000" spc="-20" baseline="30000" dirty="0">
                  <a:solidFill>
                    <a:srgbClr val="434D58"/>
                  </a:solidFill>
                </a:rPr>
                <a:t>Jobs in </a:t>
              </a:r>
              <a:r>
                <a:rPr sz="3000" b="1" spc="-20" baseline="30000" dirty="0">
                  <a:solidFill>
                    <a:srgbClr val="434D58"/>
                  </a:solidFill>
                  <a:latin typeface="+mj-lt"/>
                </a:rPr>
                <a:t>pest control and  eradication</a:t>
              </a:r>
              <a:r>
                <a:rPr sz="3000" spc="-20" baseline="30000" dirty="0">
                  <a:solidFill>
                    <a:srgbClr val="434D58"/>
                  </a:solidFill>
                </a:rPr>
                <a:t>, including  advancing Predator Free  New Zealand and working with iwi to prevent the collapse of North Island forests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4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67" y="1639401"/>
            <a:ext cx="3692374" cy="1377557"/>
          </a:xfrm>
        </p:spPr>
        <p:txBody>
          <a:bodyPr/>
          <a:lstStyle/>
          <a:p>
            <a:r>
              <a:rPr lang="en-NZ" dirty="0"/>
              <a:t>DOC Jobs for Nature: Beneﬁts</a:t>
            </a:r>
            <a:br>
              <a:rPr lang="en-NZ" kern="0" dirty="0">
                <a:latin typeface="Palatino Linotype"/>
                <a:cs typeface="Palatino Linotype"/>
              </a:rPr>
            </a:br>
            <a:endParaRPr lang="en-NZ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149574" y="340975"/>
            <a:ext cx="7877059" cy="6463308"/>
          </a:xfrm>
        </p:spPr>
        <p:txBody>
          <a:bodyPr/>
          <a:lstStyle/>
          <a:p>
            <a:pPr marL="72000" indent="0">
              <a:lnSpc>
                <a:spcPts val="3160"/>
              </a:lnSpc>
              <a:spcAft>
                <a:spcPts val="0"/>
              </a:spcAft>
              <a:buNone/>
            </a:pPr>
            <a:r>
              <a:rPr lang="en-NZ" sz="3200" b="1" dirty="0">
                <a:solidFill>
                  <a:srgbClr val="006370"/>
                </a:solidFill>
              </a:rPr>
              <a:t>Conservation legacy, including:</a:t>
            </a:r>
          </a:p>
          <a:p>
            <a:pPr marL="9105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Large areas free of wilding pines Freshwater gains</a:t>
            </a:r>
          </a:p>
          <a:p>
            <a:pPr marL="9105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Wallabie</a:t>
            </a:r>
            <a:r>
              <a:rPr lang="en-US" dirty="0"/>
              <a:t> control</a:t>
            </a:r>
          </a:p>
          <a:p>
            <a:pPr marL="9105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Supercharge predator free</a:t>
            </a:r>
          </a:p>
          <a:p>
            <a:pPr marL="9105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Protect investment on private land (Covenants) Kiwi – meet the 2% recovery goal</a:t>
            </a:r>
          </a:p>
          <a:p>
            <a:pPr marL="72000" indent="0">
              <a:lnSpc>
                <a:spcPts val="316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NZ" sz="3200" b="1" dirty="0">
                <a:solidFill>
                  <a:srgbClr val="006370"/>
                </a:solidFill>
              </a:rPr>
              <a:t>Social outcomes</a:t>
            </a:r>
          </a:p>
          <a:p>
            <a:pPr marL="9105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dirty="0"/>
              <a:t>Deliver meaningful jobs</a:t>
            </a:r>
          </a:p>
          <a:p>
            <a:pPr marL="9105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dirty="0"/>
              <a:t>Avoid the long tail impact of recession</a:t>
            </a:r>
          </a:p>
          <a:p>
            <a:pPr marL="72000" indent="0">
              <a:lnSpc>
                <a:spcPts val="316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NZ" sz="3200" b="1" dirty="0">
                <a:solidFill>
                  <a:srgbClr val="006370"/>
                </a:solidFill>
              </a:rPr>
              <a:t>Step change in the way we work</a:t>
            </a:r>
          </a:p>
          <a:p>
            <a:pPr marL="9105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dirty="0"/>
              <a:t>Changed relationship with Treaty partner – power shift, Treaty partner and Crown working with regional government</a:t>
            </a:r>
          </a:p>
          <a:p>
            <a:pPr marL="9105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dirty="0"/>
              <a:t>Partnerships are at the heart of Jobs for Nature.  This is about working with Treaty Partners, communities, businesses, local government, and government agencies to best support people through nature-based employment.</a:t>
            </a:r>
          </a:p>
          <a:p>
            <a:pPr marL="9105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dirty="0"/>
              <a:t>New way of working with regions – decision-making at place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5777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ABD369B-3EC1-404B-A4C2-B18F661EC907}"/>
              </a:ext>
            </a:extLst>
          </p:cNvPr>
          <p:cNvSpPr/>
          <p:nvPr/>
        </p:nvSpPr>
        <p:spPr>
          <a:xfrm>
            <a:off x="179109" y="254264"/>
            <a:ext cx="11849493" cy="6349472"/>
          </a:xfrm>
          <a:prstGeom prst="rect">
            <a:avLst/>
          </a:prstGeom>
          <a:solidFill>
            <a:schemeClr val="bg1"/>
          </a:solidFill>
          <a:ln>
            <a:solidFill>
              <a:srgbClr val="0063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433235-7648-41F1-ADEF-72DB2106C259}"/>
              </a:ext>
            </a:extLst>
          </p:cNvPr>
          <p:cNvGrpSpPr/>
          <p:nvPr/>
        </p:nvGrpSpPr>
        <p:grpSpPr>
          <a:xfrm>
            <a:off x="324617" y="407623"/>
            <a:ext cx="11562090" cy="6196113"/>
            <a:chOff x="343471" y="407623"/>
            <a:chExt cx="11562090" cy="61961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73C26A-4E66-46D5-B32B-22AC6B38CE0D}"/>
                </a:ext>
              </a:extLst>
            </p:cNvPr>
            <p:cNvSpPr/>
            <p:nvPr/>
          </p:nvSpPr>
          <p:spPr>
            <a:xfrm>
              <a:off x="6281559" y="3539026"/>
              <a:ext cx="5624001" cy="291135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333CA8-4D27-4FBA-9537-74B755394BC9}"/>
                </a:ext>
              </a:extLst>
            </p:cNvPr>
            <p:cNvSpPr/>
            <p:nvPr/>
          </p:nvSpPr>
          <p:spPr>
            <a:xfrm>
              <a:off x="343471" y="407623"/>
              <a:ext cx="5612985" cy="291135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AB9AE8-A39C-4DA1-AB68-B21638E5E2AE}"/>
                </a:ext>
              </a:extLst>
            </p:cNvPr>
            <p:cNvSpPr/>
            <p:nvPr/>
          </p:nvSpPr>
          <p:spPr>
            <a:xfrm>
              <a:off x="352430" y="3539026"/>
              <a:ext cx="5624001" cy="291135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5BCCF5-B679-43C6-A845-7BE4AC07AB27}"/>
                </a:ext>
              </a:extLst>
            </p:cNvPr>
            <p:cNvSpPr/>
            <p:nvPr/>
          </p:nvSpPr>
          <p:spPr>
            <a:xfrm>
              <a:off x="6281559" y="407623"/>
              <a:ext cx="5624002" cy="291135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766B9197-F78F-4794-807D-D95934383540}"/>
                </a:ext>
              </a:extLst>
            </p:cNvPr>
            <p:cNvSpPr txBox="1">
              <a:spLocks/>
            </p:cNvSpPr>
            <p:nvPr/>
          </p:nvSpPr>
          <p:spPr>
            <a:xfrm>
              <a:off x="6516363" y="650656"/>
              <a:ext cx="5129731" cy="2331151"/>
            </a:xfrm>
            <a:prstGeom prst="rect">
              <a:avLst/>
            </a:prstGeom>
          </p:spPr>
          <p:txBody>
            <a:bodyPr vert="horz" wrap="square" lIns="0" tIns="12065" rIns="0" bIns="0" rtlCol="0" anchor="b">
              <a:spAutoFit/>
            </a:bodyPr>
            <a:lstStyle>
              <a:lvl1pPr algn="l" defTabSz="914400" rtl="0" eaLnBrk="1" latinLnBrk="0" hangingPunct="1">
                <a:lnSpc>
                  <a:spcPts val="3400"/>
                </a:lnSpc>
                <a:spcBef>
                  <a:spcPct val="0"/>
                </a:spcBef>
                <a:buNone/>
                <a:defRPr sz="2800" kern="1200">
                  <a:solidFill>
                    <a:srgbClr val="006370"/>
                  </a:solidFill>
                  <a:latin typeface="Archer Bold" pitchFamily="50" charset="0"/>
                  <a:ea typeface="+mj-ea"/>
                  <a:cs typeface="+mj-cs"/>
                </a:defRPr>
              </a:lvl1pPr>
            </a:lstStyle>
            <a:p>
              <a:pPr marL="12700" marR="508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NZ" sz="1800" b="1" dirty="0">
                  <a:ea typeface="+mn-ea"/>
                </a:rPr>
                <a:t>Key outcomes from Kaimahi for  Nature</a:t>
              </a:r>
            </a:p>
            <a:p>
              <a:pPr marL="321750" indent="-285750">
                <a:lnSpc>
                  <a:spcPct val="122000"/>
                </a:lnSpc>
                <a:spcBef>
                  <a:spcPts val="125"/>
                </a:spcBef>
                <a:buClr>
                  <a:srgbClr val="006370"/>
                </a:buClr>
                <a:buFont typeface="Arial" panose="020B0604020202020204" pitchFamily="34" charset="0"/>
                <a:buChar char="•"/>
              </a:pPr>
              <a:r>
                <a:rPr lang="en-NZ" sz="1400" spc="125" dirty="0">
                  <a:solidFill>
                    <a:srgbClr val="434D58"/>
                  </a:solidFill>
                  <a:latin typeface="+mn-lt"/>
                  <a:cs typeface="+mn-cs"/>
                </a:rPr>
                <a:t>Faster recovery for individual businesses</a:t>
              </a:r>
            </a:p>
            <a:p>
              <a:pPr marL="321750" marR="187960" indent="-285750">
                <a:lnSpc>
                  <a:spcPct val="122000"/>
                </a:lnSpc>
                <a:spcBef>
                  <a:spcPts val="125"/>
                </a:spcBef>
                <a:buClr>
                  <a:srgbClr val="006370"/>
                </a:buClr>
                <a:buFont typeface="Arial" panose="020B0604020202020204" pitchFamily="34" charset="0"/>
                <a:buChar char="•"/>
              </a:pPr>
              <a:r>
                <a:rPr lang="en-NZ" sz="1400" spc="125" dirty="0">
                  <a:solidFill>
                    <a:srgbClr val="434D58"/>
                  </a:solidFill>
                  <a:latin typeface="+mn-lt"/>
                  <a:cs typeface="+mn-cs"/>
                </a:rPr>
                <a:t>People retain a strong sense of purpose and pride  from restoring their place</a:t>
              </a:r>
            </a:p>
            <a:p>
              <a:pPr marL="321750" indent="-285750">
                <a:lnSpc>
                  <a:spcPct val="122000"/>
                </a:lnSpc>
                <a:spcBef>
                  <a:spcPts val="125"/>
                </a:spcBef>
                <a:buClr>
                  <a:srgbClr val="006370"/>
                </a:buClr>
                <a:buFont typeface="Arial" panose="020B0604020202020204" pitchFamily="34" charset="0"/>
                <a:buChar char="•"/>
              </a:pPr>
              <a:r>
                <a:rPr lang="en-NZ" sz="1400" spc="125" dirty="0">
                  <a:solidFill>
                    <a:srgbClr val="434D58"/>
                  </a:solidFill>
                  <a:latin typeface="+mn-lt"/>
                  <a:cs typeface="+mn-cs"/>
                </a:rPr>
                <a:t>Faster regional recovery</a:t>
              </a:r>
            </a:p>
            <a:p>
              <a:pPr marL="321750" marR="5080" indent="-285750">
                <a:lnSpc>
                  <a:spcPct val="122000"/>
                </a:lnSpc>
                <a:spcBef>
                  <a:spcPts val="125"/>
                </a:spcBef>
                <a:buClr>
                  <a:srgbClr val="006370"/>
                </a:buClr>
                <a:buFont typeface="Arial" panose="020B0604020202020204" pitchFamily="34" charset="0"/>
                <a:buChar char="•"/>
              </a:pPr>
              <a:r>
                <a:rPr lang="en-NZ" sz="1400" spc="125" dirty="0">
                  <a:solidFill>
                    <a:srgbClr val="434D58"/>
                  </a:solidFill>
                  <a:latin typeface="+mn-lt"/>
                  <a:cs typeface="+mn-cs"/>
                </a:rPr>
                <a:t>National gains in conservation and the environment  </a:t>
              </a:r>
            </a:p>
            <a:p>
              <a:pPr marL="321750" marR="5080" indent="-285750">
                <a:lnSpc>
                  <a:spcPct val="122000"/>
                </a:lnSpc>
                <a:spcBef>
                  <a:spcPts val="125"/>
                </a:spcBef>
                <a:buClr>
                  <a:srgbClr val="006370"/>
                </a:buClr>
                <a:buFont typeface="Arial" panose="020B0604020202020204" pitchFamily="34" charset="0"/>
                <a:buChar char="•"/>
              </a:pPr>
              <a:r>
                <a:rPr lang="en-NZ" sz="1400" spc="125" dirty="0">
                  <a:solidFill>
                    <a:srgbClr val="434D58"/>
                  </a:solidFill>
                  <a:latin typeface="+mn-lt"/>
                  <a:cs typeface="+mn-cs"/>
                </a:rPr>
                <a:t>Avoid people becoming unemployed</a:t>
              </a:r>
            </a:p>
            <a:p>
              <a:pPr>
                <a:lnSpc>
                  <a:spcPct val="150000"/>
                </a:lnSpc>
                <a:spcBef>
                  <a:spcPts val="300"/>
                </a:spcBef>
              </a:pPr>
              <a:r>
                <a:rPr lang="en-NZ" sz="1400" b="1" dirty="0">
                  <a:latin typeface="+mj-lt"/>
                </a:rPr>
                <a:t>Kaimahi for Nature is delivered through Alliances</a:t>
              </a:r>
              <a:endParaRPr lang="en-NZ" sz="1400" dirty="0">
                <a:latin typeface="+mj-lt"/>
              </a:endParaRPr>
            </a:p>
          </p:txBody>
        </p:sp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ACA32642-9A99-4BC7-8F0F-A533653F7E04}"/>
                </a:ext>
              </a:extLst>
            </p:cNvPr>
            <p:cNvSpPr txBox="1"/>
            <p:nvPr/>
          </p:nvSpPr>
          <p:spPr>
            <a:xfrm>
              <a:off x="533576" y="737041"/>
              <a:ext cx="5294347" cy="219226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spcBef>
                  <a:spcPts val="95"/>
                </a:spcBef>
                <a:spcAft>
                  <a:spcPts val="600"/>
                </a:spcAft>
              </a:pPr>
              <a:r>
                <a:rPr lang="en-NZ" b="1" dirty="0">
                  <a:solidFill>
                    <a:srgbClr val="006370"/>
                  </a:solidFill>
                  <a:latin typeface="Archer Bold" pitchFamily="50" charset="0"/>
                </a:rPr>
                <a:t>Kaimahi for Nature is…</a:t>
              </a:r>
            </a:p>
            <a:p>
              <a:pPr marL="12700" marR="5080">
                <a:lnSpc>
                  <a:spcPct val="119800"/>
                </a:lnSpc>
                <a:spcBef>
                  <a:spcPts val="95"/>
                </a:spcBef>
              </a:pPr>
              <a:r>
                <a:rPr sz="1700" spc="110" dirty="0">
                  <a:solidFill>
                    <a:srgbClr val="434D58"/>
                  </a:solidFill>
                  <a:cs typeface="Calibri"/>
                </a:rPr>
                <a:t>$</a:t>
              </a:r>
              <a:r>
                <a:rPr sz="1400" spc="110" dirty="0">
                  <a:solidFill>
                    <a:srgbClr val="434D58"/>
                  </a:solidFill>
                  <a:cs typeface="Calibri"/>
                </a:rPr>
                <a:t>2</a:t>
              </a:r>
              <a:r>
                <a:rPr lang="en-NZ" sz="1400" spc="110" dirty="0">
                  <a:solidFill>
                    <a:srgbClr val="434D58"/>
                  </a:solidFill>
                  <a:cs typeface="Calibri"/>
                </a:rPr>
                <a:t>00</a:t>
              </a:r>
              <a:r>
                <a:rPr lang="en-NZ" sz="1400" spc="50" dirty="0">
                  <a:solidFill>
                    <a:srgbClr val="434D58"/>
                  </a:solidFill>
                  <a:cs typeface="Calibri"/>
                </a:rPr>
                <a:t> </a:t>
              </a:r>
              <a:r>
                <a:rPr lang="en-NZ" sz="1400" spc="95" dirty="0">
                  <a:solidFill>
                    <a:srgbClr val="434D58"/>
                  </a:solidFill>
                  <a:cs typeface="Calibri"/>
                </a:rPr>
                <a:t>million</a:t>
              </a:r>
              <a:r>
                <a:rPr sz="1400" spc="55" dirty="0">
                  <a:solidFill>
                    <a:srgbClr val="434D58"/>
                  </a:solidFill>
                  <a:cs typeface="Calibri"/>
                </a:rPr>
                <a:t> </a:t>
              </a:r>
              <a:r>
                <a:rPr sz="1400" spc="125" dirty="0">
                  <a:solidFill>
                    <a:srgbClr val="434D58"/>
                  </a:solidFill>
                  <a:cs typeface="Calibri"/>
                </a:rPr>
                <a:t>fund</a:t>
              </a:r>
              <a:r>
                <a:rPr sz="1400" spc="55" dirty="0">
                  <a:solidFill>
                    <a:srgbClr val="434D58"/>
                  </a:solidFill>
                  <a:cs typeface="Calibri"/>
                </a:rPr>
                <a:t> </a:t>
              </a:r>
              <a:r>
                <a:rPr sz="1400" spc="120" dirty="0">
                  <a:solidFill>
                    <a:srgbClr val="434D58"/>
                  </a:solidFill>
                  <a:cs typeface="Calibri"/>
                </a:rPr>
                <a:t>focused</a:t>
              </a:r>
              <a:r>
                <a:rPr sz="1400" spc="50" dirty="0">
                  <a:solidFill>
                    <a:srgbClr val="434D58"/>
                  </a:solidFill>
                  <a:cs typeface="Calibri"/>
                </a:rPr>
                <a:t> </a:t>
              </a:r>
              <a:r>
                <a:rPr sz="1400" spc="145" dirty="0">
                  <a:solidFill>
                    <a:srgbClr val="434D58"/>
                  </a:solidFill>
                  <a:cs typeface="Calibri"/>
                </a:rPr>
                <a:t>on</a:t>
              </a:r>
              <a:r>
                <a:rPr sz="1400" spc="55" dirty="0">
                  <a:solidFill>
                    <a:srgbClr val="434D58"/>
                  </a:solidFill>
                  <a:cs typeface="Calibri"/>
                </a:rPr>
                <a:t> </a:t>
              </a:r>
              <a:r>
                <a:rPr sz="1400" spc="110" dirty="0">
                  <a:solidFill>
                    <a:srgbClr val="434D58"/>
                  </a:solidFill>
                  <a:cs typeface="Calibri"/>
                </a:rPr>
                <a:t>working</a:t>
              </a:r>
              <a:r>
                <a:rPr sz="1400" spc="55" dirty="0">
                  <a:solidFill>
                    <a:srgbClr val="434D58"/>
                  </a:solidFill>
                  <a:cs typeface="Calibri"/>
                </a:rPr>
                <a:t> </a:t>
              </a:r>
              <a:r>
                <a:rPr sz="1400" spc="80" dirty="0">
                  <a:solidFill>
                    <a:srgbClr val="434D58"/>
                  </a:solidFill>
                  <a:cs typeface="Calibri"/>
                </a:rPr>
                <a:t>with</a:t>
              </a:r>
              <a:r>
                <a:rPr sz="1400" spc="50" dirty="0">
                  <a:solidFill>
                    <a:srgbClr val="434D58"/>
                  </a:solidFill>
                  <a:cs typeface="Calibri"/>
                </a:rPr>
                <a:t> </a:t>
              </a:r>
              <a:r>
                <a:rPr sz="1400" spc="130" dirty="0">
                  <a:solidFill>
                    <a:srgbClr val="434D58"/>
                  </a:solidFill>
                  <a:cs typeface="Calibri"/>
                </a:rPr>
                <a:t>businesses who</a:t>
              </a:r>
              <a:r>
                <a:rPr sz="1400" spc="50" dirty="0">
                  <a:solidFill>
                    <a:srgbClr val="434D58"/>
                  </a:solidFill>
                  <a:cs typeface="Calibri"/>
                </a:rPr>
                <a:t> </a:t>
              </a:r>
              <a:r>
                <a:rPr sz="1400" spc="114" dirty="0">
                  <a:solidFill>
                    <a:srgbClr val="434D58"/>
                  </a:solidFill>
                  <a:cs typeface="Calibri"/>
                </a:rPr>
                <a:t>are</a:t>
              </a:r>
              <a:r>
                <a:rPr sz="1400" spc="55" dirty="0">
                  <a:solidFill>
                    <a:srgbClr val="434D58"/>
                  </a:solidFill>
                  <a:cs typeface="Calibri"/>
                </a:rPr>
                <a:t> </a:t>
              </a:r>
              <a:r>
                <a:rPr sz="1400" spc="105" dirty="0">
                  <a:solidFill>
                    <a:srgbClr val="434D58"/>
                  </a:solidFill>
                  <a:cs typeface="Calibri"/>
                </a:rPr>
                <a:t>looking</a:t>
              </a:r>
              <a:r>
                <a:rPr sz="1400" spc="55" dirty="0">
                  <a:solidFill>
                    <a:srgbClr val="434D58"/>
                  </a:solidFill>
                  <a:cs typeface="Calibri"/>
                </a:rPr>
                <a:t> </a:t>
              </a:r>
              <a:r>
                <a:rPr sz="1400" spc="80" dirty="0">
                  <a:solidFill>
                    <a:srgbClr val="434D58"/>
                  </a:solidFill>
                  <a:cs typeface="Calibri"/>
                </a:rPr>
                <a:t>to</a:t>
              </a:r>
              <a:r>
                <a:rPr sz="1400" spc="55" dirty="0">
                  <a:solidFill>
                    <a:srgbClr val="434D58"/>
                  </a:solidFill>
                  <a:cs typeface="Calibri"/>
                </a:rPr>
                <a:t> </a:t>
              </a:r>
              <a:r>
                <a:rPr sz="1400" spc="105" dirty="0">
                  <a:solidFill>
                    <a:srgbClr val="434D58"/>
                  </a:solidFill>
                  <a:cs typeface="Calibri"/>
                </a:rPr>
                <a:t>avoid</a:t>
              </a:r>
              <a:r>
                <a:rPr sz="1400" spc="55" dirty="0">
                  <a:solidFill>
                    <a:srgbClr val="434D58"/>
                  </a:solidFill>
                  <a:cs typeface="Calibri"/>
                </a:rPr>
                <a:t> </a:t>
              </a:r>
              <a:r>
                <a:rPr sz="1400" spc="135" dirty="0">
                  <a:solidFill>
                    <a:srgbClr val="434D58"/>
                  </a:solidFill>
                  <a:cs typeface="Calibri"/>
                </a:rPr>
                <a:t>making</a:t>
              </a:r>
              <a:r>
                <a:rPr sz="1400" spc="55" dirty="0">
                  <a:solidFill>
                    <a:srgbClr val="434D58"/>
                  </a:solidFill>
                  <a:cs typeface="Calibri"/>
                </a:rPr>
                <a:t> </a:t>
              </a:r>
              <a:r>
                <a:rPr sz="1400" spc="114" dirty="0">
                  <a:solidFill>
                    <a:srgbClr val="434D58"/>
                  </a:solidFill>
                  <a:cs typeface="Calibri"/>
                </a:rPr>
                <a:t>staﬀ</a:t>
              </a:r>
              <a:r>
                <a:rPr sz="1400" spc="50" dirty="0">
                  <a:solidFill>
                    <a:srgbClr val="434D58"/>
                  </a:solidFill>
                  <a:cs typeface="Calibri"/>
                </a:rPr>
                <a:t> </a:t>
              </a:r>
              <a:r>
                <a:rPr sz="1400" spc="114" dirty="0">
                  <a:solidFill>
                    <a:srgbClr val="434D58"/>
                  </a:solidFill>
                  <a:cs typeface="Calibri"/>
                </a:rPr>
                <a:t>redundant.</a:t>
              </a:r>
              <a:endParaRPr sz="1400" dirty="0">
                <a:solidFill>
                  <a:srgbClr val="434D58"/>
                </a:solidFill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1400" dirty="0">
                <a:solidFill>
                  <a:srgbClr val="434D58"/>
                </a:solidFill>
                <a:cs typeface="Times New Roman"/>
              </a:endParaRPr>
            </a:p>
            <a:p>
              <a:pPr marL="12700">
                <a:lnSpc>
                  <a:spcPct val="120000"/>
                </a:lnSpc>
                <a:spcBef>
                  <a:spcPts val="95"/>
                </a:spcBef>
                <a:spcAft>
                  <a:spcPts val="600"/>
                </a:spcAft>
              </a:pPr>
              <a:r>
                <a:rPr sz="1400" spc="110" dirty="0">
                  <a:solidFill>
                    <a:srgbClr val="434D58"/>
                  </a:solidFill>
                </a:rPr>
                <a:t>Kaimahi for Nature aims to reach workers</a:t>
              </a:r>
              <a:r>
                <a:rPr lang="en-NZ" sz="1400" spc="110" dirty="0">
                  <a:solidFill>
                    <a:srgbClr val="434D58"/>
                  </a:solidFill>
                </a:rPr>
                <a:t> before they become </a:t>
              </a:r>
              <a:r>
                <a:rPr sz="1400" spc="110" dirty="0">
                  <a:solidFill>
                    <a:srgbClr val="434D58"/>
                  </a:solidFill>
                </a:rPr>
                <a:t>unemployed – giving businesses battling COVID-19 an opportunity to temporarily redeploy their staﬀ into environmental projects in their own region.</a:t>
              </a:r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C250B530-DBE5-4D66-B2C3-F25B7262C84A}"/>
                </a:ext>
              </a:extLst>
            </p:cNvPr>
            <p:cNvSpPr txBox="1"/>
            <p:nvPr/>
          </p:nvSpPr>
          <p:spPr>
            <a:xfrm>
              <a:off x="541776" y="3612651"/>
              <a:ext cx="5186995" cy="2376997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sz="2950" u="heavy" spc="-740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cs typeface="Times New Roman"/>
                </a:rPr>
                <a:t> </a:t>
              </a:r>
              <a:r>
                <a:rPr b="1" dirty="0">
                  <a:solidFill>
                    <a:srgbClr val="006370"/>
                  </a:solidFill>
                  <a:latin typeface="Archer Bold" pitchFamily="50" charset="0"/>
                </a:rPr>
                <a:t>Alliances are...</a:t>
              </a:r>
              <a:endParaRPr lang="en-NZ" b="1" dirty="0">
                <a:solidFill>
                  <a:srgbClr val="006370"/>
                </a:solidFill>
                <a:latin typeface="Archer Bold" pitchFamily="50" charset="0"/>
              </a:endParaRPr>
            </a:p>
            <a:p>
              <a:pPr marL="285750" indent="-285750">
                <a:lnSpc>
                  <a:spcPct val="121700"/>
                </a:lnSpc>
                <a:spcBef>
                  <a:spcPts val="125"/>
                </a:spcBef>
                <a:buClr>
                  <a:srgbClr val="006370"/>
                </a:buClr>
                <a:buFont typeface="Arial" panose="020B0604020202020204" pitchFamily="34" charset="0"/>
                <a:buChar char="•"/>
              </a:pPr>
              <a:r>
                <a:rPr sz="1400" spc="125" dirty="0">
                  <a:solidFill>
                    <a:srgbClr val="434D58"/>
                  </a:solidFill>
                  <a:ea typeface="+mj-ea"/>
                </a:rPr>
                <a:t>Treaty Partners, Regional Councils and DOC in regions.</a:t>
              </a:r>
            </a:p>
            <a:p>
              <a:pPr marL="285750" marR="5080" indent="-285750">
                <a:lnSpc>
                  <a:spcPct val="121700"/>
                </a:lnSpc>
                <a:buClr>
                  <a:srgbClr val="006370"/>
                </a:buClr>
                <a:buFont typeface="Arial" panose="020B0604020202020204" pitchFamily="34" charset="0"/>
                <a:buChar char="•"/>
              </a:pPr>
              <a:r>
                <a:rPr sz="1400" spc="125" dirty="0">
                  <a:solidFill>
                    <a:srgbClr val="434D58"/>
                  </a:solidFill>
                  <a:ea typeface="+mj-ea"/>
                </a:rPr>
                <a:t>Alliances hold the knowledge, relationships, and  tools</a:t>
              </a:r>
              <a:r>
                <a:rPr lang="en-NZ" sz="1400" spc="125" dirty="0">
                  <a:solidFill>
                    <a:srgbClr val="434D58"/>
                  </a:solidFill>
                  <a:ea typeface="+mj-ea"/>
                </a:rPr>
                <a:t> </a:t>
              </a:r>
              <a:r>
                <a:rPr sz="1400" spc="125" dirty="0">
                  <a:solidFill>
                    <a:srgbClr val="434D58"/>
                  </a:solidFill>
                  <a:ea typeface="+mj-ea"/>
                </a:rPr>
                <a:t>in regions to deliver Kaimahi for Nature at  scale.</a:t>
              </a:r>
            </a:p>
            <a:p>
              <a:pPr marL="285750" marR="292735" indent="-285750">
                <a:lnSpc>
                  <a:spcPct val="121700"/>
                </a:lnSpc>
                <a:buClr>
                  <a:srgbClr val="006370"/>
                </a:buClr>
                <a:buFont typeface="Arial" panose="020B0604020202020204" pitchFamily="34" charset="0"/>
                <a:buChar char="•"/>
              </a:pPr>
              <a:r>
                <a:rPr sz="1400" spc="125" dirty="0">
                  <a:solidFill>
                    <a:srgbClr val="434D58"/>
                  </a:solidFill>
                  <a:ea typeface="+mj-ea"/>
                </a:rPr>
                <a:t>A</a:t>
              </a:r>
              <a:r>
                <a:rPr lang="en-NZ" sz="1400" spc="125" dirty="0">
                  <a:solidFill>
                    <a:srgbClr val="434D58"/>
                  </a:solidFill>
                  <a:ea typeface="+mj-ea"/>
                </a:rPr>
                <a:t> </a:t>
              </a:r>
              <a:r>
                <a:rPr sz="1400" spc="125" dirty="0">
                  <a:solidFill>
                    <a:srgbClr val="434D58"/>
                  </a:solidFill>
                  <a:ea typeface="+mj-ea"/>
                </a:rPr>
                <a:t>number of Alliances exist around Aotearoa,  while others will need support to be set up.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00ADDD-A8C8-4560-8890-29DE35CBD4C6}"/>
                </a:ext>
              </a:extLst>
            </p:cNvPr>
            <p:cNvSpPr txBox="1"/>
            <p:nvPr/>
          </p:nvSpPr>
          <p:spPr>
            <a:xfrm>
              <a:off x="6461278" y="3713714"/>
              <a:ext cx="5376233" cy="2890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>
                <a:spcAft>
                  <a:spcPts val="600"/>
                </a:spcAft>
              </a:pPr>
              <a:r>
                <a:rPr lang="en-NZ" b="1" dirty="0">
                  <a:solidFill>
                    <a:srgbClr val="006370"/>
                  </a:solidFill>
                  <a:uFill>
                    <a:solidFill>
                      <a:srgbClr val="FFFFFF"/>
                    </a:solidFill>
                  </a:uFill>
                  <a:latin typeface="Archer Bold" pitchFamily="50" charset="0"/>
                </a:rPr>
                <a:t>Alliance Guiding Principles</a:t>
              </a:r>
            </a:p>
            <a:p>
              <a:pPr marL="321750" marR="5080" indent="-285750">
                <a:lnSpc>
                  <a:spcPct val="122000"/>
                </a:lnSpc>
                <a:spcBef>
                  <a:spcPts val="125"/>
                </a:spcBef>
                <a:buClr>
                  <a:srgbClr val="006370"/>
                </a:buClr>
                <a:buFont typeface="Arial" panose="020B0604020202020204" pitchFamily="34" charset="0"/>
                <a:buChar char="•"/>
              </a:pPr>
              <a:r>
                <a:rPr lang="en-NZ" sz="1400" spc="125" dirty="0">
                  <a:solidFill>
                    <a:srgbClr val="434D58"/>
                  </a:solidFill>
                  <a:ea typeface="+mj-ea"/>
                </a:rPr>
                <a:t>Maximise regional decision making</a:t>
              </a:r>
            </a:p>
            <a:p>
              <a:pPr marL="321750" marR="5080" indent="-285750">
                <a:lnSpc>
                  <a:spcPct val="122000"/>
                </a:lnSpc>
                <a:spcBef>
                  <a:spcPts val="125"/>
                </a:spcBef>
                <a:buClr>
                  <a:srgbClr val="006370"/>
                </a:buClr>
                <a:buFont typeface="Arial" panose="020B0604020202020204" pitchFamily="34" charset="0"/>
                <a:buChar char="•"/>
              </a:pPr>
              <a:r>
                <a:rPr lang="en-NZ" sz="1400" spc="125" dirty="0">
                  <a:solidFill>
                    <a:srgbClr val="434D58"/>
                  </a:solidFill>
                  <a:ea typeface="+mj-ea"/>
                </a:rPr>
                <a:t>Treaty partners and working in partnerships are  central to the programme</a:t>
              </a:r>
            </a:p>
            <a:p>
              <a:pPr marL="321750" indent="-285750">
                <a:lnSpc>
                  <a:spcPct val="122000"/>
                </a:lnSpc>
                <a:spcBef>
                  <a:spcPts val="125"/>
                </a:spcBef>
                <a:buClr>
                  <a:srgbClr val="006370"/>
                </a:buClr>
                <a:buFont typeface="Arial" panose="020B0604020202020204" pitchFamily="34" charset="0"/>
                <a:buChar char="•"/>
              </a:pPr>
              <a:r>
                <a:rPr lang="en-NZ" sz="1400" spc="125" dirty="0">
                  <a:solidFill>
                    <a:srgbClr val="434D58"/>
                  </a:solidFill>
                  <a:ea typeface="+mj-ea"/>
                </a:rPr>
                <a:t>Get funds out fast</a:t>
              </a:r>
            </a:p>
            <a:p>
              <a:pPr marL="321750" marR="635635" indent="-285750">
                <a:lnSpc>
                  <a:spcPct val="122000"/>
                </a:lnSpc>
                <a:spcBef>
                  <a:spcPts val="125"/>
                </a:spcBef>
                <a:buClr>
                  <a:srgbClr val="006370"/>
                </a:buClr>
                <a:buFont typeface="Arial" panose="020B0604020202020204" pitchFamily="34" charset="0"/>
                <a:buChar char="•"/>
              </a:pPr>
              <a:r>
                <a:rPr lang="en-NZ" sz="1400" spc="125" dirty="0">
                  <a:solidFill>
                    <a:srgbClr val="434D58"/>
                  </a:solidFill>
                  <a:ea typeface="+mj-ea"/>
                </a:rPr>
                <a:t>Equitable distributions of funds across NZ</a:t>
              </a:r>
            </a:p>
            <a:p>
              <a:pPr marL="321750" marR="635635" indent="-285750">
                <a:lnSpc>
                  <a:spcPct val="122000"/>
                </a:lnSpc>
                <a:spcBef>
                  <a:spcPts val="125"/>
                </a:spcBef>
                <a:buClr>
                  <a:srgbClr val="006370"/>
                </a:buClr>
                <a:buFont typeface="Arial" panose="020B0604020202020204" pitchFamily="34" charset="0"/>
                <a:buChar char="•"/>
              </a:pPr>
              <a:r>
                <a:rPr lang="en-NZ" sz="1400" spc="125" dirty="0">
                  <a:solidFill>
                    <a:srgbClr val="434D58"/>
                  </a:solidFill>
                  <a:ea typeface="+mj-ea"/>
                </a:rPr>
                <a:t>Minimise duplication</a:t>
              </a:r>
            </a:p>
            <a:p>
              <a:pPr marL="321750" marR="706120" indent="-285750">
                <a:lnSpc>
                  <a:spcPct val="122000"/>
                </a:lnSpc>
                <a:spcBef>
                  <a:spcPts val="125"/>
                </a:spcBef>
                <a:buClr>
                  <a:srgbClr val="006370"/>
                </a:buClr>
                <a:buFont typeface="Arial" panose="020B0604020202020204" pitchFamily="34" charset="0"/>
                <a:buChar char="•"/>
              </a:pPr>
              <a:r>
                <a:rPr lang="en-NZ" sz="1400" spc="125" dirty="0">
                  <a:solidFill>
                    <a:srgbClr val="434D58"/>
                  </a:solidFill>
                  <a:ea typeface="+mj-ea"/>
                </a:rPr>
                <a:t>National, iwi, and regional environ-mental  priorities set direction</a:t>
              </a:r>
            </a:p>
            <a:p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1204552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role of Alliances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84B1F6-27B6-4268-95DE-AFE7512E7C06}"/>
              </a:ext>
            </a:extLst>
          </p:cNvPr>
          <p:cNvGrpSpPr/>
          <p:nvPr/>
        </p:nvGrpSpPr>
        <p:grpSpPr>
          <a:xfrm>
            <a:off x="150024" y="1361110"/>
            <a:ext cx="11340569" cy="4135780"/>
            <a:chOff x="1064422" y="2693231"/>
            <a:chExt cx="13911325" cy="5073307"/>
          </a:xfrm>
        </p:grpSpPr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989BC32D-6441-42FF-A6AC-0FC1E198191E}"/>
                </a:ext>
              </a:extLst>
            </p:cNvPr>
            <p:cNvSpPr/>
            <p:nvPr/>
          </p:nvSpPr>
          <p:spPr>
            <a:xfrm>
              <a:off x="11631739" y="2855617"/>
              <a:ext cx="3344008" cy="32128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64ED98A-29ED-441A-80E9-5430E57AB91B}"/>
                </a:ext>
              </a:extLst>
            </p:cNvPr>
            <p:cNvGrpSpPr/>
            <p:nvPr/>
          </p:nvGrpSpPr>
          <p:grpSpPr>
            <a:xfrm>
              <a:off x="1064422" y="2693231"/>
              <a:ext cx="13702080" cy="4453341"/>
              <a:chOff x="1064422" y="2693231"/>
              <a:chExt cx="13702080" cy="4453341"/>
            </a:xfrm>
          </p:grpSpPr>
          <p:sp>
            <p:nvSpPr>
              <p:cNvPr id="34" name="object 2">
                <a:extLst>
                  <a:ext uri="{FF2B5EF4-FFF2-40B4-BE49-F238E27FC236}">
                    <a16:creationId xmlns:a16="http://schemas.microsoft.com/office/drawing/2014/main" id="{931CEE5C-38E2-4500-9F33-DB00BDC58396}"/>
                  </a:ext>
                </a:extLst>
              </p:cNvPr>
              <p:cNvSpPr/>
              <p:nvPr/>
            </p:nvSpPr>
            <p:spPr>
              <a:xfrm>
                <a:off x="13741238" y="4545577"/>
                <a:ext cx="293370" cy="841375"/>
              </a:xfrm>
              <a:custGeom>
                <a:avLst/>
                <a:gdLst/>
                <a:ahLst/>
                <a:cxnLst/>
                <a:rect l="l" t="t" r="r" b="b"/>
                <a:pathLst>
                  <a:path w="293369" h="841375">
                    <a:moveTo>
                      <a:pt x="0" y="840971"/>
                    </a:moveTo>
                    <a:lnTo>
                      <a:pt x="5623" y="840971"/>
                    </a:lnTo>
                    <a:lnTo>
                      <a:pt x="11246" y="840971"/>
                    </a:lnTo>
                    <a:lnTo>
                      <a:pt x="16065" y="840168"/>
                    </a:lnTo>
                    <a:lnTo>
                      <a:pt x="20796" y="839275"/>
                    </a:lnTo>
                    <a:lnTo>
                      <a:pt x="22492" y="835348"/>
                    </a:lnTo>
                    <a:lnTo>
                      <a:pt x="24188" y="831422"/>
                    </a:lnTo>
                    <a:lnTo>
                      <a:pt x="28204" y="829726"/>
                    </a:lnTo>
                    <a:lnTo>
                      <a:pt x="32131" y="828030"/>
                    </a:lnTo>
                    <a:lnTo>
                      <a:pt x="33827" y="822408"/>
                    </a:lnTo>
                    <a:lnTo>
                      <a:pt x="35434" y="816785"/>
                    </a:lnTo>
                    <a:lnTo>
                      <a:pt x="40253" y="808039"/>
                    </a:lnTo>
                    <a:lnTo>
                      <a:pt x="45073" y="799293"/>
                    </a:lnTo>
                    <a:lnTo>
                      <a:pt x="49893" y="795901"/>
                    </a:lnTo>
                    <a:lnTo>
                      <a:pt x="54623" y="792510"/>
                    </a:lnTo>
                    <a:lnTo>
                      <a:pt x="55516" y="783764"/>
                    </a:lnTo>
                    <a:lnTo>
                      <a:pt x="56319" y="775107"/>
                    </a:lnTo>
                    <a:lnTo>
                      <a:pt x="58015" y="766986"/>
                    </a:lnTo>
                    <a:lnTo>
                      <a:pt x="59711" y="758775"/>
                    </a:lnTo>
                    <a:lnTo>
                      <a:pt x="67565" y="745299"/>
                    </a:lnTo>
                    <a:lnTo>
                      <a:pt x="75420" y="731733"/>
                    </a:lnTo>
                    <a:lnTo>
                      <a:pt x="77116" y="724415"/>
                    </a:lnTo>
                    <a:lnTo>
                      <a:pt x="78812" y="717097"/>
                    </a:lnTo>
                    <a:lnTo>
                      <a:pt x="79704" y="711474"/>
                    </a:lnTo>
                    <a:lnTo>
                      <a:pt x="80507" y="705852"/>
                    </a:lnTo>
                    <a:lnTo>
                      <a:pt x="84435" y="699426"/>
                    </a:lnTo>
                    <a:lnTo>
                      <a:pt x="88362" y="692911"/>
                    </a:lnTo>
                    <a:lnTo>
                      <a:pt x="90058" y="682469"/>
                    </a:lnTo>
                    <a:lnTo>
                      <a:pt x="91754" y="672116"/>
                    </a:lnTo>
                    <a:lnTo>
                      <a:pt x="95681" y="661674"/>
                    </a:lnTo>
                    <a:lnTo>
                      <a:pt x="99608" y="651233"/>
                    </a:lnTo>
                    <a:lnTo>
                      <a:pt x="101304" y="644807"/>
                    </a:lnTo>
                    <a:lnTo>
                      <a:pt x="103000" y="638292"/>
                    </a:lnTo>
                    <a:lnTo>
                      <a:pt x="107819" y="632669"/>
                    </a:lnTo>
                    <a:lnTo>
                      <a:pt x="112550" y="627047"/>
                    </a:lnTo>
                    <a:lnTo>
                      <a:pt x="117370" y="621424"/>
                    </a:lnTo>
                    <a:lnTo>
                      <a:pt x="122189" y="615802"/>
                    </a:lnTo>
                    <a:lnTo>
                      <a:pt x="123885" y="609376"/>
                    </a:lnTo>
                    <a:lnTo>
                      <a:pt x="125492" y="602861"/>
                    </a:lnTo>
                    <a:lnTo>
                      <a:pt x="130312" y="593222"/>
                    </a:lnTo>
                    <a:lnTo>
                      <a:pt x="135131" y="583673"/>
                    </a:lnTo>
                    <a:lnTo>
                      <a:pt x="139951" y="576355"/>
                    </a:lnTo>
                    <a:lnTo>
                      <a:pt x="144682" y="569036"/>
                    </a:lnTo>
                    <a:lnTo>
                      <a:pt x="146378" y="558684"/>
                    </a:lnTo>
                    <a:lnTo>
                      <a:pt x="148073" y="548242"/>
                    </a:lnTo>
                    <a:lnTo>
                      <a:pt x="152001" y="537889"/>
                    </a:lnTo>
                    <a:lnTo>
                      <a:pt x="155928" y="527447"/>
                    </a:lnTo>
                    <a:lnTo>
                      <a:pt x="157624" y="521022"/>
                    </a:lnTo>
                    <a:lnTo>
                      <a:pt x="159319" y="514507"/>
                    </a:lnTo>
                    <a:lnTo>
                      <a:pt x="163247" y="508884"/>
                    </a:lnTo>
                    <a:lnTo>
                      <a:pt x="167174" y="503262"/>
                    </a:lnTo>
                    <a:lnTo>
                      <a:pt x="168870" y="497639"/>
                    </a:lnTo>
                    <a:lnTo>
                      <a:pt x="170566" y="491927"/>
                    </a:lnTo>
                    <a:lnTo>
                      <a:pt x="175385" y="485501"/>
                    </a:lnTo>
                    <a:lnTo>
                      <a:pt x="180116" y="478986"/>
                    </a:lnTo>
                    <a:lnTo>
                      <a:pt x="184936" y="469437"/>
                    </a:lnTo>
                    <a:lnTo>
                      <a:pt x="189666" y="459888"/>
                    </a:lnTo>
                    <a:lnTo>
                      <a:pt x="190559" y="453462"/>
                    </a:lnTo>
                    <a:lnTo>
                      <a:pt x="191362" y="446947"/>
                    </a:lnTo>
                    <a:lnTo>
                      <a:pt x="191362" y="441324"/>
                    </a:lnTo>
                    <a:lnTo>
                      <a:pt x="191362" y="435702"/>
                    </a:lnTo>
                    <a:lnTo>
                      <a:pt x="192255" y="430079"/>
                    </a:lnTo>
                    <a:lnTo>
                      <a:pt x="193058" y="424457"/>
                    </a:lnTo>
                    <a:lnTo>
                      <a:pt x="197074" y="418834"/>
                    </a:lnTo>
                    <a:lnTo>
                      <a:pt x="201002" y="413122"/>
                    </a:lnTo>
                    <a:lnTo>
                      <a:pt x="201894" y="407500"/>
                    </a:lnTo>
                    <a:lnTo>
                      <a:pt x="202697" y="401877"/>
                    </a:lnTo>
                    <a:lnTo>
                      <a:pt x="203501" y="396255"/>
                    </a:lnTo>
                    <a:lnTo>
                      <a:pt x="204304" y="390632"/>
                    </a:lnTo>
                    <a:lnTo>
                      <a:pt x="208320" y="385010"/>
                    </a:lnTo>
                    <a:lnTo>
                      <a:pt x="212248" y="379387"/>
                    </a:lnTo>
                    <a:lnTo>
                      <a:pt x="213140" y="373765"/>
                    </a:lnTo>
                    <a:lnTo>
                      <a:pt x="213943" y="368142"/>
                    </a:lnTo>
                    <a:lnTo>
                      <a:pt x="214836" y="361716"/>
                    </a:lnTo>
                    <a:lnTo>
                      <a:pt x="215639" y="355201"/>
                    </a:lnTo>
                    <a:lnTo>
                      <a:pt x="219567" y="344759"/>
                    </a:lnTo>
                    <a:lnTo>
                      <a:pt x="223494" y="334318"/>
                    </a:lnTo>
                    <a:lnTo>
                      <a:pt x="225190" y="323073"/>
                    </a:lnTo>
                    <a:lnTo>
                      <a:pt x="226885" y="311827"/>
                    </a:lnTo>
                    <a:lnTo>
                      <a:pt x="230813" y="300582"/>
                    </a:lnTo>
                    <a:lnTo>
                      <a:pt x="234740" y="289337"/>
                    </a:lnTo>
                    <a:lnTo>
                      <a:pt x="236436" y="278895"/>
                    </a:lnTo>
                    <a:lnTo>
                      <a:pt x="238132" y="268454"/>
                    </a:lnTo>
                    <a:lnTo>
                      <a:pt x="242059" y="260332"/>
                    </a:lnTo>
                    <a:lnTo>
                      <a:pt x="245986" y="252211"/>
                    </a:lnTo>
                    <a:lnTo>
                      <a:pt x="247682" y="238734"/>
                    </a:lnTo>
                    <a:lnTo>
                      <a:pt x="249378" y="225169"/>
                    </a:lnTo>
                    <a:lnTo>
                      <a:pt x="253305" y="217851"/>
                    </a:lnTo>
                    <a:lnTo>
                      <a:pt x="257232" y="210532"/>
                    </a:lnTo>
                    <a:lnTo>
                      <a:pt x="258125" y="204107"/>
                    </a:lnTo>
                    <a:lnTo>
                      <a:pt x="258928" y="197592"/>
                    </a:lnTo>
                    <a:lnTo>
                      <a:pt x="258928" y="188042"/>
                    </a:lnTo>
                    <a:lnTo>
                      <a:pt x="258928" y="178404"/>
                    </a:lnTo>
                    <a:lnTo>
                      <a:pt x="258928" y="120483"/>
                    </a:lnTo>
                    <a:lnTo>
                      <a:pt x="259821" y="114057"/>
                    </a:lnTo>
                    <a:lnTo>
                      <a:pt x="260624" y="107542"/>
                    </a:lnTo>
                    <a:lnTo>
                      <a:pt x="264551" y="97992"/>
                    </a:lnTo>
                    <a:lnTo>
                      <a:pt x="268478" y="88354"/>
                    </a:lnTo>
                    <a:lnTo>
                      <a:pt x="269282" y="81928"/>
                    </a:lnTo>
                    <a:lnTo>
                      <a:pt x="270174" y="75413"/>
                    </a:lnTo>
                    <a:lnTo>
                      <a:pt x="270174" y="69790"/>
                    </a:lnTo>
                    <a:lnTo>
                      <a:pt x="270174" y="64168"/>
                    </a:lnTo>
                    <a:lnTo>
                      <a:pt x="270174" y="57742"/>
                    </a:lnTo>
                    <a:lnTo>
                      <a:pt x="270174" y="51227"/>
                    </a:lnTo>
                    <a:lnTo>
                      <a:pt x="271067" y="41678"/>
                    </a:lnTo>
                    <a:lnTo>
                      <a:pt x="271870" y="32128"/>
                    </a:lnTo>
                    <a:lnTo>
                      <a:pt x="275886" y="25613"/>
                    </a:lnTo>
                    <a:lnTo>
                      <a:pt x="279814" y="19098"/>
                    </a:lnTo>
                    <a:lnTo>
                      <a:pt x="280706" y="13476"/>
                    </a:lnTo>
                    <a:lnTo>
                      <a:pt x="281509" y="7853"/>
                    </a:lnTo>
                    <a:lnTo>
                      <a:pt x="281509" y="3926"/>
                    </a:lnTo>
                    <a:lnTo>
                      <a:pt x="281509" y="0"/>
                    </a:lnTo>
                    <a:lnTo>
                      <a:pt x="282313" y="3123"/>
                    </a:lnTo>
                    <a:lnTo>
                      <a:pt x="283116" y="6158"/>
                    </a:lnTo>
                    <a:lnTo>
                      <a:pt x="287936" y="6961"/>
                    </a:lnTo>
                    <a:lnTo>
                      <a:pt x="292756" y="7853"/>
                    </a:lnTo>
                  </a:path>
                </a:pathLst>
              </a:custGeom>
              <a:ln w="191258">
                <a:solidFill>
                  <a:srgbClr val="FFA75C"/>
                </a:solidFill>
              </a:ln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5" name="object 3">
                <a:extLst>
                  <a:ext uri="{FF2B5EF4-FFF2-40B4-BE49-F238E27FC236}">
                    <a16:creationId xmlns:a16="http://schemas.microsoft.com/office/drawing/2014/main" id="{485B508D-BEEC-4EDB-B8E8-5D5E696C837A}"/>
                  </a:ext>
                </a:extLst>
              </p:cNvPr>
              <p:cNvSpPr/>
              <p:nvPr/>
            </p:nvSpPr>
            <p:spPr>
              <a:xfrm>
                <a:off x="4638556" y="3114692"/>
                <a:ext cx="2917387" cy="286924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6" name="object 4">
                <a:extLst>
                  <a:ext uri="{FF2B5EF4-FFF2-40B4-BE49-F238E27FC236}">
                    <a16:creationId xmlns:a16="http://schemas.microsoft.com/office/drawing/2014/main" id="{7B9656DA-3AD9-4B92-BCBC-42157AFA2DB3}"/>
                  </a:ext>
                </a:extLst>
              </p:cNvPr>
              <p:cNvSpPr txBox="1"/>
              <p:nvPr/>
            </p:nvSpPr>
            <p:spPr>
              <a:xfrm>
                <a:off x="4431743" y="6337355"/>
                <a:ext cx="3124200" cy="809217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R="5080"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sz="2400" dirty="0">
                    <a:solidFill>
                      <a:srgbClr val="006370"/>
                    </a:solidFill>
                    <a:latin typeface="Archer Bold" pitchFamily="50" charset="0"/>
                    <a:ea typeface="+mj-ea"/>
                    <a:cs typeface="+mj-cs"/>
                  </a:rPr>
                  <a:t>Identify and  </a:t>
                </a:r>
                <a:r>
                  <a:rPr sz="2400" dirty="0" err="1">
                    <a:solidFill>
                      <a:srgbClr val="006370"/>
                    </a:solidFill>
                    <a:latin typeface="Archer Bold" pitchFamily="50" charset="0"/>
                    <a:ea typeface="+mj-ea"/>
                    <a:cs typeface="+mj-cs"/>
                  </a:rPr>
                  <a:t>prioritise</a:t>
                </a:r>
                <a:r>
                  <a:rPr sz="2400" dirty="0">
                    <a:solidFill>
                      <a:srgbClr val="006370"/>
                    </a:solidFill>
                    <a:latin typeface="Archer Bold" pitchFamily="50" charset="0"/>
                    <a:ea typeface="+mj-ea"/>
                    <a:cs typeface="+mj-cs"/>
                  </a:rPr>
                  <a:t> projects</a:t>
                </a:r>
              </a:p>
            </p:txBody>
          </p:sp>
          <p:sp>
            <p:nvSpPr>
              <p:cNvPr id="37" name="object 7">
                <a:extLst>
                  <a:ext uri="{FF2B5EF4-FFF2-40B4-BE49-F238E27FC236}">
                    <a16:creationId xmlns:a16="http://schemas.microsoft.com/office/drawing/2014/main" id="{9619B9CF-A332-45DF-8026-33A8D28EDD53}"/>
                  </a:ext>
                </a:extLst>
              </p:cNvPr>
              <p:cNvSpPr txBox="1"/>
              <p:nvPr/>
            </p:nvSpPr>
            <p:spPr>
              <a:xfrm>
                <a:off x="1695532" y="6407014"/>
                <a:ext cx="1770654" cy="413423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sz="2400" dirty="0">
                    <a:solidFill>
                      <a:srgbClr val="006370"/>
                    </a:solidFill>
                    <a:latin typeface="Archer Bold" pitchFamily="50" charset="0"/>
                    <a:ea typeface="+mj-ea"/>
                    <a:cs typeface="+mj-cs"/>
                  </a:rPr>
                  <a:t>Get set up</a:t>
                </a:r>
              </a:p>
            </p:txBody>
          </p:sp>
          <p:sp>
            <p:nvSpPr>
              <p:cNvPr id="38" name="object 8">
                <a:extLst>
                  <a:ext uri="{FF2B5EF4-FFF2-40B4-BE49-F238E27FC236}">
                    <a16:creationId xmlns:a16="http://schemas.microsoft.com/office/drawing/2014/main" id="{E07D5501-8AB2-49B5-89A7-8180DE63DDAF}"/>
                  </a:ext>
                </a:extLst>
              </p:cNvPr>
              <p:cNvSpPr/>
              <p:nvPr/>
            </p:nvSpPr>
            <p:spPr>
              <a:xfrm>
                <a:off x="4372450" y="2949715"/>
                <a:ext cx="3344008" cy="302466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39" name="object 9">
                <a:extLst>
                  <a:ext uri="{FF2B5EF4-FFF2-40B4-BE49-F238E27FC236}">
                    <a16:creationId xmlns:a16="http://schemas.microsoft.com/office/drawing/2014/main" id="{38FFAB31-6FF5-4C00-9775-1FF3ACD7A85A}"/>
                  </a:ext>
                </a:extLst>
              </p:cNvPr>
              <p:cNvSpPr/>
              <p:nvPr/>
            </p:nvSpPr>
            <p:spPr>
              <a:xfrm>
                <a:off x="8101776" y="2829139"/>
                <a:ext cx="3111672" cy="316251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0" name="object 10">
                <a:extLst>
                  <a:ext uri="{FF2B5EF4-FFF2-40B4-BE49-F238E27FC236}">
                    <a16:creationId xmlns:a16="http://schemas.microsoft.com/office/drawing/2014/main" id="{DE93565E-723F-4043-89A0-AB611F41C4E6}"/>
                  </a:ext>
                </a:extLst>
              </p:cNvPr>
              <p:cNvSpPr/>
              <p:nvPr/>
            </p:nvSpPr>
            <p:spPr>
              <a:xfrm>
                <a:off x="8002047" y="2693231"/>
                <a:ext cx="3344008" cy="353750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1" name="object 11">
                <a:extLst>
                  <a:ext uri="{FF2B5EF4-FFF2-40B4-BE49-F238E27FC236}">
                    <a16:creationId xmlns:a16="http://schemas.microsoft.com/office/drawing/2014/main" id="{EEFC91C2-9262-49D0-9092-B199AF19EA69}"/>
                  </a:ext>
                </a:extLst>
              </p:cNvPr>
              <p:cNvSpPr/>
              <p:nvPr/>
            </p:nvSpPr>
            <p:spPr>
              <a:xfrm>
                <a:off x="11720703" y="2933233"/>
                <a:ext cx="3045799" cy="2991011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2" name="object 13">
                <a:extLst>
                  <a:ext uri="{FF2B5EF4-FFF2-40B4-BE49-F238E27FC236}">
                    <a16:creationId xmlns:a16="http://schemas.microsoft.com/office/drawing/2014/main" id="{B3BFC1B1-B0E2-4472-9286-8FA633599817}"/>
                  </a:ext>
                </a:extLst>
              </p:cNvPr>
              <p:cNvSpPr/>
              <p:nvPr/>
            </p:nvSpPr>
            <p:spPr>
              <a:xfrm>
                <a:off x="3644741" y="3615444"/>
                <a:ext cx="583713" cy="1878111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3" name="object 14">
                <a:extLst>
                  <a:ext uri="{FF2B5EF4-FFF2-40B4-BE49-F238E27FC236}">
                    <a16:creationId xmlns:a16="http://schemas.microsoft.com/office/drawing/2014/main" id="{0D1316C8-F708-4281-B2CA-30F92936DE1E}"/>
                  </a:ext>
                </a:extLst>
              </p:cNvPr>
              <p:cNvSpPr/>
              <p:nvPr/>
            </p:nvSpPr>
            <p:spPr>
              <a:xfrm>
                <a:off x="1064422" y="3074191"/>
                <a:ext cx="2518008" cy="254192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  <p:sp>
            <p:nvSpPr>
              <p:cNvPr id="44" name="object 15">
                <a:extLst>
                  <a:ext uri="{FF2B5EF4-FFF2-40B4-BE49-F238E27FC236}">
                    <a16:creationId xmlns:a16="http://schemas.microsoft.com/office/drawing/2014/main" id="{62ABE60B-F938-4B50-92A3-53CCAAA4B9A4}"/>
                  </a:ext>
                </a:extLst>
              </p:cNvPr>
              <p:cNvSpPr/>
              <p:nvPr/>
            </p:nvSpPr>
            <p:spPr>
              <a:xfrm>
                <a:off x="1085233" y="3052664"/>
                <a:ext cx="3242531" cy="2862133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2400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3A4E41-9984-4E4B-8959-EB943865B8CC}"/>
                </a:ext>
              </a:extLst>
            </p:cNvPr>
            <p:cNvSpPr txBox="1"/>
            <p:nvPr/>
          </p:nvSpPr>
          <p:spPr>
            <a:xfrm>
              <a:off x="11895155" y="6304131"/>
              <a:ext cx="3080592" cy="1434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>
                  <a:solidFill>
                    <a:srgbClr val="006370"/>
                  </a:solidFill>
                  <a:latin typeface="Archer Bold" pitchFamily="50" charset="0"/>
                </a:rPr>
                <a:t>Monitor and  fund projects</a:t>
              </a:r>
            </a:p>
            <a:p>
              <a:endParaRPr lang="en-NZ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56F9D5-A615-450E-A01B-DED5F1203733}"/>
                </a:ext>
              </a:extLst>
            </p:cNvPr>
            <p:cNvSpPr txBox="1"/>
            <p:nvPr/>
          </p:nvSpPr>
          <p:spPr>
            <a:xfrm>
              <a:off x="8002048" y="6331744"/>
              <a:ext cx="3447003" cy="1434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>
                  <a:solidFill>
                    <a:srgbClr val="006370"/>
                  </a:solidFill>
                  <a:latin typeface="Archer Bold" pitchFamily="50" charset="0"/>
                </a:rPr>
                <a:t>Help match  workers to projects</a:t>
              </a:r>
            </a:p>
            <a:p>
              <a:pPr algn="ctr"/>
              <a:endParaRPr lang="en-NZ" sz="2400" dirty="0"/>
            </a:p>
          </p:txBody>
        </p:sp>
      </p:grpSp>
      <p:sp>
        <p:nvSpPr>
          <p:cNvPr id="45" name="object 17">
            <a:extLst>
              <a:ext uri="{FF2B5EF4-FFF2-40B4-BE49-F238E27FC236}">
                <a16:creationId xmlns:a16="http://schemas.microsoft.com/office/drawing/2014/main" id="{45EA5E65-8063-4A8A-BFBE-CA78B74DD996}"/>
              </a:ext>
            </a:extLst>
          </p:cNvPr>
          <p:cNvSpPr txBox="1"/>
          <p:nvPr/>
        </p:nvSpPr>
        <p:spPr>
          <a:xfrm>
            <a:off x="224009" y="5419812"/>
            <a:ext cx="11464888" cy="974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19200"/>
              </a:lnSpc>
              <a:spcBef>
                <a:spcPts val="100"/>
              </a:spcBef>
            </a:pPr>
            <a:r>
              <a:rPr dirty="0">
                <a:solidFill>
                  <a:srgbClr val="434D58"/>
                </a:solidFill>
              </a:rPr>
              <a:t>The purpose and role of Alliances can go beyond Kaimahi for Nature -  </a:t>
            </a:r>
            <a:r>
              <a:rPr b="1" dirty="0">
                <a:solidFill>
                  <a:srgbClr val="434D58"/>
                </a:solidFill>
                <a:latin typeface="+mj-lt"/>
              </a:rPr>
              <a:t>partnerships are just the way we work </a:t>
            </a:r>
            <a:r>
              <a:rPr dirty="0">
                <a:solidFill>
                  <a:srgbClr val="434D58"/>
                </a:solidFill>
              </a:rPr>
              <a:t>to achieve enduring environmental outcomes. </a:t>
            </a:r>
            <a:r>
              <a:rPr lang="en-NZ" dirty="0">
                <a:solidFill>
                  <a:srgbClr val="434D58"/>
                </a:solidFill>
              </a:rPr>
              <a:t> </a:t>
            </a:r>
            <a:r>
              <a:rPr dirty="0">
                <a:solidFill>
                  <a:srgbClr val="434D58"/>
                </a:solidFill>
              </a:rPr>
              <a:t>Alliances will be </a:t>
            </a:r>
            <a:r>
              <a:rPr b="1" dirty="0">
                <a:solidFill>
                  <a:srgbClr val="434D58"/>
                </a:solidFill>
              </a:rPr>
              <a:t>‘</a:t>
            </a:r>
            <a:r>
              <a:rPr dirty="0">
                <a:solidFill>
                  <a:srgbClr val="434D58"/>
                </a:solidFill>
              </a:rPr>
              <a:t>connecting the dots’</a:t>
            </a:r>
            <a:r>
              <a:rPr b="1" dirty="0">
                <a:solidFill>
                  <a:srgbClr val="434D58"/>
                </a:solidFill>
              </a:rPr>
              <a:t> </a:t>
            </a:r>
            <a:r>
              <a:rPr dirty="0">
                <a:solidFill>
                  <a:srgbClr val="434D58"/>
                </a:solidFill>
              </a:rPr>
              <a:t>between various projects and  funding initiatives within Jobs for Nature, ensuring strong, integrated</a:t>
            </a:r>
            <a:r>
              <a:rPr lang="en-NZ" dirty="0">
                <a:solidFill>
                  <a:srgbClr val="434D58"/>
                </a:solidFill>
              </a:rPr>
              <a:t> </a:t>
            </a:r>
            <a:r>
              <a:rPr dirty="0">
                <a:solidFill>
                  <a:srgbClr val="434D58"/>
                </a:solidFill>
              </a:rPr>
              <a:t>outcomes now and in the future</a:t>
            </a:r>
            <a:r>
              <a:rPr spc="80" dirty="0">
                <a:solidFill>
                  <a:srgbClr val="434D58"/>
                </a:solidFill>
                <a:cs typeface="Calibri"/>
              </a:rPr>
              <a:t>.</a:t>
            </a:r>
            <a:endParaRPr dirty="0">
              <a:solidFill>
                <a:srgbClr val="434D58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67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C0362-F045-4FE5-9E2B-7CDB33D3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8316"/>
            <a:ext cx="3095625" cy="505523"/>
          </a:xfrm>
        </p:spPr>
        <p:txBody>
          <a:bodyPr/>
          <a:lstStyle/>
          <a:p>
            <a:r>
              <a:rPr lang="en-NZ" dirty="0"/>
              <a:t>Current Mahi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45701-2851-4ADD-A3BA-3AE342E64F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1050" y="1861440"/>
            <a:ext cx="5457923" cy="31290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Completing System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Developing key support documentation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Testing with a live Alliance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Ministerial approvals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dirty="0"/>
              <a:t>Alliance initiation in every region</a:t>
            </a:r>
          </a:p>
        </p:txBody>
      </p:sp>
    </p:spTree>
    <p:extLst>
      <p:ext uri="{BB962C8B-B14F-4D97-AF65-F5344CB8AC3E}">
        <p14:creationId xmlns:p14="http://schemas.microsoft.com/office/powerpoint/2010/main" val="424387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680E-A367-4652-A895-3A824CDA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NZ" dirty="0"/>
              <a:t>Kotahitanga </a:t>
            </a:r>
            <a:r>
              <a:rPr lang="en-NZ" dirty="0" err="1"/>
              <a:t>mō</a:t>
            </a:r>
            <a:r>
              <a:rPr lang="en-NZ" dirty="0"/>
              <a:t> te </a:t>
            </a:r>
            <a:r>
              <a:rPr lang="en-NZ" dirty="0" err="1"/>
              <a:t>Taiao</a:t>
            </a:r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C095C-9CC6-49AE-AD00-9FC128751F4A}"/>
              </a:ext>
            </a:extLst>
          </p:cNvPr>
          <p:cNvSpPr txBox="1"/>
          <p:nvPr/>
        </p:nvSpPr>
        <p:spPr>
          <a:xfrm>
            <a:off x="829936" y="1630496"/>
            <a:ext cx="10532125" cy="251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-635" algn="ctr">
              <a:lnSpc>
                <a:spcPct val="119700"/>
              </a:lnSpc>
              <a:spcBef>
                <a:spcPts val="95"/>
              </a:spcBef>
            </a:pPr>
            <a:r>
              <a:rPr lang="en-NZ" sz="2400" dirty="0">
                <a:solidFill>
                  <a:srgbClr val="434D58"/>
                </a:solidFill>
              </a:rPr>
              <a:t>Kotahitanga </a:t>
            </a:r>
            <a:r>
              <a:rPr lang="en-NZ" sz="2400" dirty="0" err="1">
                <a:solidFill>
                  <a:srgbClr val="434D58"/>
                </a:solidFill>
              </a:rPr>
              <a:t>mō</a:t>
            </a:r>
            <a:r>
              <a:rPr lang="en-NZ" sz="2400" dirty="0">
                <a:solidFill>
                  <a:srgbClr val="434D58"/>
                </a:solidFill>
              </a:rPr>
              <a:t> te </a:t>
            </a:r>
            <a:r>
              <a:rPr lang="en-NZ" sz="2400" dirty="0" err="1">
                <a:solidFill>
                  <a:srgbClr val="434D58"/>
                </a:solidFill>
              </a:rPr>
              <a:t>Taiao</a:t>
            </a:r>
            <a:r>
              <a:rPr lang="en-NZ" sz="2400" dirty="0">
                <a:solidFill>
                  <a:srgbClr val="434D58"/>
                </a:solidFill>
              </a:rPr>
              <a:t> is an Alliance </a:t>
            </a:r>
            <a:r>
              <a:rPr lang="en-NZ" sz="2400" dirty="0">
                <a:solidFill>
                  <a:srgbClr val="434D58"/>
                </a:solidFill>
                <a:cs typeface="Calibri"/>
              </a:rPr>
              <a:t>consisting of </a:t>
            </a:r>
            <a:r>
              <a:rPr lang="en-NZ" sz="2400" b="1" dirty="0">
                <a:solidFill>
                  <a:srgbClr val="434D58"/>
                </a:solidFill>
                <a:latin typeface="+mj-lt"/>
                <a:cs typeface="Calibri"/>
              </a:rPr>
              <a:t>all  councils, most of the iwi</a:t>
            </a:r>
            <a:r>
              <a:rPr lang="en-NZ" sz="2400" b="1" dirty="0">
                <a:solidFill>
                  <a:srgbClr val="434D58"/>
                </a:solidFill>
                <a:cs typeface="Calibri"/>
              </a:rPr>
              <a:t> </a:t>
            </a:r>
            <a:r>
              <a:rPr lang="en-NZ" sz="2400" dirty="0">
                <a:solidFill>
                  <a:srgbClr val="434D58"/>
                </a:solidFill>
                <a:cs typeface="Calibri"/>
              </a:rPr>
              <a:t>in the top of the South Island, and  </a:t>
            </a:r>
            <a:r>
              <a:rPr lang="en-NZ" sz="2400" b="1" dirty="0">
                <a:solidFill>
                  <a:srgbClr val="434D58"/>
                </a:solidFill>
                <a:latin typeface="+mj-lt"/>
                <a:cs typeface="Calibri"/>
              </a:rPr>
              <a:t>DOC</a:t>
            </a:r>
            <a:r>
              <a:rPr lang="en-NZ" sz="2400" dirty="0">
                <a:solidFill>
                  <a:srgbClr val="434D58"/>
                </a:solidFill>
                <a:cs typeface="Calibri"/>
              </a:rPr>
              <a:t>, covering the Buller to Kaikoura region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NZ" sz="2400" dirty="0">
              <a:solidFill>
                <a:srgbClr val="434D58"/>
              </a:solidFill>
              <a:cs typeface="Times New Roman"/>
            </a:endParaRPr>
          </a:p>
          <a:p>
            <a:pPr marL="304165" marR="296545" algn="ctr">
              <a:lnSpc>
                <a:spcPct val="119700"/>
              </a:lnSpc>
            </a:pPr>
            <a:r>
              <a:rPr lang="en-NZ" sz="2400" dirty="0">
                <a:solidFill>
                  <a:srgbClr val="434D58"/>
                </a:solidFill>
                <a:cs typeface="Calibri"/>
              </a:rPr>
              <a:t>Kotahitanga </a:t>
            </a:r>
            <a:r>
              <a:rPr lang="en-NZ" sz="2400" dirty="0" err="1">
                <a:solidFill>
                  <a:srgbClr val="434D58"/>
                </a:solidFill>
                <a:cs typeface="Calibri"/>
              </a:rPr>
              <a:t>mō</a:t>
            </a:r>
            <a:r>
              <a:rPr lang="en-NZ" sz="2400" dirty="0">
                <a:solidFill>
                  <a:srgbClr val="434D58"/>
                </a:solidFill>
                <a:cs typeface="Calibri"/>
              </a:rPr>
              <a:t> te </a:t>
            </a:r>
            <a:r>
              <a:rPr lang="en-NZ" sz="2400" dirty="0" err="1">
                <a:solidFill>
                  <a:srgbClr val="434D58"/>
                </a:solidFill>
                <a:cs typeface="Calibri"/>
              </a:rPr>
              <a:t>Taiao</a:t>
            </a:r>
            <a:r>
              <a:rPr lang="en-NZ" sz="2400" dirty="0">
                <a:solidFill>
                  <a:srgbClr val="434D58"/>
                </a:solidFill>
                <a:cs typeface="Calibri"/>
              </a:rPr>
              <a:t> is currently </a:t>
            </a:r>
            <a:r>
              <a:rPr lang="en-NZ" sz="2400" b="1" dirty="0">
                <a:solidFill>
                  <a:srgbClr val="434D58"/>
                </a:solidFill>
                <a:latin typeface="+mj-lt"/>
                <a:cs typeface="Calibri"/>
              </a:rPr>
              <a:t>testing Kaimahi for  Nature</a:t>
            </a:r>
            <a:endParaRPr lang="en-NZ" sz="2400" dirty="0">
              <a:solidFill>
                <a:srgbClr val="434D58"/>
              </a:solidFill>
              <a:latin typeface="+mj-lt"/>
              <a:cs typeface="Calibri"/>
            </a:endParaRPr>
          </a:p>
          <a:p>
            <a:endParaRPr lang="en-NZ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B32FF8B6-F1BE-4DDA-869E-45628B803F00}"/>
              </a:ext>
            </a:extLst>
          </p:cNvPr>
          <p:cNvSpPr/>
          <p:nvPr/>
        </p:nvSpPr>
        <p:spPr>
          <a:xfrm>
            <a:off x="3819392" y="4478082"/>
            <a:ext cx="4553216" cy="1845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39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651EF-99E0-4EAB-8EF9-641A77CD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28210"/>
            <a:ext cx="12192000" cy="747128"/>
          </a:xfrm>
        </p:spPr>
        <p:txBody>
          <a:bodyPr/>
          <a:lstStyle/>
          <a:p>
            <a:r>
              <a:rPr lang="en-NZ" dirty="0"/>
              <a:t>Handouts</a:t>
            </a:r>
          </a:p>
        </p:txBody>
      </p:sp>
    </p:spTree>
    <p:extLst>
      <p:ext uri="{BB962C8B-B14F-4D97-AF65-F5344CB8AC3E}">
        <p14:creationId xmlns:p14="http://schemas.microsoft.com/office/powerpoint/2010/main" val="2916701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C Green PP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6370"/>
      </a:accent1>
      <a:accent2>
        <a:srgbClr val="4F8D95"/>
      </a:accent2>
      <a:accent3>
        <a:srgbClr val="D6DFDA"/>
      </a:accent3>
      <a:accent4>
        <a:srgbClr val="434D58"/>
      </a:accent4>
      <a:accent5>
        <a:srgbClr val="5B8F3E"/>
      </a:accent5>
      <a:accent6>
        <a:srgbClr val="99BC80"/>
      </a:accent6>
      <a:hlink>
        <a:srgbClr val="006370"/>
      </a:hlink>
      <a:folHlink>
        <a:srgbClr val="99BC80"/>
      </a:folHlink>
    </a:clrScheme>
    <a:fontScheme name="DOC">
      <a:majorFont>
        <a:latin typeface="Archer Semibold"/>
        <a:ea typeface=""/>
        <a:cs typeface=""/>
      </a:majorFont>
      <a:minorFont>
        <a:latin typeface="Arche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t One PowerPoint Template.potx" id="{6DA9E7DD-78B5-4416-9E12-CBE49BB83D5E}" vid="{050857FC-D29B-4CED-86F7-EDD7D9A02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A0C75D7B82F142A16C624618FEA816" ma:contentTypeVersion="7" ma:contentTypeDescription="Create a new document." ma:contentTypeScope="" ma:versionID="d65db100a0304d2ff5ce615227ebc47e">
  <xsd:schema xmlns:xsd="http://www.w3.org/2001/XMLSchema" xmlns:xs="http://www.w3.org/2001/XMLSchema" xmlns:p="http://schemas.microsoft.com/office/2006/metadata/properties" xmlns:ns3="72ec1384-9644-4213-a2d1-afa7a0c26336" xmlns:ns4="9c786e38-6f12-4e74-a523-dd8c3f7c8f0a" targetNamespace="http://schemas.microsoft.com/office/2006/metadata/properties" ma:root="true" ma:fieldsID="be2a38dfc2d5bce5e204da2c6801d757" ns3:_="" ns4:_="">
    <xsd:import namespace="72ec1384-9644-4213-a2d1-afa7a0c26336"/>
    <xsd:import namespace="9c786e38-6f12-4e74-a523-dd8c3f7c8f0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c1384-9644-4213-a2d1-afa7a0c263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86e38-6f12-4e74-a523-dd8c3f7c8f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578DAD-EA09-48FB-B59D-4F8E7C8858F3}">
  <ds:schemaRefs>
    <ds:schemaRef ds:uri="http://schemas.microsoft.com/office/2006/documentManagement/types"/>
    <ds:schemaRef ds:uri="http://purl.org/dc/elements/1.1/"/>
    <ds:schemaRef ds:uri="9c786e38-6f12-4e74-a523-dd8c3f7c8f0a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72ec1384-9644-4213-a2d1-afa7a0c26336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642A3A3-0A60-4651-A0AC-84016EF33F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A866E3-CBF9-4571-A872-A7B7E07357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ec1384-9644-4213-a2d1-afa7a0c26336"/>
    <ds:schemaRef ds:uri="9c786e38-6f12-4e74-a523-dd8c3f7c8f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816</Words>
  <Application>Microsoft Office PowerPoint</Application>
  <PresentationFormat>Widescreen</PresentationFormat>
  <Paragraphs>95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Archer Bold</vt:lpstr>
      <vt:lpstr>Archer Book</vt:lpstr>
      <vt:lpstr>Archer Semibold</vt:lpstr>
      <vt:lpstr>Arial</vt:lpstr>
      <vt:lpstr>Calibri</vt:lpstr>
      <vt:lpstr>Helvetica Neue</vt:lpstr>
      <vt:lpstr>HelveticaNeueLT Std</vt:lpstr>
      <vt:lpstr>Minion Pro</vt:lpstr>
      <vt:lpstr>Palatino Linotype</vt:lpstr>
      <vt:lpstr>Times New Roman</vt:lpstr>
      <vt:lpstr>Office Theme</vt:lpstr>
      <vt:lpstr>Jobs for Nature</vt:lpstr>
      <vt:lpstr> Jobs for Nature -  ($1.3bn) </vt:lpstr>
      <vt:lpstr>DOC Jobs for Nature:   $500m breakdown</vt:lpstr>
      <vt:lpstr>DOC Jobs for Nature: Beneﬁts </vt:lpstr>
      <vt:lpstr>PowerPoint Presentation</vt:lpstr>
      <vt:lpstr>The role of Alliances</vt:lpstr>
      <vt:lpstr>Current Mahi</vt:lpstr>
      <vt:lpstr>Kotahitanga mō te Taiao</vt:lpstr>
      <vt:lpstr>Handouts</vt:lpstr>
      <vt:lpstr>Handout 1 – page 1</vt:lpstr>
      <vt:lpstr>Handout 1 – page 2</vt:lpstr>
      <vt:lpstr>Handout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 for Nature</dc:title>
  <dc:creator>Sonia Smart</dc:creator>
  <cp:lastModifiedBy>Sonia Smart</cp:lastModifiedBy>
  <cp:revision>7</cp:revision>
  <dcterms:created xsi:type="dcterms:W3CDTF">2020-07-22T22:36:06Z</dcterms:created>
  <dcterms:modified xsi:type="dcterms:W3CDTF">2020-07-23T22:08:49Z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dDocName">
    <vt:lpwstr>DOC-6377618</vt:lpwstr>
  </property>
  <property fmtid="{D5CDD505-2E9C-101B-9397-08002B2CF9AE}" pid="3" name="DISProperties">
    <vt:lpwstr>DISdDocName,DIScgiUrl,DISdUser,DISdID,DISidcName,DISTaskPaneUrl</vt:lpwstr>
  </property>
  <property fmtid="{D5CDD505-2E9C-101B-9397-08002B2CF9AE}" pid="4" name="DIScgiUrl">
    <vt:lpwstr>https://doccm.doc.govt.nz/cs/idcplg</vt:lpwstr>
  </property>
  <property fmtid="{D5CDD505-2E9C-101B-9397-08002B2CF9AE}" pid="5" name="DISdUser">
    <vt:lpwstr>ssmart</vt:lpwstr>
  </property>
  <property fmtid="{D5CDD505-2E9C-101B-9397-08002B2CF9AE}" pid="6" name="DISdID">
    <vt:lpwstr>7536738</vt:lpwstr>
  </property>
  <property fmtid="{D5CDD505-2E9C-101B-9397-08002B2CF9AE}" pid="7" name="DISidcName">
    <vt:lpwstr>docprd12con116200</vt:lpwstr>
  </property>
  <property fmtid="{D5CDD505-2E9C-101B-9397-08002B2CF9AE}" pid="8" name="DISTaskPaneUrl">
    <vt:lpwstr>https://doccm.doc.govt.nz/cs/idcplg?IdcService=DESKTOP_DOC_INFO&amp;dDocName=DOC-6377618&amp;dID=7536738&amp;ClientControlled=DocMan,taskpane&amp;coreContentOnly=1</vt:lpwstr>
  </property>
</Properties>
</file>