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0" r:id="rId2"/>
    <p:sldId id="302" r:id="rId3"/>
    <p:sldId id="267" r:id="rId4"/>
    <p:sldId id="298" r:id="rId5"/>
    <p:sldId id="330" r:id="rId6"/>
    <p:sldId id="331" r:id="rId7"/>
    <p:sldId id="332" r:id="rId8"/>
    <p:sldId id="329" r:id="rId9"/>
  </p:sldIdLst>
  <p:sldSz cx="9144000" cy="6858000" type="screen4x3"/>
  <p:notesSz cx="6669088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66"/>
    <a:srgbClr val="FBE384"/>
    <a:srgbClr val="1F546B"/>
    <a:srgbClr val="7BC7CE"/>
    <a:srgbClr val="EB765A"/>
    <a:srgbClr val="F7B46A"/>
    <a:srgbClr val="348087"/>
    <a:srgbClr val="896AA7"/>
    <a:srgbClr val="A42F13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94665" autoAdjust="0"/>
  </p:normalViewPr>
  <p:slideViewPr>
    <p:cSldViewPr>
      <p:cViewPr>
        <p:scale>
          <a:sx n="75" d="100"/>
          <a:sy n="75" d="100"/>
        </p:scale>
        <p:origin x="-2700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966" y="-84"/>
      </p:cViewPr>
      <p:guideLst>
        <p:guide orient="horz" pos="3072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87680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22094BAE-4BB5-469A-A41B-D6CDE580176E}" type="datetimeFigureOut">
              <a:rPr lang="en-NZ" smtClean="0"/>
              <a:t>2/12/2014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64228"/>
            <a:ext cx="2889938" cy="487680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264228"/>
            <a:ext cx="2889938" cy="487680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342428D0-2520-4026-8D2C-070B4AE6D8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86432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87680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9DF00BD5-4761-4FC3-92DB-11DDD1C09E88}" type="datetimeFigureOut">
              <a:rPr lang="en-NZ" smtClean="0"/>
              <a:t>2/12/2014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52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10" tIns="45505" rIns="91010" bIns="45505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</p:spPr>
        <p:txBody>
          <a:bodyPr vert="horz" lIns="91010" tIns="45505" rIns="91010" bIns="4550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64228"/>
            <a:ext cx="2889938" cy="487680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264228"/>
            <a:ext cx="2889938" cy="487680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5F346522-C387-4F2F-BCF0-871E7F5E6A9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17931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46522-C387-4F2F-BCF0-871E7F5E6A9F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58529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46522-C387-4F2F-BCF0-871E7F5E6A9F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06431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46522-C387-4F2F-BCF0-871E7F5E6A9F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05207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46522-C387-4F2F-BCF0-871E7F5E6A9F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052071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46522-C387-4F2F-BCF0-871E7F5E6A9F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11733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46522-C387-4F2F-BCF0-871E7F5E6A9F}" type="slidenum">
              <a:rPr lang="en-NZ" smtClean="0"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57422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46522-C387-4F2F-BCF0-871E7F5E6A9F}" type="slidenum">
              <a:rPr lang="en-NZ" smtClean="0"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422429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46522-C387-4F2F-BCF0-871E7F5E6A9F}" type="slidenum">
              <a:rPr lang="en-NZ" smtClean="0"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58994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745C-3E28-4A6E-B15A-7AAC4179D504}" type="datetimeFigureOut">
              <a:rPr lang="en-NZ" smtClean="0"/>
              <a:t>2/12/2014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BA10-74EF-4149-915B-41CB086B069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9200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745C-3E28-4A6E-B15A-7AAC4179D504}" type="datetimeFigureOut">
              <a:rPr lang="en-NZ" smtClean="0"/>
              <a:t>2/12/2014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BA10-74EF-4149-915B-41CB086B069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1259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745C-3E28-4A6E-B15A-7AAC4179D504}" type="datetimeFigureOut">
              <a:rPr lang="en-NZ" smtClean="0"/>
              <a:t>2/12/2014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BA10-74EF-4149-915B-41CB086B069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17186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745C-3E28-4A6E-B15A-7AAC4179D504}" type="datetimeFigureOut">
              <a:rPr lang="en-NZ" smtClean="0"/>
              <a:t>2/12/2014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BA10-74EF-4149-915B-41CB086B069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3523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745C-3E28-4A6E-B15A-7AAC4179D504}" type="datetimeFigureOut">
              <a:rPr lang="en-NZ" smtClean="0"/>
              <a:t>2/12/2014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BA10-74EF-4149-915B-41CB086B069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31604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745C-3E28-4A6E-B15A-7AAC4179D504}" type="datetimeFigureOut">
              <a:rPr lang="en-NZ" smtClean="0"/>
              <a:t>2/12/2014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BA10-74EF-4149-915B-41CB086B069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4252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745C-3E28-4A6E-B15A-7AAC4179D504}" type="datetimeFigureOut">
              <a:rPr lang="en-NZ" smtClean="0"/>
              <a:t>2/12/2014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BA10-74EF-4149-915B-41CB086B069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73459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745C-3E28-4A6E-B15A-7AAC4179D504}" type="datetimeFigureOut">
              <a:rPr lang="en-NZ" smtClean="0"/>
              <a:t>2/12/2014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BA10-74EF-4149-915B-41CB086B069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51385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745C-3E28-4A6E-B15A-7AAC4179D504}" type="datetimeFigureOut">
              <a:rPr lang="en-NZ" smtClean="0"/>
              <a:t>2/12/2014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BA10-74EF-4149-915B-41CB086B069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46152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745C-3E28-4A6E-B15A-7AAC4179D504}" type="datetimeFigureOut">
              <a:rPr lang="en-NZ" smtClean="0"/>
              <a:t>2/12/2014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BA10-74EF-4149-915B-41CB086B069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5679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D745C-3E28-4A6E-B15A-7AAC4179D504}" type="datetimeFigureOut">
              <a:rPr lang="en-NZ" smtClean="0"/>
              <a:t>2/12/2014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BA10-74EF-4149-915B-41CB086B069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8528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D745C-3E28-4A6E-B15A-7AAC4179D504}" type="datetimeFigureOut">
              <a:rPr lang="en-NZ" smtClean="0"/>
              <a:t>2/12/2014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DBA10-74EF-4149-915B-41CB086B069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05151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87824" y="0"/>
            <a:ext cx="6156000" cy="6900002"/>
          </a:xfrm>
          <a:prstGeom prst="rect">
            <a:avLst/>
          </a:prstGeom>
          <a:solidFill>
            <a:schemeClr val="tx1">
              <a:alpha val="85000"/>
            </a:schemeClr>
          </a:solidFill>
        </p:spPr>
        <p:txBody>
          <a:bodyPr wrap="square" rtlCol="0">
            <a:spAutoFit/>
          </a:bodyPr>
          <a:lstStyle/>
          <a:p>
            <a:endParaRPr lang="en-NZ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0"/>
            <a:ext cx="2987824" cy="6900002"/>
          </a:xfrm>
          <a:prstGeom prst="rect">
            <a:avLst/>
          </a:prstGeom>
          <a:solidFill>
            <a:srgbClr val="FBE384"/>
          </a:solidFill>
        </p:spPr>
        <p:txBody>
          <a:bodyPr wrap="square" rtlCol="0">
            <a:spAutoFit/>
          </a:bodyPr>
          <a:lstStyle/>
          <a:p>
            <a:endParaRPr lang="en-NZ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5217" y="2007958"/>
            <a:ext cx="2657390" cy="2884087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987824" y="980728"/>
            <a:ext cx="6156176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5400" b="1" smtClean="0">
                <a:solidFill>
                  <a:srgbClr val="FBE384"/>
                </a:solidFill>
              </a:rPr>
              <a:t>Mystery Shopper</a:t>
            </a:r>
            <a:endParaRPr lang="en-NZ" sz="5400" b="1" dirty="0">
              <a:solidFill>
                <a:srgbClr val="FBE384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005656" y="2924944"/>
            <a:ext cx="6156176" cy="16201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NZ" sz="3900" dirty="0" smtClean="0">
                <a:solidFill>
                  <a:schemeClr val="bg1"/>
                </a:solidFill>
              </a:rPr>
              <a:t>Safer Gambling Venues</a:t>
            </a:r>
          </a:p>
          <a:p>
            <a:endParaRPr lang="en-NZ" sz="3200" dirty="0" smtClean="0">
              <a:solidFill>
                <a:schemeClr val="bg1"/>
              </a:solidFill>
            </a:endParaRPr>
          </a:p>
          <a:p>
            <a:endParaRPr lang="en-NZ" sz="3200" dirty="0">
              <a:solidFill>
                <a:schemeClr val="bg1"/>
              </a:solidFill>
            </a:endParaRPr>
          </a:p>
          <a:p>
            <a:r>
              <a:rPr lang="en-NZ" sz="2600" i="1" dirty="0" smtClean="0">
                <a:solidFill>
                  <a:schemeClr val="bg1"/>
                </a:solidFill>
              </a:rPr>
              <a:t>Casinos</a:t>
            </a:r>
          </a:p>
          <a:p>
            <a:r>
              <a:rPr lang="en-NZ" sz="2600" i="1" dirty="0" smtClean="0">
                <a:solidFill>
                  <a:schemeClr val="bg1"/>
                </a:solidFill>
              </a:rPr>
              <a:t>December 2014</a:t>
            </a:r>
            <a:endParaRPr lang="en-NZ" sz="2600" i="1" dirty="0">
              <a:solidFill>
                <a:schemeClr val="bg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6435" y="5323833"/>
            <a:ext cx="2738953" cy="48143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77518" y="6209711"/>
            <a:ext cx="2376786" cy="242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376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4000" b="1" dirty="0" smtClean="0">
                <a:solidFill>
                  <a:schemeClr val="tx2"/>
                </a:solidFill>
              </a:rPr>
              <a:t>What we are trying to achieve</a:t>
            </a:r>
            <a:endParaRPr lang="en-NZ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147" y="1628800"/>
            <a:ext cx="8229600" cy="4525963"/>
          </a:xfrm>
        </p:spPr>
        <p:txBody>
          <a:bodyPr/>
          <a:lstStyle/>
          <a:p>
            <a:r>
              <a:rPr lang="en-NZ" sz="2400" dirty="0" smtClean="0"/>
              <a:t>Through our regulatory activity, we minimise harmful and criminal behaviours and contribute to a safe and prosperous nation. </a:t>
            </a:r>
          </a:p>
          <a:p>
            <a:endParaRPr lang="en-NZ" sz="2400" dirty="0" smtClean="0"/>
          </a:p>
          <a:p>
            <a:r>
              <a:rPr lang="en-NZ" sz="2400" dirty="0" smtClean="0"/>
              <a:t>We can achieve this by promoting compliance that </a:t>
            </a:r>
            <a:r>
              <a:rPr lang="en-NZ" sz="2400" b="1" dirty="0" smtClean="0"/>
              <a:t>minimises harm </a:t>
            </a:r>
            <a:r>
              <a:rPr lang="en-NZ" sz="2400" dirty="0" smtClean="0"/>
              <a:t>and </a:t>
            </a:r>
            <a:r>
              <a:rPr lang="en-NZ" sz="2400" b="1" dirty="0" smtClean="0"/>
              <a:t>maximises benefit</a:t>
            </a:r>
            <a:r>
              <a:rPr lang="en-NZ" sz="2400" dirty="0" smtClean="0"/>
              <a:t>.</a:t>
            </a:r>
          </a:p>
          <a:p>
            <a:endParaRPr lang="en-NZ" sz="2400" dirty="0" smtClean="0"/>
          </a:p>
          <a:p>
            <a:r>
              <a:rPr lang="en-NZ" sz="2400" dirty="0" smtClean="0"/>
              <a:t>We want to proactively minimise and prevent </a:t>
            </a:r>
            <a:r>
              <a:rPr lang="en-NZ" sz="2400" b="1" dirty="0" smtClean="0"/>
              <a:t>gambling harm</a:t>
            </a:r>
            <a:r>
              <a:rPr lang="en-NZ" sz="2400" dirty="0" smtClean="0"/>
              <a:t>.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67744" y="5547237"/>
            <a:ext cx="4632407" cy="814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858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NZ" sz="4000" b="1" dirty="0" smtClean="0">
                <a:solidFill>
                  <a:srgbClr val="1F546B"/>
                </a:solidFill>
              </a:rPr>
              <a:t>Why a Mystery Shopper Exercise?</a:t>
            </a:r>
            <a:endParaRPr lang="en-NZ" sz="4000" b="1" dirty="0">
              <a:solidFill>
                <a:srgbClr val="1F546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sz="2800" dirty="0"/>
              <a:t>What we </a:t>
            </a:r>
            <a:r>
              <a:rPr lang="en-NZ" sz="2800" b="1" dirty="0" smtClean="0"/>
              <a:t>knew</a:t>
            </a:r>
            <a:endParaRPr lang="en-NZ" sz="2800" b="1" dirty="0"/>
          </a:p>
          <a:p>
            <a:pPr marL="0" indent="0">
              <a:buNone/>
            </a:pPr>
            <a:endParaRPr lang="en-NZ" sz="2000" dirty="0"/>
          </a:p>
          <a:p>
            <a:r>
              <a:rPr lang="en-NZ" sz="2000" dirty="0" smtClean="0"/>
              <a:t>The Gambling Act 2003 requires casino and class 4 operators to develop and implement policies for identifying problem gamblers.</a:t>
            </a:r>
          </a:p>
          <a:p>
            <a:pPr marL="0" indent="0">
              <a:buNone/>
            </a:pPr>
            <a:endParaRPr lang="en-NZ" sz="2000" dirty="0" smtClean="0"/>
          </a:p>
          <a:p>
            <a:r>
              <a:rPr lang="en-NZ" sz="2000" dirty="0"/>
              <a:t>Staff can play an important role in minimising gambling </a:t>
            </a:r>
            <a:r>
              <a:rPr lang="en-NZ" sz="2000" dirty="0" smtClean="0"/>
              <a:t>harm – host responsibility.</a:t>
            </a:r>
            <a:endParaRPr lang="en-NZ" sz="2000" dirty="0"/>
          </a:p>
          <a:p>
            <a:pPr marL="0" indent="0">
              <a:buNone/>
            </a:pPr>
            <a:endParaRPr lang="en-NZ" sz="2000" dirty="0"/>
          </a:p>
          <a:p>
            <a:r>
              <a:rPr lang="en-NZ" sz="2000" dirty="0"/>
              <a:t>There can be a number of barriers to approaching </a:t>
            </a:r>
            <a:r>
              <a:rPr lang="en-NZ" sz="2000" dirty="0" smtClean="0"/>
              <a:t>gamblers.</a:t>
            </a:r>
            <a:endParaRPr lang="en-NZ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dirty="0"/>
              <a:t>What </a:t>
            </a:r>
            <a:r>
              <a:rPr lang="en-NZ" dirty="0" smtClean="0"/>
              <a:t>we </a:t>
            </a:r>
            <a:r>
              <a:rPr lang="en-NZ" b="1" dirty="0" smtClean="0"/>
              <a:t>didn’t </a:t>
            </a:r>
            <a:r>
              <a:rPr lang="en-NZ" dirty="0" smtClean="0"/>
              <a:t>know</a:t>
            </a:r>
            <a:endParaRPr lang="en-NZ" dirty="0"/>
          </a:p>
          <a:p>
            <a:pPr marL="0" indent="0">
              <a:buNone/>
            </a:pPr>
            <a:endParaRPr lang="en-NZ" sz="2200" dirty="0"/>
          </a:p>
          <a:p>
            <a:r>
              <a:rPr lang="en-NZ" sz="2000" dirty="0"/>
              <a:t>How proactive / effective are staff at putting their training into action?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NZ" sz="1800" dirty="0"/>
              <a:t>Is there a problem – what is the extent of the problem?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NZ" sz="1800" dirty="0" smtClean="0"/>
          </a:p>
          <a:p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NZ" dirty="0" smtClean="0"/>
              <a:t>Department of Internal Affairs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6565912" y="3982752"/>
            <a:ext cx="144016" cy="436510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957930" y="4077072"/>
            <a:ext cx="3359980" cy="1754326"/>
          </a:xfrm>
          <a:prstGeom prst="rect">
            <a:avLst/>
          </a:prstGeom>
          <a:solidFill>
            <a:srgbClr val="FFFF00">
              <a:alpha val="25000"/>
            </a:srgbClr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lvl="1"/>
            <a:r>
              <a:rPr lang="en-NZ" dirty="0"/>
              <a:t>We had no baseline </a:t>
            </a:r>
            <a:r>
              <a:rPr lang="en-NZ" dirty="0" smtClean="0"/>
              <a:t>information, </a:t>
            </a:r>
            <a:r>
              <a:rPr lang="en-NZ" dirty="0"/>
              <a:t>and were unable to measure the impact of future </a:t>
            </a:r>
            <a:r>
              <a:rPr lang="en-NZ" dirty="0" smtClean="0"/>
              <a:t>initiatives. The mystery shopper results allow for retesting.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1312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NZ" sz="4000" b="1" dirty="0" smtClean="0">
                <a:solidFill>
                  <a:srgbClr val="1F546B"/>
                </a:solidFill>
              </a:rPr>
              <a:t>Our Approach / challenges</a:t>
            </a:r>
            <a:endParaRPr lang="en-NZ" sz="4000" b="1" dirty="0">
              <a:solidFill>
                <a:srgbClr val="1F546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altLang="en-US" sz="2600" dirty="0" smtClean="0"/>
              <a:t>This was a </a:t>
            </a:r>
            <a:r>
              <a:rPr lang="en-NZ" altLang="en-US" sz="2600" b="1" dirty="0" smtClean="0"/>
              <a:t>research</a:t>
            </a:r>
            <a:r>
              <a:rPr lang="en-NZ" altLang="en-US" sz="2600" dirty="0" smtClean="0"/>
              <a:t> exercise (as opposed to a compliance exercise).</a:t>
            </a:r>
          </a:p>
          <a:p>
            <a:endParaRPr lang="en-NZ" altLang="en-US" sz="2600" dirty="0" smtClean="0"/>
          </a:p>
          <a:p>
            <a:r>
              <a:rPr lang="en-NZ" altLang="en-US" sz="2600" dirty="0" smtClean="0"/>
              <a:t>We carried out the exercise across the </a:t>
            </a:r>
            <a:r>
              <a:rPr lang="en-NZ" altLang="en-US" sz="2600" b="1" dirty="0" smtClean="0"/>
              <a:t>class 4 </a:t>
            </a:r>
            <a:r>
              <a:rPr lang="en-NZ" altLang="en-US" sz="2600" dirty="0" smtClean="0"/>
              <a:t>and </a:t>
            </a:r>
            <a:r>
              <a:rPr lang="en-NZ" altLang="en-US" sz="2600" b="1" dirty="0" smtClean="0"/>
              <a:t>casino</a:t>
            </a:r>
            <a:r>
              <a:rPr lang="en-NZ" altLang="en-US" sz="2600" dirty="0" smtClean="0"/>
              <a:t> sectors.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NZ" altLang="en-US" sz="2200" dirty="0" smtClean="0"/>
              <a:t>We didn’t mystery shop </a:t>
            </a:r>
            <a:r>
              <a:rPr lang="en-NZ" altLang="en-US" sz="2200" b="1" dirty="0" smtClean="0"/>
              <a:t>clubs</a:t>
            </a:r>
            <a:r>
              <a:rPr lang="en-NZ" altLang="en-US" sz="2200" dirty="0" smtClean="0"/>
              <a:t> – but we are interested in their harm minimisation practices.</a:t>
            </a:r>
          </a:p>
          <a:p>
            <a:endParaRPr lang="en-NZ" altLang="en-US" sz="2600" dirty="0" smtClean="0"/>
          </a:p>
          <a:p>
            <a:r>
              <a:rPr lang="en-NZ" altLang="en-US" sz="2600" dirty="0" smtClean="0"/>
              <a:t>We used </a:t>
            </a:r>
            <a:r>
              <a:rPr lang="en-NZ" altLang="en-US" sz="2600" dirty="0"/>
              <a:t>an </a:t>
            </a:r>
            <a:r>
              <a:rPr lang="en-NZ" altLang="en-US" sz="2600" b="1" dirty="0"/>
              <a:t>external </a:t>
            </a:r>
            <a:r>
              <a:rPr lang="en-NZ" altLang="en-US" sz="2600" b="1" dirty="0" smtClean="0"/>
              <a:t>provider </a:t>
            </a:r>
            <a:r>
              <a:rPr lang="en-NZ" altLang="en-US" sz="2600" dirty="0" smtClean="0"/>
              <a:t>to ensure independence.</a:t>
            </a:r>
            <a:endParaRPr lang="en-NZ" altLang="en-US" sz="2600" dirty="0"/>
          </a:p>
          <a:p>
            <a:pPr marL="0" indent="0">
              <a:buNone/>
            </a:pPr>
            <a:endParaRPr lang="en-NZ" altLang="en-US" sz="2600" dirty="0"/>
          </a:p>
          <a:p>
            <a:r>
              <a:rPr lang="en-NZ" altLang="en-US" sz="2400" dirty="0"/>
              <a:t>Ethical considerations were taken into account e.g. creating problem gamblers, winning jackpots etc.</a:t>
            </a:r>
          </a:p>
          <a:p>
            <a:pPr marL="0" indent="0">
              <a:buNone/>
            </a:pPr>
            <a:endParaRPr lang="en-NZ" alt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96880" y="6356350"/>
            <a:ext cx="2895600" cy="365125"/>
          </a:xfrm>
        </p:spPr>
        <p:txBody>
          <a:bodyPr/>
          <a:lstStyle/>
          <a:p>
            <a:pPr algn="r"/>
            <a:r>
              <a:rPr lang="en-NZ" dirty="0" smtClean="0"/>
              <a:t>Department of Internal Affairs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6565912" y="3982752"/>
            <a:ext cx="144016" cy="436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915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NZ" sz="4000" b="1" dirty="0" smtClean="0">
                <a:solidFill>
                  <a:schemeClr val="tx2"/>
                </a:solidFill>
              </a:rPr>
              <a:t>The Casino Exercise</a:t>
            </a:r>
            <a:endParaRPr lang="en-NZ" sz="4000" b="1" dirty="0">
              <a:solidFill>
                <a:schemeClr val="tx2"/>
              </a:solidFill>
            </a:endParaRPr>
          </a:p>
        </p:txBody>
      </p:sp>
      <p:sp>
        <p:nvSpPr>
          <p:cNvPr id="4" name="Content Placeholder 5"/>
          <p:cNvSpPr txBox="1"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altLang="en-US" sz="2200" dirty="0" smtClean="0"/>
              <a:t>A total of </a:t>
            </a:r>
            <a:r>
              <a:rPr lang="en-NZ" altLang="en-US" sz="2200" b="1" dirty="0" smtClean="0"/>
              <a:t>16 scenarios </a:t>
            </a:r>
            <a:r>
              <a:rPr lang="en-NZ" altLang="en-US" sz="2200" dirty="0" smtClean="0"/>
              <a:t>were carried out across all casinos: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NZ" altLang="en-US" sz="2000" dirty="0" smtClean="0"/>
              <a:t>SKYCITY Auckland = five visits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NZ" altLang="en-US" sz="2000" dirty="0" smtClean="0"/>
              <a:t>Christchurch casino = three visits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NZ" altLang="en-US" sz="2000" dirty="0" smtClean="0"/>
              <a:t>SKYCITY Hamilton, Dunedin casino, SKYCITY Queenstown, SKYCITY Wharf = two visits</a:t>
            </a:r>
          </a:p>
          <a:p>
            <a:pPr marL="457200" lvl="1" indent="0">
              <a:buNone/>
            </a:pPr>
            <a:endParaRPr lang="en-NZ" altLang="en-US" sz="2000" dirty="0" smtClean="0"/>
          </a:p>
          <a:p>
            <a:r>
              <a:rPr lang="en-NZ" altLang="en-US" sz="2200" dirty="0" smtClean="0"/>
              <a:t>The exercises were all focussed on behavioural indicators of potential problem gambling = ‘un-carded players’ playing the </a:t>
            </a:r>
            <a:r>
              <a:rPr lang="en-NZ" altLang="en-US" sz="2200" dirty="0" err="1" smtClean="0"/>
              <a:t>pokie</a:t>
            </a:r>
            <a:r>
              <a:rPr lang="en-NZ" altLang="en-US" sz="2200" dirty="0" smtClean="0"/>
              <a:t> machines.</a:t>
            </a:r>
          </a:p>
          <a:p>
            <a:pPr marL="0" indent="0">
              <a:buNone/>
            </a:pPr>
            <a:endParaRPr lang="en-NZ" altLang="en-US" sz="2000" dirty="0" smtClean="0"/>
          </a:p>
          <a:p>
            <a:r>
              <a:rPr lang="en-NZ" altLang="en-US" sz="2200" dirty="0" smtClean="0"/>
              <a:t>There were five different scenarios carried out: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NZ" altLang="en-US" sz="1800" dirty="0" smtClean="0"/>
              <a:t>Length of play = 10 hours of play – no problem gambling indicators displayed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NZ" altLang="en-US" sz="1800" dirty="0" smtClean="0"/>
              <a:t>Length of play = 10-12 hours of play with problem gambling indicators displayed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NZ" altLang="en-US" sz="1800" dirty="0" smtClean="0"/>
              <a:t>Frequent cash withdrawals from the cashiers – with problem gambling indicators displayed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NZ" altLang="en-US" sz="1800" dirty="0"/>
              <a:t>Frequent cash withdrawals from </a:t>
            </a:r>
            <a:r>
              <a:rPr lang="en-NZ" altLang="en-US" sz="1800" dirty="0" smtClean="0"/>
              <a:t>an ATM– </a:t>
            </a:r>
            <a:r>
              <a:rPr lang="en-NZ" altLang="en-US" sz="1800" dirty="0"/>
              <a:t>with </a:t>
            </a:r>
            <a:r>
              <a:rPr lang="en-NZ" altLang="en-US" sz="1800" dirty="0" smtClean="0"/>
              <a:t>problem gambling </a:t>
            </a:r>
            <a:r>
              <a:rPr lang="en-NZ" altLang="en-US" sz="1800" dirty="0"/>
              <a:t>indicators displayed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NZ" altLang="en-US" sz="1800" dirty="0" smtClean="0"/>
              <a:t>Setting gambling spend limits / pre-commitment – with problem gambling indicators displayed</a:t>
            </a:r>
          </a:p>
          <a:p>
            <a:endParaRPr lang="en-NZ" altLang="en-US" sz="2000" dirty="0" smtClean="0"/>
          </a:p>
          <a:p>
            <a:endParaRPr lang="en-NZ" dirty="0"/>
          </a:p>
        </p:txBody>
      </p:sp>
      <p:pic>
        <p:nvPicPr>
          <p:cNvPr id="5" name="Picture 10" descr="Plenty of blue sky left … Sky City's Auckland casino.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04664"/>
            <a:ext cx="1369640" cy="1771402"/>
          </a:xfrm>
          <a:prstGeom prst="rect">
            <a:avLst/>
          </a:prstGeom>
          <a:noFill/>
          <a:effectLst>
            <a:outerShdw blurRad="50800" dist="1397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2310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4000" b="1" dirty="0" smtClean="0">
                <a:solidFill>
                  <a:schemeClr val="tx2"/>
                </a:solidFill>
              </a:rPr>
              <a:t>Other points of note</a:t>
            </a:r>
            <a:endParaRPr lang="en-NZ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sz="2400" dirty="0" smtClean="0"/>
              <a:t>Shoppers recorded information on: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NZ" sz="2000" dirty="0" smtClean="0"/>
              <a:t>the presence of staff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NZ" sz="2000" dirty="0"/>
              <a:t>o</a:t>
            </a:r>
            <a:r>
              <a:rPr lang="en-NZ" sz="2000" dirty="0" smtClean="0"/>
              <a:t>ther </a:t>
            </a:r>
            <a:r>
              <a:rPr lang="en-NZ" sz="2000" dirty="0" smtClean="0"/>
              <a:t>patron behaviour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NZ" sz="2000" dirty="0" smtClean="0"/>
              <a:t>staff monitoring and interaction with patrons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NZ" sz="2000" dirty="0" smtClean="0"/>
              <a:t>Staff responses to problem gambling indicators displayed by other patrons</a:t>
            </a:r>
            <a:endParaRPr lang="en-NZ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NZ" sz="2000" dirty="0" smtClean="0"/>
              <a:t>staff responses to the scripted scenarios and the problem gambling indicators that were displayed by the shoppers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NZ" sz="2000" dirty="0"/>
          </a:p>
          <a:p>
            <a:r>
              <a:rPr lang="en-NZ" sz="2400" dirty="0"/>
              <a:t>The results rely on the interpretations of our shoppers. However, the shoppers: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NZ" sz="2000" dirty="0"/>
              <a:t>Went through a careful selection process – ensuring experienced shoppers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NZ" sz="2000" dirty="0"/>
              <a:t>Were given comprehensive training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NZ" sz="2000" dirty="0"/>
              <a:t>Were given regular debrief sessions as the exercise progressed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NZ" sz="2000" dirty="0" smtClean="0"/>
          </a:p>
          <a:p>
            <a:endParaRPr lang="en-NZ" sz="2400" dirty="0" smtClean="0"/>
          </a:p>
        </p:txBody>
      </p:sp>
    </p:spTree>
    <p:extLst>
      <p:ext uri="{BB962C8B-B14F-4D97-AF65-F5344CB8AC3E}">
        <p14:creationId xmlns:p14="http://schemas.microsoft.com/office/powerpoint/2010/main" val="3026486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80120"/>
          </a:xfrm>
        </p:spPr>
        <p:txBody>
          <a:bodyPr>
            <a:normAutofit/>
          </a:bodyPr>
          <a:lstStyle/>
          <a:p>
            <a:r>
              <a:rPr lang="en-NZ" sz="4000" b="1" dirty="0" smtClean="0">
                <a:solidFill>
                  <a:schemeClr val="tx2"/>
                </a:solidFill>
              </a:rPr>
              <a:t>The casino key findings</a:t>
            </a:r>
            <a:endParaRPr lang="en-NZ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147248" cy="5184576"/>
          </a:xfrm>
        </p:spPr>
        <p:txBody>
          <a:bodyPr>
            <a:normAutofit fontScale="92500" lnSpcReduction="20000"/>
          </a:bodyPr>
          <a:lstStyle/>
          <a:p>
            <a:r>
              <a:rPr lang="en-NZ" sz="2400" dirty="0" smtClean="0"/>
              <a:t>14 out of 16 scenarios did not receive any known direct intervention from casino staff to indicate they had noticed the behaviour: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NZ" sz="2000" dirty="0" smtClean="0"/>
              <a:t>One scenario where a shopper asked about pre-set expenditure limits on arrival resulted in information being given about problem gambling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NZ" sz="2000" dirty="0" smtClean="0"/>
              <a:t>In one scenario a staff member asked if a shopper was OK, but did not take any follow up action or record the interaction.</a:t>
            </a:r>
          </a:p>
          <a:p>
            <a:endParaRPr lang="en-NZ" sz="2400" dirty="0"/>
          </a:p>
          <a:p>
            <a:r>
              <a:rPr lang="en-NZ" sz="2400" dirty="0"/>
              <a:t>Staff were observed visibly monitoring the gambling floor for the majority of casinos. However, patron-centric monitoring appeared irregular and mostly driven by other </a:t>
            </a:r>
            <a:r>
              <a:rPr lang="en-NZ" sz="2400" dirty="0" smtClean="0"/>
              <a:t>tasks.</a:t>
            </a:r>
          </a:p>
          <a:p>
            <a:endParaRPr lang="en-NZ" sz="2400" dirty="0" smtClean="0"/>
          </a:p>
          <a:p>
            <a:r>
              <a:rPr lang="en-NZ" sz="2400" dirty="0"/>
              <a:t>For some scenarios shoppers indicated staff engaged in friendly conversations with them: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NZ" sz="2000" dirty="0" smtClean="0"/>
              <a:t>It </a:t>
            </a:r>
            <a:r>
              <a:rPr lang="en-NZ" sz="2000" dirty="0"/>
              <a:t>is possible these interactions involved casino staff making an assessment of the shopper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NZ" sz="2000" dirty="0" smtClean="0"/>
              <a:t>However, checks </a:t>
            </a:r>
            <a:r>
              <a:rPr lang="en-NZ" sz="2000" dirty="0"/>
              <a:t>of the harm minimisation logs held by casinos do not indicate </a:t>
            </a:r>
            <a:r>
              <a:rPr lang="en-NZ" sz="2000" dirty="0" smtClean="0"/>
              <a:t>this</a:t>
            </a:r>
            <a:endParaRPr lang="en-NZ" sz="2400" dirty="0"/>
          </a:p>
          <a:p>
            <a:endParaRPr lang="en-NZ" sz="2400" dirty="0" smtClean="0"/>
          </a:p>
          <a:p>
            <a:endParaRPr lang="en-NZ" sz="2400" dirty="0" smtClean="0"/>
          </a:p>
          <a:p>
            <a:pPr marL="0" indent="0">
              <a:buNone/>
            </a:pPr>
            <a:endParaRPr lang="en-NZ" sz="2400" dirty="0" smtClean="0"/>
          </a:p>
          <a:p>
            <a:endParaRPr lang="en-NZ" sz="2400" dirty="0" smtClean="0"/>
          </a:p>
          <a:p>
            <a:pPr marL="0" indent="0">
              <a:buNone/>
            </a:pPr>
            <a:endParaRPr lang="en-NZ" sz="2400" dirty="0" smtClean="0"/>
          </a:p>
        </p:txBody>
      </p:sp>
    </p:spTree>
    <p:extLst>
      <p:ext uri="{BB962C8B-B14F-4D97-AF65-F5344CB8AC3E}">
        <p14:creationId xmlns:p14="http://schemas.microsoft.com/office/powerpoint/2010/main" val="4691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 smtClean="0">
                <a:solidFill>
                  <a:schemeClr val="tx2"/>
                </a:solidFill>
              </a:rPr>
              <a:t>Next Steps</a:t>
            </a:r>
            <a:endParaRPr lang="en-NZ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altLang="en-US" sz="2400" b="1" dirty="0"/>
              <a:t>Media release </a:t>
            </a:r>
            <a:r>
              <a:rPr lang="en-NZ" altLang="en-US" sz="2400" dirty="0"/>
              <a:t>about the exercise and results issued after consultation with the </a:t>
            </a:r>
            <a:r>
              <a:rPr lang="en-NZ" altLang="en-US" sz="2400" dirty="0" smtClean="0"/>
              <a:t>sector.</a:t>
            </a:r>
            <a:endParaRPr lang="en-NZ" altLang="en-US" sz="2400" dirty="0"/>
          </a:p>
          <a:p>
            <a:pPr marL="0" indent="0">
              <a:buNone/>
            </a:pPr>
            <a:endParaRPr lang="en-NZ" altLang="en-US" sz="2400" dirty="0"/>
          </a:p>
          <a:p>
            <a:r>
              <a:rPr lang="en-NZ" sz="2400" dirty="0"/>
              <a:t>The Department considers </a:t>
            </a:r>
            <a:r>
              <a:rPr lang="en-NZ" sz="2400" b="1" dirty="0"/>
              <a:t>education</a:t>
            </a:r>
            <a:r>
              <a:rPr lang="en-NZ" sz="2400" dirty="0"/>
              <a:t> and </a:t>
            </a:r>
            <a:r>
              <a:rPr lang="en-NZ" sz="2400" b="1" dirty="0"/>
              <a:t>support</a:t>
            </a:r>
            <a:r>
              <a:rPr lang="en-NZ" sz="2400" dirty="0"/>
              <a:t> as the best way to improve the situation at this time.</a:t>
            </a:r>
          </a:p>
          <a:p>
            <a:endParaRPr lang="en-NZ" sz="2400" dirty="0"/>
          </a:p>
          <a:p>
            <a:r>
              <a:rPr lang="en-NZ" sz="2400" dirty="0"/>
              <a:t>The Department may choose to undertake another mystery shopper exercise as it is an effective tool for determining actual practice.</a:t>
            </a:r>
          </a:p>
          <a:p>
            <a:endParaRPr lang="en-NZ" sz="2400" dirty="0"/>
          </a:p>
          <a:p>
            <a:r>
              <a:rPr lang="en-NZ" sz="2400" dirty="0"/>
              <a:t>The Department may take enforcement action for future results.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380066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946</TotalTime>
  <Words>680</Words>
  <Application>Microsoft Office PowerPoint</Application>
  <PresentationFormat>On-screen Show (4:3)</PresentationFormat>
  <Paragraphs>91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What we are trying to achieve</vt:lpstr>
      <vt:lpstr>Why a Mystery Shopper Exercise?</vt:lpstr>
      <vt:lpstr>Our Approach / challenges</vt:lpstr>
      <vt:lpstr>The Casino Exercise</vt:lpstr>
      <vt:lpstr>Other points of note</vt:lpstr>
      <vt:lpstr>The casino key findings</vt:lpstr>
      <vt:lpstr>Next Steps</vt:lpstr>
    </vt:vector>
  </TitlesOfParts>
  <Company>DIA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taylorn</dc:creator>
  <cp:lastModifiedBy>Stefan Pishief</cp:lastModifiedBy>
  <cp:revision>300</cp:revision>
  <cp:lastPrinted>2014-10-21T21:54:01Z</cp:lastPrinted>
  <dcterms:created xsi:type="dcterms:W3CDTF">2014-05-01T23:20:11Z</dcterms:created>
  <dcterms:modified xsi:type="dcterms:W3CDTF">2014-12-02T05:12:57Z</dcterms:modified>
</cp:coreProperties>
</file>