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97" r:id="rId2"/>
    <p:sldId id="300" r:id="rId3"/>
    <p:sldId id="301" r:id="rId4"/>
    <p:sldId id="302" r:id="rId5"/>
    <p:sldId id="286" r:id="rId6"/>
    <p:sldId id="303" r:id="rId7"/>
    <p:sldId id="305" r:id="rId8"/>
    <p:sldId id="308" r:id="rId9"/>
    <p:sldId id="309" r:id="rId10"/>
    <p:sldId id="310" r:id="rId11"/>
    <p:sldId id="313" r:id="rId12"/>
    <p:sldId id="320" r:id="rId13"/>
    <p:sldId id="312" r:id="rId14"/>
    <p:sldId id="314" r:id="rId15"/>
    <p:sldId id="315" r:id="rId16"/>
    <p:sldId id="319" r:id="rId17"/>
    <p:sldId id="317" r:id="rId18"/>
    <p:sldId id="31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384"/>
    <a:srgbClr val="EB765A"/>
    <a:srgbClr val="348087"/>
    <a:srgbClr val="232323"/>
    <a:srgbClr val="FFFFFF"/>
    <a:srgbClr val="A42F13"/>
    <a:srgbClr val="1F546B"/>
    <a:srgbClr val="000000"/>
    <a:srgbClr val="7BC7CE"/>
    <a:srgbClr val="F7B46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697" autoAdjust="0"/>
    <p:restoredTop sz="70683" autoAdjust="0"/>
  </p:normalViewPr>
  <p:slideViewPr>
    <p:cSldViewPr>
      <p:cViewPr>
        <p:scale>
          <a:sx n="140" d="100"/>
          <a:sy n="140" d="100"/>
        </p:scale>
        <p:origin x="-72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9" d="100"/>
          <a:sy n="89" d="100"/>
        </p:scale>
        <p:origin x="-384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094BAE-4BB5-469A-A41B-D6CDE580176E}" type="datetimeFigureOut">
              <a:rPr lang="en-NZ" smtClean="0"/>
              <a:t>8/02/2018</a:t>
            </a:fld>
            <a:endParaRPr lang="en-NZ"/>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2428D0-2520-4026-8D2C-070B4AE6D8DC}" type="slidenum">
              <a:rPr lang="en-NZ" smtClean="0"/>
              <a:t>‹#›</a:t>
            </a:fld>
            <a:endParaRPr lang="en-NZ"/>
          </a:p>
        </p:txBody>
      </p:sp>
    </p:spTree>
    <p:extLst>
      <p:ext uri="{BB962C8B-B14F-4D97-AF65-F5344CB8AC3E}">
        <p14:creationId xmlns:p14="http://schemas.microsoft.com/office/powerpoint/2010/main" val="1086432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F00BD5-4761-4FC3-92DB-11DDD1C09E88}" type="datetimeFigureOut">
              <a:rPr lang="en-NZ" smtClean="0"/>
              <a:t>8/02/2018</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346522-C387-4F2F-BCF0-871E7F5E6A9F}" type="slidenum">
              <a:rPr lang="en-NZ" smtClean="0"/>
              <a:t>‹#›</a:t>
            </a:fld>
            <a:endParaRPr lang="en-NZ"/>
          </a:p>
        </p:txBody>
      </p:sp>
    </p:spTree>
    <p:extLst>
      <p:ext uri="{BB962C8B-B14F-4D97-AF65-F5344CB8AC3E}">
        <p14:creationId xmlns:p14="http://schemas.microsoft.com/office/powerpoint/2010/main" val="917931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Welcome – especially</a:t>
            </a:r>
            <a:r>
              <a:rPr lang="en-NZ" sz="1200" kern="1200" baseline="0" dirty="0">
                <a:solidFill>
                  <a:schemeClr val="tx1"/>
                </a:solidFill>
                <a:effectLst/>
                <a:latin typeface="+mn-lt"/>
                <a:ea typeface="+mn-ea"/>
                <a:cs typeface="+mn-cs"/>
              </a:rPr>
              <a:t> to those who haven’t attended one of our sector forums before.  </a:t>
            </a:r>
          </a:p>
          <a:p>
            <a:r>
              <a:rPr lang="en-NZ" sz="1200" kern="1200" baseline="0" dirty="0">
                <a:solidFill>
                  <a:schemeClr val="tx1"/>
                </a:solidFill>
                <a:effectLst/>
                <a:latin typeface="+mn-lt"/>
                <a:ea typeface="+mn-ea"/>
                <a:cs typeface="+mn-cs"/>
              </a:rPr>
              <a:t>For those of you who do attend regularly, you’ll have noticed that today’s agenda has been a bit different as we held a harm minimisation workshop this morning. We did this after receiving some requests from those in the sector to do more about our expectations about gamble host responsibilities. So hope those of you who were there found it useful and interesting.</a:t>
            </a:r>
          </a:p>
          <a:p>
            <a:r>
              <a:rPr lang="en-NZ" sz="1200" kern="1200" baseline="0" dirty="0">
                <a:solidFill>
                  <a:schemeClr val="tx1"/>
                </a:solidFill>
                <a:effectLst/>
                <a:latin typeface="+mn-lt"/>
                <a:ea typeface="+mn-ea"/>
                <a:cs typeface="+mn-cs"/>
              </a:rPr>
              <a:t>Really good to see a cross section of the sector. We are very keen to build relationships across the different segments of the sector, rather than working in silos – which we can all be rather good at!</a:t>
            </a:r>
          </a:p>
          <a:p>
            <a:r>
              <a:rPr lang="en-NZ" sz="1200" kern="1200" baseline="0" dirty="0">
                <a:solidFill>
                  <a:schemeClr val="tx1"/>
                </a:solidFill>
                <a:effectLst/>
                <a:latin typeface="+mn-lt"/>
                <a:ea typeface="+mn-ea"/>
                <a:cs typeface="+mn-cs"/>
              </a:rPr>
              <a:t>We want the sector to succeed. We’re all in this together and by working together we can tackle things in a smarter more connected fashion.</a:t>
            </a:r>
          </a:p>
          <a:p>
            <a:r>
              <a:rPr lang="en-NZ" sz="1200" kern="1200" baseline="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346522-C387-4F2F-BCF0-871E7F5E6A9F}" type="slidenum">
              <a:rPr lang="en-NZ" smtClean="0"/>
              <a:t>1</a:t>
            </a:fld>
            <a:endParaRPr lang="en-NZ"/>
          </a:p>
        </p:txBody>
      </p:sp>
    </p:spTree>
    <p:extLst>
      <p:ext uri="{BB962C8B-B14F-4D97-AF65-F5344CB8AC3E}">
        <p14:creationId xmlns:p14="http://schemas.microsoft.com/office/powerpoint/2010/main" val="146395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story is about helping young people in South Auckland – an</a:t>
            </a:r>
            <a:r>
              <a:rPr lang="en-US" baseline="0" dirty="0"/>
              <a:t> initiative supported by Southern Trust</a:t>
            </a:r>
            <a:endParaRPr lang="en-NZ" dirty="0"/>
          </a:p>
        </p:txBody>
      </p:sp>
      <p:sp>
        <p:nvSpPr>
          <p:cNvPr id="4" name="Slide Number Placeholder 3"/>
          <p:cNvSpPr>
            <a:spLocks noGrp="1"/>
          </p:cNvSpPr>
          <p:nvPr>
            <p:ph type="sldNum" sz="quarter" idx="10"/>
          </p:nvPr>
        </p:nvSpPr>
        <p:spPr/>
        <p:txBody>
          <a:bodyPr/>
          <a:lstStyle/>
          <a:p>
            <a:fld id="{5F346522-C387-4F2F-BCF0-871E7F5E6A9F}" type="slidenum">
              <a:rPr lang="en-NZ" smtClean="0"/>
              <a:t>10</a:t>
            </a:fld>
            <a:endParaRPr lang="en-NZ"/>
          </a:p>
        </p:txBody>
      </p:sp>
    </p:spTree>
    <p:extLst>
      <p:ext uri="{BB962C8B-B14F-4D97-AF65-F5344CB8AC3E}">
        <p14:creationId xmlns:p14="http://schemas.microsoft.com/office/powerpoint/2010/main" val="4214387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Dunedin</a:t>
            </a:r>
            <a:r>
              <a:rPr lang="en-US" baseline="0" dirty="0"/>
              <a:t> physio pool</a:t>
            </a:r>
            <a:endParaRPr lang="en-US" dirty="0"/>
          </a:p>
          <a:p>
            <a:endParaRPr lang="en-US" dirty="0"/>
          </a:p>
          <a:p>
            <a:r>
              <a:rPr lang="en-US" dirty="0"/>
              <a:t>Huge variety of good causes – and of cause the ten stories can only touch on some.</a:t>
            </a:r>
            <a:endParaRPr lang="en-NZ" dirty="0"/>
          </a:p>
        </p:txBody>
      </p:sp>
      <p:sp>
        <p:nvSpPr>
          <p:cNvPr id="4" name="Slide Number Placeholder 3"/>
          <p:cNvSpPr>
            <a:spLocks noGrp="1"/>
          </p:cNvSpPr>
          <p:nvPr>
            <p:ph type="sldNum" sz="quarter" idx="10"/>
          </p:nvPr>
        </p:nvSpPr>
        <p:spPr/>
        <p:txBody>
          <a:bodyPr/>
          <a:lstStyle/>
          <a:p>
            <a:fld id="{5F346522-C387-4F2F-BCF0-871E7F5E6A9F}" type="slidenum">
              <a:rPr lang="en-NZ" smtClean="0"/>
              <a:t>12</a:t>
            </a:fld>
            <a:endParaRPr lang="en-NZ"/>
          </a:p>
        </p:txBody>
      </p:sp>
    </p:spTree>
    <p:extLst>
      <p:ext uri="{BB962C8B-B14F-4D97-AF65-F5344CB8AC3E}">
        <p14:creationId xmlns:p14="http://schemas.microsoft.com/office/powerpoint/2010/main" val="1428711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Mosgiel</a:t>
            </a:r>
            <a:r>
              <a:rPr lang="en-US" dirty="0"/>
              <a:t> elderly care</a:t>
            </a:r>
            <a:endParaRPr lang="en-NZ" dirty="0"/>
          </a:p>
        </p:txBody>
      </p:sp>
      <p:sp>
        <p:nvSpPr>
          <p:cNvPr id="4" name="Slide Number Placeholder 3"/>
          <p:cNvSpPr>
            <a:spLocks noGrp="1"/>
          </p:cNvSpPr>
          <p:nvPr>
            <p:ph type="sldNum" sz="quarter" idx="10"/>
          </p:nvPr>
        </p:nvSpPr>
        <p:spPr/>
        <p:txBody>
          <a:bodyPr/>
          <a:lstStyle/>
          <a:p>
            <a:fld id="{5F346522-C387-4F2F-BCF0-871E7F5E6A9F}" type="slidenum">
              <a:rPr lang="en-NZ" smtClean="0"/>
              <a:t>14</a:t>
            </a:fld>
            <a:endParaRPr lang="en-NZ"/>
          </a:p>
        </p:txBody>
      </p:sp>
    </p:spTree>
    <p:extLst>
      <p:ext uri="{BB962C8B-B14F-4D97-AF65-F5344CB8AC3E}">
        <p14:creationId xmlns:p14="http://schemas.microsoft.com/office/powerpoint/2010/main" val="3736293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5F346522-C387-4F2F-BCF0-871E7F5E6A9F}" type="slidenum">
              <a:rPr lang="en-NZ" smtClean="0"/>
              <a:t>15</a:t>
            </a:fld>
            <a:endParaRPr lang="en-NZ"/>
          </a:p>
        </p:txBody>
      </p:sp>
    </p:spTree>
    <p:extLst>
      <p:ext uri="{BB962C8B-B14F-4D97-AF65-F5344CB8AC3E}">
        <p14:creationId xmlns:p14="http://schemas.microsoft.com/office/powerpoint/2010/main" val="2147233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Variety Theatre in </a:t>
            </a:r>
            <a:r>
              <a:rPr lang="en-US" dirty="0" err="1"/>
              <a:t>Ashburton</a:t>
            </a:r>
            <a:r>
              <a:rPr lang="en-US" dirty="0"/>
              <a:t> – helped by Lion Foundation</a:t>
            </a:r>
            <a:endParaRPr lang="en-NZ" dirty="0"/>
          </a:p>
        </p:txBody>
      </p:sp>
      <p:sp>
        <p:nvSpPr>
          <p:cNvPr id="4" name="Slide Number Placeholder 3"/>
          <p:cNvSpPr>
            <a:spLocks noGrp="1"/>
          </p:cNvSpPr>
          <p:nvPr>
            <p:ph type="sldNum" sz="quarter" idx="10"/>
          </p:nvPr>
        </p:nvSpPr>
        <p:spPr/>
        <p:txBody>
          <a:bodyPr/>
          <a:lstStyle/>
          <a:p>
            <a:fld id="{5F346522-C387-4F2F-BCF0-871E7F5E6A9F}" type="slidenum">
              <a:rPr lang="en-NZ" smtClean="0"/>
              <a:t>16</a:t>
            </a:fld>
            <a:endParaRPr lang="en-NZ"/>
          </a:p>
        </p:txBody>
      </p:sp>
    </p:spTree>
    <p:extLst>
      <p:ext uri="{BB962C8B-B14F-4D97-AF65-F5344CB8AC3E}">
        <p14:creationId xmlns:p14="http://schemas.microsoft.com/office/powerpoint/2010/main" val="1562935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have noticed that a lot of the stories contain</a:t>
            </a:r>
            <a:r>
              <a:rPr lang="en-US" baseline="0" dirty="0"/>
              <a:t> tips for would be applicants.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is also this page that provides advice on applying for funds – so this may go a small way to improve the quality of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Hope you like this resource. Thank you to those who offered up good stories and helped us with the application tips.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booklet will sit on our website – it’s designed as an online resource.  Although we have printed off a couple of hard copies which we have here as we thought you might like to flick through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We’ll be putting out a Gambits very shortly which will have the link to the booklet. We’d love it if you would link to the booklet or  host it on  your websites. You might even want to put a link to it on your grant application 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We’ll be looking at ways to promote it in different ways.  Keen to balance our work aimed at improving gambling host responsibility with a focus on the benefit to communities of </a:t>
            </a:r>
            <a:r>
              <a:rPr lang="en-US" baseline="0" dirty="0" err="1"/>
              <a:t>pokie</a:t>
            </a:r>
            <a:r>
              <a:rPr lang="en-US" baseline="0" dirty="0"/>
              <a:t> grant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we’re already thinking we may do subsequent editions in future years so we can showcase a lot more good causes which receive benefit from </a:t>
            </a:r>
            <a:r>
              <a:rPr lang="en-US" baseline="0" dirty="0" err="1"/>
              <a:t>pokie</a:t>
            </a:r>
            <a:r>
              <a:rPr lang="en-US" baseline="0" dirty="0"/>
              <a:t> proceeds.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that’s a small snapshot of what we’ve been up to in 2016.  I think we’re making real progress and I’m looking forward to continuing my </a:t>
            </a:r>
            <a:r>
              <a:rPr lang="en-US" baseline="0" dirty="0" err="1"/>
              <a:t>secondment</a:t>
            </a:r>
            <a:r>
              <a:rPr lang="en-US" baseline="0" dirty="0"/>
              <a:t> as Director into 2017.</a:t>
            </a:r>
            <a:endParaRPr lang="en-NZ" dirty="0"/>
          </a:p>
          <a:p>
            <a:endParaRPr lang="en-NZ" dirty="0"/>
          </a:p>
        </p:txBody>
      </p:sp>
      <p:sp>
        <p:nvSpPr>
          <p:cNvPr id="4" name="Slide Number Placeholder 3"/>
          <p:cNvSpPr>
            <a:spLocks noGrp="1"/>
          </p:cNvSpPr>
          <p:nvPr>
            <p:ph type="sldNum" sz="quarter" idx="10"/>
          </p:nvPr>
        </p:nvSpPr>
        <p:spPr/>
        <p:txBody>
          <a:bodyPr/>
          <a:lstStyle/>
          <a:p>
            <a:fld id="{5F346522-C387-4F2F-BCF0-871E7F5E6A9F}" type="slidenum">
              <a:rPr lang="en-NZ" smtClean="0"/>
              <a:t>18</a:t>
            </a:fld>
            <a:endParaRPr lang="en-NZ"/>
          </a:p>
        </p:txBody>
      </p:sp>
    </p:spTree>
    <p:extLst>
      <p:ext uri="{BB962C8B-B14F-4D97-AF65-F5344CB8AC3E}">
        <p14:creationId xmlns:p14="http://schemas.microsoft.com/office/powerpoint/2010/main" val="914116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By working together we can make things happen. Improvements can be made by all of us. I’m particularly looking forward to the session this afternoon about 3 year licences when we’ll discuss best practice and what that means to all of us.</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Have a look at this video – which illustrates how smart things can get when people really work together</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Play the video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I liken the car to the gambling system. The pit crew represents all of us in the sector, working together.</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It’s slick isn’t it! Very impressive. There are no dropped spanners…no runaway wheels.</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That’s my aim!</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5F346522-C387-4F2F-BCF0-871E7F5E6A9F}" type="slidenum">
              <a:rPr lang="en-NZ" smtClean="0"/>
              <a:pPr/>
              <a:t>2</a:t>
            </a:fld>
            <a:endParaRPr lang="en-NZ"/>
          </a:p>
        </p:txBody>
      </p:sp>
    </p:spTree>
    <p:extLst>
      <p:ext uri="{BB962C8B-B14F-4D97-AF65-F5344CB8AC3E}">
        <p14:creationId xmlns:p14="http://schemas.microsoft.com/office/powerpoint/2010/main" val="3275956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We’ve definitely on</a:t>
            </a:r>
            <a:r>
              <a:rPr lang="en-NZ" baseline="0" dirty="0"/>
              <a:t> the right road!</a:t>
            </a:r>
          </a:p>
          <a:p>
            <a:endParaRPr lang="en-NZ" baseline="0" dirty="0"/>
          </a:p>
          <a:p>
            <a:r>
              <a:rPr lang="en-NZ" baseline="0" dirty="0"/>
              <a:t>We have set out to build relationships with you and our annual gambling survey is telling us that’s happening. The results from the 2016 survey will be published shortly, but we already know from the draft report that there have been tangible improvements </a:t>
            </a:r>
            <a:r>
              <a:rPr lang="en-NZ" sz="1200" kern="1200" dirty="0">
                <a:solidFill>
                  <a:schemeClr val="tx1"/>
                </a:solidFill>
                <a:effectLst/>
                <a:latin typeface="+mn-lt"/>
                <a:ea typeface="+mn-ea"/>
                <a:cs typeface="+mn-cs"/>
              </a:rPr>
              <a:t>in how we work together and you’ve acknowledged</a:t>
            </a:r>
            <a:r>
              <a:rPr lang="en-NZ" sz="1200" kern="1200" baseline="0" dirty="0">
                <a:solidFill>
                  <a:schemeClr val="tx1"/>
                </a:solidFill>
                <a:effectLst/>
                <a:latin typeface="+mn-lt"/>
                <a:ea typeface="+mn-ea"/>
                <a:cs typeface="+mn-cs"/>
              </a:rPr>
              <a:t> that we’re getting better </a:t>
            </a:r>
            <a:r>
              <a:rPr lang="en-NZ" sz="1200" kern="1200" dirty="0">
                <a:solidFill>
                  <a:schemeClr val="tx1"/>
                </a:solidFill>
                <a:effectLst/>
                <a:latin typeface="+mn-lt"/>
                <a:ea typeface="+mn-ea"/>
                <a:cs typeface="+mn-cs"/>
              </a:rPr>
              <a:t>with how we engage with you - the sector.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346522-C387-4F2F-BCF0-871E7F5E6A9F}" type="slidenum">
              <a:rPr lang="en-NZ" smtClean="0"/>
              <a:t>3</a:t>
            </a:fld>
            <a:endParaRPr lang="en-NZ"/>
          </a:p>
        </p:txBody>
      </p:sp>
    </p:spTree>
    <p:extLst>
      <p:ext uri="{BB962C8B-B14F-4D97-AF65-F5344CB8AC3E}">
        <p14:creationId xmlns:p14="http://schemas.microsoft.com/office/powerpoint/2010/main" val="2183414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We’re committed to collaboration – while acknowledging that it’s a balancing act. In any good relationship there will always need to be compromises. You may not always like our decisions and vice versa. Building and having a good relationship means better understanding and smarter regulation. </a:t>
            </a:r>
          </a:p>
          <a:p>
            <a:r>
              <a:rPr lang="en-US" sz="1200" kern="1200" dirty="0">
                <a:solidFill>
                  <a:schemeClr val="tx1"/>
                </a:solidFill>
                <a:effectLst/>
                <a:latin typeface="+mn-lt"/>
                <a:ea typeface="+mn-ea"/>
                <a:cs typeface="+mn-cs"/>
              </a:rPr>
              <a:t>It doesn’t mean always agreeing with each other.  But if we share a clear view of our desired outcomes we can align decision</a:t>
            </a:r>
            <a:r>
              <a:rPr lang="en-US" sz="1200" kern="1200" baseline="0" dirty="0">
                <a:solidFill>
                  <a:schemeClr val="tx1"/>
                </a:solidFill>
                <a:effectLst/>
                <a:latin typeface="+mn-lt"/>
                <a:ea typeface="+mn-ea"/>
                <a:cs typeface="+mn-cs"/>
              </a:rPr>
              <a:t> making to those outcomes.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We know that the sector’s challenges are complex – we’re not talking here about a simple task of following a recipe to bake a cake, but a complex issue akin to raising a child, where rigid protocols have a very limited application and success is not guaranteed.</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With complex issues and systems there are many interdependent variables, feedback loops, context dependent decisions and often some unintended consequences.  Did anyone say life was meant to be easy?!</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We are aiming for a high trust environment, which can lead to increased speed of decisions and decreased cost.</a:t>
            </a:r>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5F346522-C387-4F2F-BCF0-871E7F5E6A9F}" type="slidenum">
              <a:rPr lang="en-NZ" smtClean="0"/>
              <a:t>4</a:t>
            </a:fld>
            <a:endParaRPr lang="en-NZ"/>
          </a:p>
        </p:txBody>
      </p:sp>
    </p:spTree>
    <p:extLst>
      <p:ext uri="{BB962C8B-B14F-4D97-AF65-F5344CB8AC3E}">
        <p14:creationId xmlns:p14="http://schemas.microsoft.com/office/powerpoint/2010/main" val="4120948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May this year, at our last forums, I outlined some of the things we were going to do….</a:t>
            </a:r>
          </a:p>
          <a:p>
            <a:r>
              <a:rPr lang="en-US" baseline="0" dirty="0"/>
              <a:t>I’d like to reflect on what’s been achieved this year.</a:t>
            </a:r>
          </a:p>
          <a:p>
            <a:endParaRPr lang="en-US" baseline="0" dirty="0"/>
          </a:p>
          <a:p>
            <a:pPr marL="171450" indent="-171450">
              <a:buFontTx/>
              <a:buChar char="-"/>
            </a:pPr>
            <a:r>
              <a:rPr lang="en-US" baseline="0" dirty="0"/>
              <a:t>We’ve already mentioned the improvement in our engagement with you and our desire to listen and collaborate.</a:t>
            </a:r>
          </a:p>
          <a:p>
            <a:pPr marL="171450" indent="-171450">
              <a:buFontTx/>
              <a:buChar char="-"/>
            </a:pPr>
            <a:r>
              <a:rPr lang="en-US" baseline="0" dirty="0"/>
              <a:t>Licensing as a gateway</a:t>
            </a:r>
          </a:p>
          <a:p>
            <a:pPr marL="171450" indent="-171450">
              <a:buFontTx/>
              <a:buChar char="-"/>
            </a:pPr>
            <a:r>
              <a:rPr lang="en-US" baseline="0" dirty="0"/>
              <a:t>Venues – we are in the middle of a project that’s looking at how we change / improve the way we inspect venues – and while that’s proving more complex than we first thought we are busy seeking to understand venues – their context better. We’re meeting with venue staff and collaborating with all parts of the sector to gain a better insight on how we can lift gamble host practice.</a:t>
            </a:r>
          </a:p>
          <a:p>
            <a:pPr marL="171450" indent="-171450">
              <a:buFontTx/>
              <a:buChar char="-"/>
            </a:pPr>
            <a:r>
              <a:rPr lang="en-US" baseline="0" dirty="0"/>
              <a:t>This includes (as those here this morning will know) our continued partnership with the Health Promotion Agency and we’ll see the rolling out early next year of a new training resource for venue staff.</a:t>
            </a:r>
          </a:p>
          <a:p>
            <a:pPr marL="171450" indent="-171450">
              <a:buFontTx/>
              <a:buChar char="-"/>
            </a:pPr>
            <a:r>
              <a:rPr lang="en-US" baseline="0" dirty="0"/>
              <a:t>Progress is also being made on improving the Multi Venue Exclusion process. That’s a cross-sector collaboration which is really good to see and I’m confident it’ll bear fruit next year.</a:t>
            </a:r>
          </a:p>
          <a:p>
            <a:pPr marL="171450" indent="-171450">
              <a:buFontTx/>
              <a:buChar char="-"/>
            </a:pPr>
            <a:r>
              <a:rPr lang="en-US" baseline="0" dirty="0"/>
              <a:t>Audits </a:t>
            </a:r>
          </a:p>
          <a:p>
            <a:pPr marL="171450" indent="-171450">
              <a:buFontTx/>
              <a:buChar char="-"/>
            </a:pPr>
            <a:endParaRPr lang="en-US" baseline="0" dirty="0"/>
          </a:p>
          <a:p>
            <a:pPr marL="171450" indent="-171450">
              <a:buFontTx/>
              <a:buChar char="-"/>
            </a:pPr>
            <a:r>
              <a:rPr lang="en-US" baseline="0" dirty="0"/>
              <a:t>With these initiatives and our on-going projects the focus is on working with you, understanding context, using discretion and addressing risk.  </a:t>
            </a:r>
          </a:p>
        </p:txBody>
      </p:sp>
      <p:sp>
        <p:nvSpPr>
          <p:cNvPr id="4" name="Slide Number Placeholder 3"/>
          <p:cNvSpPr>
            <a:spLocks noGrp="1"/>
          </p:cNvSpPr>
          <p:nvPr>
            <p:ph type="sldNum" sz="quarter" idx="10"/>
          </p:nvPr>
        </p:nvSpPr>
        <p:spPr/>
        <p:txBody>
          <a:bodyPr/>
          <a:lstStyle/>
          <a:p>
            <a:fld id="{5F346522-C387-4F2F-BCF0-871E7F5E6A9F}" type="slidenum">
              <a:rPr lang="en-NZ" smtClean="0"/>
              <a:t>5</a:t>
            </a:fld>
            <a:endParaRPr lang="en-NZ"/>
          </a:p>
        </p:txBody>
      </p:sp>
    </p:spTree>
    <p:extLst>
      <p:ext uri="{BB962C8B-B14F-4D97-AF65-F5344CB8AC3E}">
        <p14:creationId xmlns:p14="http://schemas.microsoft.com/office/powerpoint/2010/main" val="330969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of our other achievements this year is the production of this online booklet which promotes some of the great things you do for the community.</a:t>
            </a:r>
          </a:p>
          <a:p>
            <a:endParaRPr lang="en-US" baseline="0" dirty="0"/>
          </a:p>
          <a:p>
            <a:r>
              <a:rPr lang="en-US" baseline="0" dirty="0"/>
              <a:t>The booklet takes a look at 10 community </a:t>
            </a:r>
            <a:r>
              <a:rPr lang="en-US" baseline="0" dirty="0" err="1"/>
              <a:t>organisations</a:t>
            </a:r>
            <a:r>
              <a:rPr lang="en-US" baseline="0" dirty="0"/>
              <a:t> which benefit from </a:t>
            </a:r>
            <a:r>
              <a:rPr lang="en-US" baseline="0" dirty="0" err="1"/>
              <a:t>pokie</a:t>
            </a:r>
            <a:r>
              <a:rPr lang="en-US" baseline="0" dirty="0"/>
              <a:t> proceeds. </a:t>
            </a:r>
          </a:p>
          <a:p>
            <a:endParaRPr lang="en-US" baseline="0" dirty="0"/>
          </a:p>
          <a:p>
            <a:r>
              <a:rPr lang="en-US" baseline="0" dirty="0"/>
              <a:t>This is a very small way of promoting the good things that happen that benefit communities.  Some people have been critical of the initiative as they see it as promoting gambling. It isn’t of course. It’s all about the fact that the NZ gambling model sees a trade off between gambling harm and community benefit. </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F346522-C387-4F2F-BCF0-871E7F5E6A9F}" type="slidenum">
              <a:rPr lang="en-NZ" smtClean="0"/>
              <a:t>6</a:t>
            </a:fld>
            <a:endParaRPr lang="en-NZ"/>
          </a:p>
        </p:txBody>
      </p:sp>
    </p:spTree>
    <p:extLst>
      <p:ext uri="{BB962C8B-B14F-4D97-AF65-F5344CB8AC3E}">
        <p14:creationId xmlns:p14="http://schemas.microsoft.com/office/powerpoint/2010/main" val="3401665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 very pleased that the Minister Peter</a:t>
            </a:r>
            <a:r>
              <a:rPr lang="en-US" baseline="0" dirty="0"/>
              <a:t> Dunne was delighted with the booklet and has written the foreword.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Let me flick through some of the stories too give you a taste of what the booklet looks like – and I’ve just highlighted some of the ones particularly relevant to this audience!</a:t>
            </a:r>
            <a:endParaRPr lang="en-NZ" dirty="0"/>
          </a:p>
          <a:p>
            <a:endParaRPr lang="en-NZ" dirty="0"/>
          </a:p>
        </p:txBody>
      </p:sp>
      <p:sp>
        <p:nvSpPr>
          <p:cNvPr id="4" name="Slide Number Placeholder 3"/>
          <p:cNvSpPr>
            <a:spLocks noGrp="1"/>
          </p:cNvSpPr>
          <p:nvPr>
            <p:ph type="sldNum" sz="quarter" idx="10"/>
          </p:nvPr>
        </p:nvSpPr>
        <p:spPr/>
        <p:txBody>
          <a:bodyPr/>
          <a:lstStyle/>
          <a:p>
            <a:fld id="{5F346522-C387-4F2F-BCF0-871E7F5E6A9F}" type="slidenum">
              <a:rPr lang="en-NZ" smtClean="0"/>
              <a:t>7</a:t>
            </a:fld>
            <a:endParaRPr lang="en-NZ"/>
          </a:p>
        </p:txBody>
      </p:sp>
    </p:spTree>
    <p:extLst>
      <p:ext uri="{BB962C8B-B14F-4D97-AF65-F5344CB8AC3E}">
        <p14:creationId xmlns:p14="http://schemas.microsoft.com/office/powerpoint/2010/main" val="2206337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recognizes this?  This story is about </a:t>
            </a:r>
            <a:r>
              <a:rPr lang="en-US" dirty="0" err="1"/>
              <a:t>Te</a:t>
            </a:r>
            <a:r>
              <a:rPr lang="en-US" dirty="0"/>
              <a:t> Hikoi museum in Riverton. A cause supported by Southern Victorian</a:t>
            </a:r>
            <a:endParaRPr lang="en-NZ" dirty="0"/>
          </a:p>
        </p:txBody>
      </p:sp>
      <p:sp>
        <p:nvSpPr>
          <p:cNvPr id="4" name="Slide Number Placeholder 3"/>
          <p:cNvSpPr>
            <a:spLocks noGrp="1"/>
          </p:cNvSpPr>
          <p:nvPr>
            <p:ph type="sldNum" sz="quarter" idx="10"/>
          </p:nvPr>
        </p:nvSpPr>
        <p:spPr/>
        <p:txBody>
          <a:bodyPr/>
          <a:lstStyle/>
          <a:p>
            <a:fld id="{5F346522-C387-4F2F-BCF0-871E7F5E6A9F}" type="slidenum">
              <a:rPr lang="en-NZ" smtClean="0"/>
              <a:t>8</a:t>
            </a:fld>
            <a:endParaRPr lang="en-NZ"/>
          </a:p>
        </p:txBody>
      </p:sp>
    </p:spTree>
    <p:extLst>
      <p:ext uri="{BB962C8B-B14F-4D97-AF65-F5344CB8AC3E}">
        <p14:creationId xmlns:p14="http://schemas.microsoft.com/office/powerpoint/2010/main" val="2954506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5F346522-C387-4F2F-BCF0-871E7F5E6A9F}" type="slidenum">
              <a:rPr lang="en-NZ" smtClean="0"/>
              <a:t>9</a:t>
            </a:fld>
            <a:endParaRPr lang="en-NZ"/>
          </a:p>
        </p:txBody>
      </p:sp>
    </p:spTree>
    <p:extLst>
      <p:ext uri="{BB962C8B-B14F-4D97-AF65-F5344CB8AC3E}">
        <p14:creationId xmlns:p14="http://schemas.microsoft.com/office/powerpoint/2010/main" val="1364639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a:solidFill>
                  <a:srgbClr val="1F546B"/>
                </a:solidFill>
              </a:defRPr>
            </a:lvl1pPr>
          </a:lstStyle>
          <a:p>
            <a:r>
              <a:rPr lang="en-US" dirty="0"/>
              <a:t>Click to edit Master title style</a:t>
            </a:r>
            <a:endParaRPr lang="en-NZ" dirty="0"/>
          </a:p>
        </p:txBody>
      </p:sp>
      <p:sp>
        <p:nvSpPr>
          <p:cNvPr id="3" name="Content Placeholder 2"/>
          <p:cNvSpPr>
            <a:spLocks noGrp="1"/>
          </p:cNvSpPr>
          <p:nvPr>
            <p:ph idx="1"/>
          </p:nvPr>
        </p:nvSpPr>
        <p:spPr/>
        <p:txBody>
          <a:bodyPr/>
          <a:lstStyle>
            <a:lvl1pPr marL="360000" indent="-360000">
              <a:spcBef>
                <a:spcPts val="600"/>
              </a:spcBef>
              <a:defRPr sz="2800"/>
            </a:lvl1pPr>
            <a:lvl2pPr marL="720000" indent="-360000">
              <a:spcBef>
                <a:spcPts val="600"/>
              </a:spcBef>
              <a:defRPr sz="2400"/>
            </a:lvl2pPr>
            <a:lvl3pPr marL="1079500" indent="-358775">
              <a:spcBef>
                <a:spcPts val="600"/>
              </a:spcBef>
              <a:defRPr sz="1800"/>
            </a:lvl3pPr>
            <a:lvl4pPr marL="1439863" indent="-358775">
              <a:spcBef>
                <a:spcPts val="600"/>
              </a:spcBef>
              <a:defRPr sz="1600"/>
            </a:lvl4pPr>
            <a:lvl5pPr marL="1800000" indent="-360000">
              <a:spcBef>
                <a:spcPts val="60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466520" y="4054165"/>
            <a:ext cx="144016" cy="4365104"/>
          </a:xfrm>
          <a:prstGeom prst="rect">
            <a:avLst/>
          </a:prstGeom>
        </p:spPr>
      </p:pic>
      <p:sp>
        <p:nvSpPr>
          <p:cNvPr id="11" name="Footer Placeholder 4"/>
          <p:cNvSpPr txBox="1">
            <a:spLocks/>
          </p:cNvSpPr>
          <p:nvPr userDrawn="1"/>
        </p:nvSpPr>
        <p:spPr>
          <a:xfrm>
            <a:off x="5775884" y="6309320"/>
            <a:ext cx="3024336"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1200" dirty="0"/>
              <a:t>Department of Internal Affairs</a:t>
            </a:r>
          </a:p>
        </p:txBody>
      </p:sp>
    </p:spTree>
    <p:extLst>
      <p:ext uri="{BB962C8B-B14F-4D97-AF65-F5344CB8AC3E}">
        <p14:creationId xmlns:p14="http://schemas.microsoft.com/office/powerpoint/2010/main" val="3735238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466520" y="4054760"/>
            <a:ext cx="144016" cy="4365104"/>
          </a:xfrm>
          <a:prstGeom prst="rect">
            <a:avLst/>
          </a:prstGeom>
        </p:spPr>
      </p:pic>
      <p:sp>
        <p:nvSpPr>
          <p:cNvPr id="10" name="Footer Placeholder 4"/>
          <p:cNvSpPr txBox="1">
            <a:spLocks/>
          </p:cNvSpPr>
          <p:nvPr userDrawn="1"/>
        </p:nvSpPr>
        <p:spPr>
          <a:xfrm>
            <a:off x="5775884" y="6309320"/>
            <a:ext cx="3024336"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1200" dirty="0"/>
              <a:t>Department of Internal Affairs</a:t>
            </a:r>
          </a:p>
        </p:txBody>
      </p:sp>
    </p:spTree>
    <p:extLst>
      <p:ext uri="{BB962C8B-B14F-4D97-AF65-F5344CB8AC3E}">
        <p14:creationId xmlns:p14="http://schemas.microsoft.com/office/powerpoint/2010/main" val="20852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1F546B"/>
                </a:solidFill>
              </a:defRPr>
            </a:lvl1pPr>
          </a:lstStyle>
          <a:p>
            <a:r>
              <a:rPr lang="en-US" dirty="0"/>
              <a:t>Click to edit Master title style</a:t>
            </a:r>
            <a:endParaRPr lang="en-NZ"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a:solidFill>
                  <a:srgbClr val="A42F1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466520" y="4041475"/>
            <a:ext cx="144016" cy="4365104"/>
          </a:xfrm>
          <a:prstGeom prst="rect">
            <a:avLst/>
          </a:prstGeom>
        </p:spPr>
      </p:pic>
      <p:sp>
        <p:nvSpPr>
          <p:cNvPr id="11" name="Footer Placeholder 4"/>
          <p:cNvSpPr txBox="1">
            <a:spLocks/>
          </p:cNvSpPr>
          <p:nvPr userDrawn="1"/>
        </p:nvSpPr>
        <p:spPr>
          <a:xfrm>
            <a:off x="5775884" y="6309320"/>
            <a:ext cx="3024336"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1200" dirty="0"/>
              <a:t>Department of Internal Affairs</a:t>
            </a:r>
          </a:p>
        </p:txBody>
      </p:sp>
    </p:spTree>
    <p:extLst>
      <p:ext uri="{BB962C8B-B14F-4D97-AF65-F5344CB8AC3E}">
        <p14:creationId xmlns:p14="http://schemas.microsoft.com/office/powerpoint/2010/main" val="4031604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71259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717186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152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4400">
                <a:solidFill>
                  <a:srgbClr val="1F546B"/>
                </a:solidFill>
              </a:defRPr>
            </a:lvl1pPr>
          </a:lstStyle>
          <a:p>
            <a:r>
              <a:rPr lang="en-NZ" sz="4000" b="1" dirty="0">
                <a:solidFill>
                  <a:srgbClr val="1F546B"/>
                </a:solidFill>
              </a:rPr>
              <a:t>Put your heading here</a:t>
            </a:r>
            <a:endParaRPr lang="en-NZ" dirty="0"/>
          </a:p>
        </p:txBody>
      </p:sp>
      <p:sp>
        <p:nvSpPr>
          <p:cNvPr id="3" name="Content Placeholder 2"/>
          <p:cNvSpPr>
            <a:spLocks noGrp="1"/>
          </p:cNvSpPr>
          <p:nvPr>
            <p:ph sz="half" idx="1"/>
          </p:nvPr>
        </p:nvSpPr>
        <p:spPr>
          <a:xfrm>
            <a:off x="457200" y="1600200"/>
            <a:ext cx="4038600" cy="4525963"/>
          </a:xfrm>
        </p:spPr>
        <p:txBody>
          <a:bodyPr/>
          <a:lstStyle>
            <a:lvl1pPr marL="360000" indent="-360000">
              <a:spcBef>
                <a:spcPts val="0"/>
              </a:spcBef>
              <a:defRPr sz="2800">
                <a:solidFill>
                  <a:srgbClr val="1F546B"/>
                </a:solidFill>
              </a:defRPr>
            </a:lvl1pPr>
            <a:lvl2pPr marL="720000" indent="-360000">
              <a:spcBef>
                <a:spcPts val="600"/>
              </a:spcBef>
              <a:buClr>
                <a:schemeClr val="bg1">
                  <a:lumMod val="50000"/>
                </a:schemeClr>
              </a:buClr>
              <a:defRPr sz="2400">
                <a:solidFill>
                  <a:schemeClr val="bg1">
                    <a:lumMod val="50000"/>
                  </a:schemeClr>
                </a:solidFill>
              </a:defRPr>
            </a:lvl2pPr>
            <a:lvl3pPr marL="1080000" indent="-360000">
              <a:spcBef>
                <a:spcPts val="600"/>
              </a:spcBef>
              <a:defRPr sz="2000"/>
            </a:lvl3pPr>
            <a:lvl4pPr marL="1440000" indent="-360000">
              <a:spcBef>
                <a:spcPts val="600"/>
              </a:spcBef>
              <a:defRPr sz="1800"/>
            </a:lvl4pPr>
            <a:lvl5pPr marL="1800000" indent="-360000">
              <a:spcBef>
                <a:spcPts val="600"/>
              </a:spcBef>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466520" y="4041475"/>
            <a:ext cx="144016" cy="4365104"/>
          </a:xfrm>
          <a:prstGeom prst="rect">
            <a:avLst/>
          </a:prstGeom>
        </p:spPr>
      </p:pic>
      <p:sp>
        <p:nvSpPr>
          <p:cNvPr id="11" name="Footer Placeholder 4"/>
          <p:cNvSpPr txBox="1">
            <a:spLocks/>
          </p:cNvSpPr>
          <p:nvPr userDrawn="1"/>
        </p:nvSpPr>
        <p:spPr>
          <a:xfrm>
            <a:off x="5775884" y="6309320"/>
            <a:ext cx="3024336"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1200" dirty="0"/>
              <a:t>Department of Internal Affairs</a:t>
            </a:r>
          </a:p>
        </p:txBody>
      </p:sp>
      <p:pic>
        <p:nvPicPr>
          <p:cNvPr id="12" name="Picture 11" descr="Typographic statements: It's all about helping make New Zealand better for New Zealanders" title="Typographic statements: It's all about helping make New Zealand better for New Zealander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55570" y="1656184"/>
            <a:ext cx="2576870" cy="3645024"/>
          </a:xfrm>
          <a:prstGeom prst="rect">
            <a:avLst/>
          </a:prstGeom>
        </p:spPr>
      </p:pic>
    </p:spTree>
    <p:extLst>
      <p:ext uri="{BB962C8B-B14F-4D97-AF65-F5344CB8AC3E}">
        <p14:creationId xmlns:p14="http://schemas.microsoft.com/office/powerpoint/2010/main" val="1142522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bar 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466520" y="4041475"/>
            <a:ext cx="144016" cy="4365104"/>
          </a:xfrm>
          <a:prstGeom prst="rect">
            <a:avLst/>
          </a:prstGeom>
        </p:spPr>
      </p:pic>
      <p:sp>
        <p:nvSpPr>
          <p:cNvPr id="11" name="Footer Placeholder 4"/>
          <p:cNvSpPr txBox="1">
            <a:spLocks/>
          </p:cNvSpPr>
          <p:nvPr userDrawn="1"/>
        </p:nvSpPr>
        <p:spPr>
          <a:xfrm>
            <a:off x="5775884" y="6309320"/>
            <a:ext cx="3024336"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1200" dirty="0"/>
              <a:t>Department of Internal Affairs</a:t>
            </a:r>
          </a:p>
        </p:txBody>
      </p:sp>
      <p:grpSp>
        <p:nvGrpSpPr>
          <p:cNvPr id="7" name="Group 6"/>
          <p:cNvGrpSpPr/>
          <p:nvPr userDrawn="1"/>
        </p:nvGrpSpPr>
        <p:grpSpPr>
          <a:xfrm>
            <a:off x="0" y="0"/>
            <a:ext cx="2987824" cy="6900002"/>
            <a:chOff x="0" y="0"/>
            <a:chExt cx="2987824" cy="6900002"/>
          </a:xfrm>
        </p:grpSpPr>
        <p:sp>
          <p:nvSpPr>
            <p:cNvPr id="8" name="TextBox 7"/>
            <p:cNvSpPr txBox="1"/>
            <p:nvPr/>
          </p:nvSpPr>
          <p:spPr>
            <a:xfrm>
              <a:off x="0" y="0"/>
              <a:ext cx="2987824" cy="6900002"/>
            </a:xfrm>
            <a:prstGeom prst="rect">
              <a:avLst/>
            </a:prstGeom>
            <a:solidFill>
              <a:srgbClr val="F7B46A"/>
            </a:solidFill>
          </p:spPr>
          <p:txBody>
            <a:bodyPr wrap="square" rtlCol="0">
              <a:spAutoFit/>
            </a:bodyPr>
            <a:lstStyle/>
            <a:p>
              <a:endParaRPr lang="en-NZ" dirty="0"/>
            </a:p>
          </p:txBody>
        </p:sp>
        <p:pic>
          <p:nvPicPr>
            <p:cNvPr id="9" name="Picture 8" descr="Typographic statement: A clear and powerful strategy" title="Typographic statement: A clear and powerful strategy"/>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0693" y="1838644"/>
              <a:ext cx="2526438" cy="3222714"/>
            </a:xfrm>
            <a:prstGeom prst="rect">
              <a:avLst/>
            </a:prstGeom>
          </p:spPr>
        </p:pic>
      </p:grpSp>
      <p:sp>
        <p:nvSpPr>
          <p:cNvPr id="13" name="Title 1"/>
          <p:cNvSpPr>
            <a:spLocks noGrp="1"/>
          </p:cNvSpPr>
          <p:nvPr>
            <p:ph type="title"/>
          </p:nvPr>
        </p:nvSpPr>
        <p:spPr>
          <a:xfrm>
            <a:off x="3327176" y="274638"/>
            <a:ext cx="5349280" cy="1143000"/>
          </a:xfrm>
        </p:spPr>
        <p:txBody>
          <a:bodyPr>
            <a:normAutofit/>
          </a:bodyPr>
          <a:lstStyle/>
          <a:p>
            <a:pPr algn="l"/>
            <a:r>
              <a:rPr lang="en-NZ" sz="4000" b="1" dirty="0">
                <a:solidFill>
                  <a:srgbClr val="1F546B"/>
                </a:solidFill>
              </a:rPr>
              <a:t>Put your heading here</a:t>
            </a:r>
          </a:p>
        </p:txBody>
      </p:sp>
      <p:sp>
        <p:nvSpPr>
          <p:cNvPr id="14" name="Content Placeholder 2"/>
          <p:cNvSpPr>
            <a:spLocks noGrp="1"/>
          </p:cNvSpPr>
          <p:nvPr>
            <p:ph idx="1"/>
          </p:nvPr>
        </p:nvSpPr>
        <p:spPr>
          <a:xfrm>
            <a:off x="3327176" y="1600200"/>
            <a:ext cx="5349280" cy="4525963"/>
          </a:xfrm>
        </p:spPr>
        <p:txBody>
          <a:bodyPr>
            <a:normAutofit/>
          </a:bodyPr>
          <a:lstStyle/>
          <a:p>
            <a:pPr>
              <a:spcBef>
                <a:spcPts val="600"/>
              </a:spcBef>
              <a:spcAft>
                <a:spcPts val="600"/>
              </a:spcAft>
              <a:buClr>
                <a:srgbClr val="1F546B"/>
              </a:buClr>
              <a:buSzPct val="125000"/>
            </a:pPr>
            <a:r>
              <a:rPr lang="en-NZ" sz="2800" dirty="0" err="1">
                <a:solidFill>
                  <a:srgbClr val="000000"/>
                </a:solidFill>
              </a:rPr>
              <a:t>Ulpa</a:t>
            </a:r>
            <a:r>
              <a:rPr lang="en-NZ" sz="2800" dirty="0">
                <a:solidFill>
                  <a:srgbClr val="000000"/>
                </a:solidFill>
              </a:rPr>
              <a:t> </a:t>
            </a:r>
            <a:r>
              <a:rPr lang="en-NZ" sz="2800" dirty="0" err="1">
                <a:solidFill>
                  <a:srgbClr val="000000"/>
                </a:solidFill>
              </a:rPr>
              <a:t>porro</a:t>
            </a:r>
            <a:r>
              <a:rPr lang="en-NZ" sz="2800" dirty="0">
                <a:solidFill>
                  <a:srgbClr val="000000"/>
                </a:solidFill>
              </a:rPr>
              <a:t> </a:t>
            </a:r>
            <a:r>
              <a:rPr lang="en-NZ" sz="2800" dirty="0" err="1">
                <a:solidFill>
                  <a:srgbClr val="000000"/>
                </a:solidFill>
              </a:rPr>
              <a:t>eatet</a:t>
            </a:r>
            <a:r>
              <a:rPr lang="en-NZ" sz="2800" dirty="0">
                <a:solidFill>
                  <a:srgbClr val="000000"/>
                </a:solidFill>
              </a:rPr>
              <a:t> </a:t>
            </a:r>
            <a:r>
              <a:rPr lang="en-NZ" sz="2800" dirty="0" err="1">
                <a:solidFill>
                  <a:srgbClr val="000000"/>
                </a:solidFill>
              </a:rPr>
              <a:t>ducitatur</a:t>
            </a:r>
            <a:r>
              <a:rPr lang="en-NZ" sz="2800" dirty="0">
                <a:solidFill>
                  <a:srgbClr val="000000"/>
                </a:solidFill>
              </a:rPr>
              <a:t> </a:t>
            </a:r>
            <a:r>
              <a:rPr lang="en-NZ" sz="2800" b="1" dirty="0" err="1">
                <a:solidFill>
                  <a:srgbClr val="A42F13"/>
                </a:solidFill>
              </a:rPr>
              <a:t>aut</a:t>
            </a:r>
            <a:r>
              <a:rPr lang="en-NZ" sz="2800" b="1" dirty="0">
                <a:solidFill>
                  <a:srgbClr val="A42F13"/>
                </a:solidFill>
              </a:rPr>
              <a:t> </a:t>
            </a:r>
            <a:r>
              <a:rPr lang="en-NZ" sz="2800" b="1" dirty="0" err="1">
                <a:solidFill>
                  <a:srgbClr val="A42F13"/>
                </a:solidFill>
              </a:rPr>
              <a:t>moluptatum</a:t>
            </a:r>
            <a:r>
              <a:rPr lang="en-NZ" sz="2800" dirty="0">
                <a:solidFill>
                  <a:srgbClr val="000000"/>
                </a:solidFill>
              </a:rPr>
              <a:t>, </a:t>
            </a:r>
            <a:r>
              <a:rPr lang="en-NZ" sz="2800" dirty="0" err="1">
                <a:solidFill>
                  <a:srgbClr val="000000"/>
                </a:solidFill>
              </a:rPr>
              <a:t>autatur</a:t>
            </a:r>
            <a:r>
              <a:rPr lang="en-NZ" sz="2800" dirty="0">
                <a:solidFill>
                  <a:srgbClr val="000000"/>
                </a:solidFill>
              </a:rPr>
              <a:t>, </a:t>
            </a:r>
            <a:r>
              <a:rPr lang="en-NZ" sz="2800" dirty="0" err="1">
                <a:solidFill>
                  <a:srgbClr val="000000"/>
                </a:solidFill>
              </a:rPr>
              <a:t>num</a:t>
            </a:r>
            <a:r>
              <a:rPr lang="en-NZ" sz="2800" dirty="0">
                <a:solidFill>
                  <a:srgbClr val="000000"/>
                </a:solidFill>
              </a:rPr>
              <a:t> </a:t>
            </a:r>
            <a:r>
              <a:rPr lang="en-NZ" sz="2800" dirty="0" err="1">
                <a:solidFill>
                  <a:srgbClr val="000000"/>
                </a:solidFill>
              </a:rPr>
              <a:t>esti</a:t>
            </a:r>
            <a:r>
              <a:rPr lang="en-NZ" sz="2800" dirty="0">
                <a:solidFill>
                  <a:srgbClr val="000000"/>
                </a:solidFill>
              </a:rPr>
              <a:t> </a:t>
            </a:r>
            <a:r>
              <a:rPr lang="en-NZ" sz="2800" dirty="0" err="1">
                <a:solidFill>
                  <a:srgbClr val="000000"/>
                </a:solidFill>
              </a:rPr>
              <a:t>quame</a:t>
            </a:r>
            <a:r>
              <a:rPr lang="en-NZ" sz="2800" dirty="0">
                <a:solidFill>
                  <a:srgbClr val="000000"/>
                </a:solidFill>
              </a:rPr>
              <a:t> </a:t>
            </a:r>
            <a:r>
              <a:rPr lang="en-NZ" sz="2800" dirty="0" err="1">
                <a:solidFill>
                  <a:srgbClr val="000000"/>
                </a:solidFill>
              </a:rPr>
              <a:t>dolo</a:t>
            </a:r>
            <a:r>
              <a:rPr lang="en-NZ" sz="2800" dirty="0">
                <a:solidFill>
                  <a:srgbClr val="000000"/>
                </a:solidFill>
              </a:rPr>
              <a:t> </a:t>
            </a:r>
            <a:r>
              <a:rPr lang="en-NZ" sz="2800" dirty="0" err="1">
                <a:solidFill>
                  <a:srgbClr val="000000"/>
                </a:solidFill>
              </a:rPr>
              <a:t>explacepe</a:t>
            </a:r>
            <a:r>
              <a:rPr lang="en-NZ" sz="2800" dirty="0">
                <a:solidFill>
                  <a:srgbClr val="000000"/>
                </a:solidFill>
              </a:rPr>
              <a:t> et </a:t>
            </a:r>
            <a:r>
              <a:rPr lang="en-NZ" sz="2800" dirty="0" err="1">
                <a:solidFill>
                  <a:srgbClr val="000000"/>
                </a:solidFill>
              </a:rPr>
              <a:t>landiti</a:t>
            </a:r>
            <a:r>
              <a:rPr lang="en-NZ" sz="2800" dirty="0">
                <a:solidFill>
                  <a:srgbClr val="000000"/>
                </a:solidFill>
              </a:rPr>
              <a:t> </a:t>
            </a:r>
          </a:p>
          <a:p>
            <a:pPr>
              <a:spcBef>
                <a:spcPts val="600"/>
              </a:spcBef>
              <a:spcAft>
                <a:spcPts val="600"/>
              </a:spcAft>
              <a:buClr>
                <a:srgbClr val="1F546B"/>
              </a:buClr>
              <a:buSzPct val="125000"/>
            </a:pPr>
            <a:r>
              <a:rPr lang="en-NZ" sz="2800" dirty="0" err="1">
                <a:solidFill>
                  <a:srgbClr val="000000"/>
                </a:solidFill>
              </a:rPr>
              <a:t>Dolest</a:t>
            </a:r>
            <a:r>
              <a:rPr lang="en-NZ" sz="2800" dirty="0">
                <a:solidFill>
                  <a:srgbClr val="000000"/>
                </a:solidFill>
              </a:rPr>
              <a:t> </a:t>
            </a:r>
            <a:r>
              <a:rPr lang="en-NZ" sz="2800" b="1" dirty="0" err="1">
                <a:solidFill>
                  <a:srgbClr val="A42F13"/>
                </a:solidFill>
              </a:rPr>
              <a:t>odipienime</a:t>
            </a:r>
            <a:r>
              <a:rPr lang="en-NZ" sz="2800" b="1" dirty="0">
                <a:solidFill>
                  <a:srgbClr val="A42F13"/>
                </a:solidFill>
              </a:rPr>
              <a:t> di </a:t>
            </a:r>
            <a:r>
              <a:rPr lang="en-NZ" sz="2800" b="1" dirty="0" err="1">
                <a:solidFill>
                  <a:srgbClr val="A42F13"/>
                </a:solidFill>
              </a:rPr>
              <a:t>cusaepre</a:t>
            </a:r>
            <a:r>
              <a:rPr lang="en-NZ" sz="2800" dirty="0">
                <a:solidFill>
                  <a:srgbClr val="000000"/>
                </a:solidFill>
              </a:rPr>
              <a:t>, </a:t>
            </a:r>
            <a:r>
              <a:rPr lang="en-NZ" sz="2800" dirty="0" err="1">
                <a:solidFill>
                  <a:srgbClr val="000000"/>
                </a:solidFill>
              </a:rPr>
              <a:t>untotatus</a:t>
            </a:r>
            <a:r>
              <a:rPr lang="en-NZ" sz="2800" dirty="0">
                <a:solidFill>
                  <a:srgbClr val="000000"/>
                </a:solidFill>
              </a:rPr>
              <a:t> </a:t>
            </a:r>
            <a:r>
              <a:rPr lang="en-NZ" sz="2800" dirty="0" err="1">
                <a:solidFill>
                  <a:srgbClr val="000000"/>
                </a:solidFill>
              </a:rPr>
              <a:t>eum</a:t>
            </a:r>
            <a:r>
              <a:rPr lang="en-NZ" sz="2800" dirty="0">
                <a:solidFill>
                  <a:srgbClr val="000000"/>
                </a:solidFill>
              </a:rPr>
              <a:t> </a:t>
            </a:r>
            <a:r>
              <a:rPr lang="en-NZ" sz="2800" dirty="0" err="1">
                <a:solidFill>
                  <a:srgbClr val="000000"/>
                </a:solidFill>
              </a:rPr>
              <a:t>illic</a:t>
            </a:r>
            <a:r>
              <a:rPr lang="en-NZ" sz="2800" dirty="0">
                <a:solidFill>
                  <a:srgbClr val="000000"/>
                </a:solidFill>
              </a:rPr>
              <a:t> tem </a:t>
            </a:r>
            <a:r>
              <a:rPr lang="en-NZ" sz="2800" dirty="0" err="1">
                <a:solidFill>
                  <a:srgbClr val="000000"/>
                </a:solidFill>
              </a:rPr>
              <a:t>quiatur</a:t>
            </a:r>
            <a:r>
              <a:rPr lang="en-NZ" sz="2800" dirty="0">
                <a:solidFill>
                  <a:srgbClr val="000000"/>
                </a:solidFill>
              </a:rPr>
              <a:t> </a:t>
            </a:r>
            <a:r>
              <a:rPr lang="en-NZ" sz="2800" dirty="0" err="1">
                <a:solidFill>
                  <a:srgbClr val="000000"/>
                </a:solidFill>
              </a:rPr>
              <a:t>sam</a:t>
            </a:r>
            <a:r>
              <a:rPr lang="en-NZ" sz="2800" dirty="0">
                <a:solidFill>
                  <a:srgbClr val="000000"/>
                </a:solidFill>
              </a:rPr>
              <a:t> </a:t>
            </a:r>
            <a:r>
              <a:rPr lang="en-NZ" sz="2800" dirty="0" err="1">
                <a:solidFill>
                  <a:srgbClr val="000000"/>
                </a:solidFill>
              </a:rPr>
              <a:t>alignisqui</a:t>
            </a:r>
            <a:r>
              <a:rPr lang="en-NZ" sz="2800" dirty="0">
                <a:solidFill>
                  <a:srgbClr val="000000"/>
                </a:solidFill>
              </a:rPr>
              <a:t> </a:t>
            </a:r>
            <a:r>
              <a:rPr lang="en-NZ" sz="2800" dirty="0" err="1">
                <a:solidFill>
                  <a:srgbClr val="000000"/>
                </a:solidFill>
              </a:rPr>
              <a:t>totatur</a:t>
            </a:r>
            <a:endParaRPr lang="en-NZ" sz="2800" dirty="0">
              <a:solidFill>
                <a:schemeClr val="tx1">
                  <a:lumMod val="65000"/>
                  <a:lumOff val="35000"/>
                </a:schemeClr>
              </a:solidFill>
            </a:endParaRPr>
          </a:p>
        </p:txBody>
      </p:sp>
    </p:spTree>
    <p:extLst>
      <p:ext uri="{BB962C8B-B14F-4D97-AF65-F5344CB8AC3E}">
        <p14:creationId xmlns:p14="http://schemas.microsoft.com/office/powerpoint/2010/main" val="2920222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1F546B"/>
                </a:solidFill>
              </a:defRPr>
            </a:lvl1pPr>
          </a:lstStyle>
          <a:p>
            <a:r>
              <a:rPr lang="en-US" dirty="0"/>
              <a:t>Click to edit Master title style</a:t>
            </a:r>
            <a:endParaRPr lang="en-NZ"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C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C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466520" y="4054760"/>
            <a:ext cx="144016" cy="4365104"/>
          </a:xfrm>
          <a:prstGeom prst="rect">
            <a:avLst/>
          </a:prstGeom>
        </p:spPr>
      </p:pic>
      <p:sp>
        <p:nvSpPr>
          <p:cNvPr id="12" name="Footer Placeholder 4"/>
          <p:cNvSpPr txBox="1">
            <a:spLocks/>
          </p:cNvSpPr>
          <p:nvPr userDrawn="1"/>
        </p:nvSpPr>
        <p:spPr>
          <a:xfrm>
            <a:off x="5775884" y="6309320"/>
            <a:ext cx="3024336"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1200" dirty="0"/>
              <a:t>Department of Internal Affairs</a:t>
            </a:r>
          </a:p>
        </p:txBody>
      </p:sp>
    </p:spTree>
    <p:extLst>
      <p:ext uri="{BB962C8B-B14F-4D97-AF65-F5344CB8AC3E}">
        <p14:creationId xmlns:p14="http://schemas.microsoft.com/office/powerpoint/2010/main" val="4173459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a:solidFill>
                  <a:srgbClr val="1F546B"/>
                </a:solidFill>
              </a:defRPr>
            </a:lvl1pPr>
          </a:lstStyle>
          <a:p>
            <a:r>
              <a:rPr lang="en-US" dirty="0"/>
              <a:t>Click to edit Master title style</a:t>
            </a:r>
            <a:endParaRPr lang="en-NZ"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457894" y="4041475"/>
            <a:ext cx="144016" cy="4365104"/>
          </a:xfrm>
          <a:prstGeom prst="rect">
            <a:avLst/>
          </a:prstGeom>
        </p:spPr>
      </p:pic>
      <p:sp>
        <p:nvSpPr>
          <p:cNvPr id="9" name="Footer Placeholder 4"/>
          <p:cNvSpPr txBox="1">
            <a:spLocks/>
          </p:cNvSpPr>
          <p:nvPr userDrawn="1"/>
        </p:nvSpPr>
        <p:spPr>
          <a:xfrm>
            <a:off x="5775884" y="6309320"/>
            <a:ext cx="3024336"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1200" dirty="0"/>
              <a:t>Department of Internal Affairs</a:t>
            </a:r>
          </a:p>
        </p:txBody>
      </p:sp>
    </p:spTree>
    <p:extLst>
      <p:ext uri="{BB962C8B-B14F-4D97-AF65-F5344CB8AC3E}">
        <p14:creationId xmlns:p14="http://schemas.microsoft.com/office/powerpoint/2010/main" val="3951385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ith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a:solidFill>
                  <a:srgbClr val="1F546B"/>
                </a:solidFill>
              </a:defRPr>
            </a:lvl1pPr>
          </a:lstStyle>
          <a:p>
            <a:r>
              <a:rPr lang="en-US" dirty="0"/>
              <a:t>Click to edit Master title style</a:t>
            </a:r>
            <a:endParaRPr lang="en-NZ" dirty="0"/>
          </a:p>
        </p:txBody>
      </p:sp>
      <p:sp>
        <p:nvSpPr>
          <p:cNvPr id="3" name="Content Placeholder 2"/>
          <p:cNvSpPr>
            <a:spLocks noGrp="1"/>
          </p:cNvSpPr>
          <p:nvPr>
            <p:ph idx="1"/>
          </p:nvPr>
        </p:nvSpPr>
        <p:spPr/>
        <p:txBody>
          <a:bodyPr/>
          <a:lstStyle>
            <a:lvl1pPr marL="360000" indent="-360000">
              <a:spcBef>
                <a:spcPts val="600"/>
              </a:spcBef>
              <a:defRPr sz="2800">
                <a:solidFill>
                  <a:schemeClr val="bg1"/>
                </a:solidFill>
              </a:defRPr>
            </a:lvl1pPr>
            <a:lvl2pPr marL="720000" indent="-360000">
              <a:spcBef>
                <a:spcPts val="600"/>
              </a:spcBef>
              <a:defRPr sz="2400">
                <a:solidFill>
                  <a:schemeClr val="bg1"/>
                </a:solidFill>
              </a:defRPr>
            </a:lvl2pPr>
            <a:lvl3pPr marL="1079500" indent="-358775">
              <a:spcBef>
                <a:spcPts val="600"/>
              </a:spcBef>
              <a:defRPr sz="1800">
                <a:solidFill>
                  <a:schemeClr val="bg1"/>
                </a:solidFill>
              </a:defRPr>
            </a:lvl3pPr>
            <a:lvl4pPr marL="1439863" indent="-358775">
              <a:spcBef>
                <a:spcPts val="600"/>
              </a:spcBef>
              <a:defRPr sz="1600">
                <a:solidFill>
                  <a:schemeClr val="bg1"/>
                </a:solidFill>
              </a:defRPr>
            </a:lvl4pPr>
            <a:lvl5pPr marL="1800000" indent="-360000">
              <a:spcBef>
                <a:spcPts val="600"/>
              </a:spcBef>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466520" y="4054165"/>
            <a:ext cx="144016" cy="4365104"/>
          </a:xfrm>
          <a:prstGeom prst="rect">
            <a:avLst/>
          </a:prstGeom>
        </p:spPr>
      </p:pic>
      <p:sp>
        <p:nvSpPr>
          <p:cNvPr id="8" name="Footer Placeholder 4"/>
          <p:cNvSpPr txBox="1">
            <a:spLocks/>
          </p:cNvSpPr>
          <p:nvPr userDrawn="1"/>
        </p:nvSpPr>
        <p:spPr>
          <a:xfrm>
            <a:off x="5775884" y="6309320"/>
            <a:ext cx="3024336"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1200" dirty="0"/>
              <a:t>Department of Internal Affairs</a:t>
            </a:r>
          </a:p>
        </p:txBody>
      </p:sp>
    </p:spTree>
    <p:extLst>
      <p:ext uri="{BB962C8B-B14F-4D97-AF65-F5344CB8AC3E}">
        <p14:creationId xmlns:p14="http://schemas.microsoft.com/office/powerpoint/2010/main" val="1131434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No footer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a:solidFill>
                  <a:srgbClr val="1F546B"/>
                </a:solidFill>
              </a:defRPr>
            </a:lvl1pPr>
          </a:lstStyle>
          <a:p>
            <a:r>
              <a:rPr lang="en-US" dirty="0"/>
              <a:t>Click to edit Master title style</a:t>
            </a:r>
            <a:endParaRPr lang="en-NZ" dirty="0"/>
          </a:p>
        </p:txBody>
      </p:sp>
      <p:sp>
        <p:nvSpPr>
          <p:cNvPr id="3" name="Content Placeholder 2"/>
          <p:cNvSpPr>
            <a:spLocks noGrp="1"/>
          </p:cNvSpPr>
          <p:nvPr>
            <p:ph idx="1"/>
          </p:nvPr>
        </p:nvSpPr>
        <p:spPr/>
        <p:txBody>
          <a:bodyPr/>
          <a:lstStyle>
            <a:lvl1pPr marL="360000" indent="-360000">
              <a:spcBef>
                <a:spcPts val="600"/>
              </a:spcBef>
              <a:defRPr sz="2800">
                <a:solidFill>
                  <a:schemeClr val="bg1"/>
                </a:solidFill>
              </a:defRPr>
            </a:lvl1pPr>
            <a:lvl2pPr marL="720000" indent="-360000">
              <a:spcBef>
                <a:spcPts val="600"/>
              </a:spcBef>
              <a:defRPr sz="2400">
                <a:solidFill>
                  <a:schemeClr val="bg1"/>
                </a:solidFill>
              </a:defRPr>
            </a:lvl2pPr>
            <a:lvl3pPr marL="1079500" indent="-358775">
              <a:spcBef>
                <a:spcPts val="600"/>
              </a:spcBef>
              <a:defRPr sz="1800">
                <a:solidFill>
                  <a:schemeClr val="bg1"/>
                </a:solidFill>
              </a:defRPr>
            </a:lvl3pPr>
            <a:lvl4pPr marL="1439863" indent="-358775">
              <a:spcBef>
                <a:spcPts val="600"/>
              </a:spcBef>
              <a:defRPr sz="1600">
                <a:solidFill>
                  <a:schemeClr val="bg1"/>
                </a:solidFill>
              </a:defRPr>
            </a:lvl4pPr>
            <a:lvl5pPr marL="1800000" indent="-360000">
              <a:spcBef>
                <a:spcPts val="600"/>
              </a:spcBef>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1235154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637920" y="4050101"/>
            <a:ext cx="144016" cy="4365104"/>
          </a:xfrm>
          <a:prstGeom prst="rect">
            <a:avLst/>
          </a:prstGeom>
        </p:spPr>
      </p:pic>
      <p:sp>
        <p:nvSpPr>
          <p:cNvPr id="10" name="Footer Placeholder 4"/>
          <p:cNvSpPr>
            <a:spLocks noGrp="1"/>
          </p:cNvSpPr>
          <p:nvPr>
            <p:ph type="ftr" sz="quarter" idx="3"/>
          </p:nvPr>
        </p:nvSpPr>
        <p:spPr>
          <a:xfrm>
            <a:off x="5856518" y="6347724"/>
            <a:ext cx="3024336" cy="365125"/>
          </a:xfrm>
          <a:prstGeom prst="rect">
            <a:avLst/>
          </a:prstGeom>
        </p:spPr>
        <p:txBody>
          <a:bodyPr/>
          <a:lstStyle>
            <a:lvl1pPr>
              <a:defRPr b="0">
                <a:solidFill>
                  <a:srgbClr val="232323"/>
                </a:solidFill>
              </a:defRPr>
            </a:lvl1pPr>
          </a:lstStyle>
          <a:p>
            <a:pPr algn="r"/>
            <a:r>
              <a:rPr lang="en-NZ" dirty="0"/>
              <a:t>Department of Internal Affairs</a:t>
            </a:r>
          </a:p>
        </p:txBody>
      </p:sp>
    </p:spTree>
    <p:extLst>
      <p:ext uri="{BB962C8B-B14F-4D97-AF65-F5344CB8AC3E}">
        <p14:creationId xmlns:p14="http://schemas.microsoft.com/office/powerpoint/2010/main" val="1456791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l">
              <a:defRPr sz="3600">
                <a:solidFill>
                  <a:srgbClr val="1F546B"/>
                </a:solidFill>
              </a:defRPr>
            </a:lvl1pPr>
          </a:lstStyle>
          <a:p>
            <a:r>
              <a:rPr lang="en-US" dirty="0"/>
              <a:t>Click to edit Master title style</a:t>
            </a:r>
            <a:endParaRPr lang="en-NZ"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A42F1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NZ"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466520" y="4054165"/>
            <a:ext cx="144016" cy="4365104"/>
          </a:xfrm>
          <a:prstGeom prst="rect">
            <a:avLst/>
          </a:prstGeom>
        </p:spPr>
      </p:pic>
      <p:sp>
        <p:nvSpPr>
          <p:cNvPr id="12" name="Footer Placeholder 4"/>
          <p:cNvSpPr txBox="1">
            <a:spLocks/>
          </p:cNvSpPr>
          <p:nvPr userDrawn="1"/>
        </p:nvSpPr>
        <p:spPr>
          <a:xfrm>
            <a:off x="5775884" y="6309320"/>
            <a:ext cx="3024336"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1200" dirty="0"/>
              <a:t>Department of Internal Affairs</a:t>
            </a:r>
          </a:p>
        </p:txBody>
      </p:sp>
    </p:spTree>
    <p:extLst>
      <p:ext uri="{BB962C8B-B14F-4D97-AF65-F5344CB8AC3E}">
        <p14:creationId xmlns:p14="http://schemas.microsoft.com/office/powerpoint/2010/main" val="3492000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9" name="Footer Placeholder 8"/>
          <p:cNvSpPr>
            <a:spLocks noGrp="1"/>
          </p:cNvSpPr>
          <p:nvPr>
            <p:ph type="ftr" sz="quarter" idx="3"/>
          </p:nvPr>
        </p:nvSpPr>
        <p:spPr>
          <a:xfrm>
            <a:off x="5600700" y="631213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Tree>
    <p:extLst>
      <p:ext uri="{BB962C8B-B14F-4D97-AF65-F5344CB8AC3E}">
        <p14:creationId xmlns:p14="http://schemas.microsoft.com/office/powerpoint/2010/main" val="2505151205"/>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1" r:id="rId3"/>
    <p:sldLayoutId id="2147483653" r:id="rId4"/>
    <p:sldLayoutId id="2147483654" r:id="rId5"/>
    <p:sldLayoutId id="2147483660" r:id="rId6"/>
    <p:sldLayoutId id="2147483662" r:id="rId7"/>
    <p:sldLayoutId id="2147483656" r:id="rId8"/>
    <p:sldLayoutId id="2147483649" r:id="rId9"/>
    <p:sldLayoutId id="2147483657" r:id="rId10"/>
    <p:sldLayoutId id="2147483651" r:id="rId11"/>
    <p:sldLayoutId id="2147483658" r:id="rId12"/>
    <p:sldLayoutId id="2147483659" r:id="rId13"/>
    <p:sldLayoutId id="2147483655" r:id="rId14"/>
  </p:sldLayoutIdLst>
  <p:txStyles>
    <p:titleStyle>
      <a:lvl1pPr algn="l" defTabSz="914400" rtl="0" eaLnBrk="1" latinLnBrk="0" hangingPunct="1">
        <a:spcBef>
          <a:spcPct val="0"/>
        </a:spcBef>
        <a:buNone/>
        <a:defRPr sz="4400" kern="1200">
          <a:solidFill>
            <a:srgbClr val="1F546B"/>
          </a:solidFill>
          <a:latin typeface="+mj-lt"/>
          <a:ea typeface="+mj-ea"/>
          <a:cs typeface="+mj-cs"/>
        </a:defRPr>
      </a:lvl1pPr>
    </p:titleStyle>
    <p:bodyStyle>
      <a:lvl1pPr marL="360000" indent="-360000" algn="l" defTabSz="914400" rtl="0" eaLnBrk="1" latinLnBrk="0" hangingPunct="1">
        <a:spcBef>
          <a:spcPts val="0"/>
        </a:spcBef>
        <a:buClr>
          <a:srgbClr val="1F546B"/>
        </a:buClr>
        <a:buFont typeface="Arial" pitchFamily="34" charset="0"/>
        <a:buChar char="•"/>
        <a:defRPr sz="3200" kern="1200">
          <a:solidFill>
            <a:srgbClr val="1F546B"/>
          </a:solidFill>
          <a:latin typeface="+mn-lt"/>
          <a:ea typeface="+mn-ea"/>
          <a:cs typeface="+mn-cs"/>
        </a:defRPr>
      </a:lvl1pPr>
      <a:lvl2pPr marL="720000" indent="-360000" algn="l" defTabSz="914400" rtl="0" eaLnBrk="1" latinLnBrk="0" hangingPunct="1">
        <a:spcBef>
          <a:spcPts val="600"/>
        </a:spcBef>
        <a:buFont typeface="Arial" pitchFamily="34" charset="0"/>
        <a:buChar char="–"/>
        <a:defRPr sz="2800" kern="1200">
          <a:solidFill>
            <a:srgbClr val="A42F13"/>
          </a:solidFill>
          <a:latin typeface="+mn-lt"/>
          <a:ea typeface="+mn-ea"/>
          <a:cs typeface="+mn-cs"/>
        </a:defRPr>
      </a:lvl2pPr>
      <a:lvl3pPr marL="1080000" indent="-360000" algn="l" defTabSz="914400" rtl="0" eaLnBrk="1" latinLnBrk="0" hangingPunct="1">
        <a:spcBef>
          <a:spcPts val="600"/>
        </a:spcBef>
        <a:buFont typeface="Arial" pitchFamily="34" charset="0"/>
        <a:buChar char="•"/>
        <a:defRPr sz="2400" kern="1200">
          <a:solidFill>
            <a:schemeClr val="bg1">
              <a:lumMod val="50000"/>
            </a:schemeClr>
          </a:solidFill>
          <a:latin typeface="+mn-lt"/>
          <a:ea typeface="+mn-ea"/>
          <a:cs typeface="+mn-cs"/>
        </a:defRPr>
      </a:lvl3pPr>
      <a:lvl4pPr marL="1440000" indent="-360000" algn="l" defTabSz="914400" rtl="0" eaLnBrk="1" latinLnBrk="0" hangingPunct="1">
        <a:spcBef>
          <a:spcPts val="600"/>
        </a:spcBef>
        <a:buFont typeface="Arial" pitchFamily="34" charset="0"/>
        <a:buChar char="–"/>
        <a:defRPr sz="2000" kern="1200">
          <a:solidFill>
            <a:schemeClr val="tx1"/>
          </a:solidFill>
          <a:latin typeface="+mn-lt"/>
          <a:ea typeface="+mn-ea"/>
          <a:cs typeface="+mn-cs"/>
        </a:defRPr>
      </a:lvl4pPr>
      <a:lvl5pPr marL="1800000" indent="-360000" algn="l" defTabSz="914400" rtl="0" eaLnBrk="1" latinLnBrk="0" hangingPunct="1">
        <a:spcBef>
          <a:spcPts val="6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3824" cy="6900002"/>
            <a:chOff x="0" y="0"/>
            <a:chExt cx="9143824" cy="6900002"/>
          </a:xfrm>
        </p:grpSpPr>
        <p:sp>
          <p:nvSpPr>
            <p:cNvPr id="5" name="TextBox 4"/>
            <p:cNvSpPr txBox="1"/>
            <p:nvPr/>
          </p:nvSpPr>
          <p:spPr>
            <a:xfrm>
              <a:off x="2987824" y="0"/>
              <a:ext cx="6156000" cy="6900002"/>
            </a:xfrm>
            <a:prstGeom prst="rect">
              <a:avLst/>
            </a:prstGeom>
            <a:solidFill>
              <a:schemeClr val="tx1">
                <a:alpha val="85000"/>
              </a:schemeClr>
            </a:solidFill>
          </p:spPr>
          <p:txBody>
            <a:bodyPr wrap="square" rtlCol="0">
              <a:spAutoFit/>
            </a:bodyPr>
            <a:lstStyle/>
            <a:p>
              <a:endParaRPr lang="en-NZ" dirty="0"/>
            </a:p>
          </p:txBody>
        </p:sp>
        <p:sp>
          <p:nvSpPr>
            <p:cNvPr id="11" name="TextBox 10"/>
            <p:cNvSpPr txBox="1"/>
            <p:nvPr/>
          </p:nvSpPr>
          <p:spPr>
            <a:xfrm>
              <a:off x="0" y="0"/>
              <a:ext cx="2987824" cy="6900002"/>
            </a:xfrm>
            <a:prstGeom prst="rect">
              <a:avLst/>
            </a:prstGeom>
            <a:solidFill>
              <a:srgbClr val="EB765A"/>
            </a:solidFill>
          </p:spPr>
          <p:txBody>
            <a:bodyPr wrap="square" rtlCol="0">
              <a:spAutoFit/>
            </a:bodyPr>
            <a:lstStyle/>
            <a:p>
              <a:endParaRPr lang="en-NZ" dirty="0"/>
            </a:p>
          </p:txBody>
        </p:sp>
        <p:pic>
          <p:nvPicPr>
            <p:cNvPr id="2" name="Picture 1" descr="Typographic statement: To serve and connect people, communities and government to build a safe, prosperous, respected nation" title="Typographic statement: To serve and connect people, communities and government to build a safe, prosperous, respected nati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267" y="1400965"/>
              <a:ext cx="2093290" cy="4098073"/>
            </a:xfrm>
            <a:prstGeom prst="rect">
              <a:avLst/>
            </a:prstGeom>
          </p:spPr>
        </p:pic>
      </p:grpSp>
      <p:sp>
        <p:nvSpPr>
          <p:cNvPr id="10" name="Title 1"/>
          <p:cNvSpPr txBox="1">
            <a:spLocks/>
          </p:cNvSpPr>
          <p:nvPr/>
        </p:nvSpPr>
        <p:spPr>
          <a:xfrm>
            <a:off x="2987824" y="980728"/>
            <a:ext cx="6156176" cy="19442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sz="5400" b="1" dirty="0">
                <a:solidFill>
                  <a:srgbClr val="EB765A"/>
                </a:solidFill>
              </a:rPr>
              <a:t>Strategy into action</a:t>
            </a:r>
          </a:p>
        </p:txBody>
      </p:sp>
      <p:sp>
        <p:nvSpPr>
          <p:cNvPr id="13" name="Title 1"/>
          <p:cNvSpPr txBox="1">
            <a:spLocks/>
          </p:cNvSpPr>
          <p:nvPr/>
        </p:nvSpPr>
        <p:spPr>
          <a:xfrm>
            <a:off x="2987824" y="2744924"/>
            <a:ext cx="6156176" cy="13321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sz="2800" dirty="0">
                <a:solidFill>
                  <a:schemeClr val="bg1"/>
                </a:solidFill>
              </a:rPr>
              <a:t>Gareth Bostock</a:t>
            </a:r>
          </a:p>
          <a:p>
            <a:r>
              <a:rPr lang="en-NZ" sz="2800" dirty="0">
                <a:solidFill>
                  <a:schemeClr val="bg1"/>
                </a:solidFill>
              </a:rPr>
              <a:t>Director Gambling Compliance Group</a:t>
            </a:r>
          </a:p>
        </p:txBody>
      </p:sp>
      <p:grpSp>
        <p:nvGrpSpPr>
          <p:cNvPr id="4" name="Group 3"/>
          <p:cNvGrpSpPr/>
          <p:nvPr/>
        </p:nvGrpSpPr>
        <p:grpSpPr>
          <a:xfrm>
            <a:off x="4696435" y="5323833"/>
            <a:ext cx="2738953" cy="1128659"/>
            <a:chOff x="4696435" y="5323833"/>
            <a:chExt cx="2738953" cy="1128659"/>
          </a:xfrm>
        </p:grpSpPr>
        <p:pic>
          <p:nvPicPr>
            <p:cNvPr id="14" name="Picture 13" descr="Internal Affairs logo" title="Internal Affairs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6435" y="5323833"/>
              <a:ext cx="2738953" cy="481431"/>
            </a:xfrm>
            <a:prstGeom prst="rect">
              <a:avLst/>
            </a:prstGeom>
          </p:spPr>
        </p:pic>
        <p:pic>
          <p:nvPicPr>
            <p:cNvPr id="15" name="Picture 14" descr="New Zealand Government logo" title="New Zealand Government logo"/>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77518" y="6209711"/>
              <a:ext cx="2376786" cy="242781"/>
            </a:xfrm>
            <a:prstGeom prst="rect">
              <a:avLst/>
            </a:prstGeom>
          </p:spPr>
        </p:pic>
      </p:grpSp>
    </p:spTree>
    <p:extLst>
      <p:ext uri="{BB962C8B-B14F-4D97-AF65-F5344CB8AC3E}">
        <p14:creationId xmlns:p14="http://schemas.microsoft.com/office/powerpoint/2010/main" val="1235565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0494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4541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7370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7238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3573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9682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3931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9609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7723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Ferrari pit stop 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1600" y="332656"/>
            <a:ext cx="7224803" cy="5418602"/>
          </a:xfrm>
          <a:prstGeom prst="rect">
            <a:avLst/>
          </a:prstGeom>
        </p:spPr>
      </p:pic>
    </p:spTree>
    <p:extLst>
      <p:ext uri="{BB962C8B-B14F-4D97-AF65-F5344CB8AC3E}">
        <p14:creationId xmlns:p14="http://schemas.microsoft.com/office/powerpoint/2010/main" val="3883024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remove"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 y="836712"/>
            <a:ext cx="9144000" cy="5051186"/>
          </a:xfrm>
          <a:prstGeom prst="rect">
            <a:avLst/>
          </a:prstGeom>
        </p:spPr>
      </p:pic>
    </p:spTree>
    <p:extLst>
      <p:ext uri="{BB962C8B-B14F-4D97-AF65-F5344CB8AC3E}">
        <p14:creationId xmlns:p14="http://schemas.microsoft.com/office/powerpoint/2010/main" val="3792863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8250" y="923925"/>
            <a:ext cx="6667500" cy="5010150"/>
          </a:xfrm>
          <a:prstGeom prst="rect">
            <a:avLst/>
          </a:prstGeom>
        </p:spPr>
      </p:pic>
    </p:spTree>
    <p:extLst>
      <p:ext uri="{BB962C8B-B14F-4D97-AF65-F5344CB8AC3E}">
        <p14:creationId xmlns:p14="http://schemas.microsoft.com/office/powerpoint/2010/main" val="2691602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12886"/>
            <a:ext cx="9144000" cy="6870886"/>
            <a:chOff x="1" y="-12886"/>
            <a:chExt cx="9144000" cy="6870886"/>
          </a:xfrm>
        </p:grpSpPr>
        <p:pic>
          <p:nvPicPr>
            <p:cNvPr id="4" name="Picture 3" descr="Corkboard" title="Corkboar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2886"/>
              <a:ext cx="9144000" cy="6870886"/>
            </a:xfrm>
            <a:prstGeom prst="rect">
              <a:avLst/>
            </a:prstGeom>
          </p:spPr>
        </p:pic>
        <p:pic>
          <p:nvPicPr>
            <p:cNvPr id="10" name="Picture 9" descr="Blue post it note" title="Blue post it not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2651" y="18774"/>
              <a:ext cx="5832648" cy="1296144"/>
            </a:xfrm>
            <a:prstGeom prst="rect">
              <a:avLst/>
            </a:prstGeom>
          </p:spPr>
        </p:pic>
      </p:grpSp>
      <p:sp>
        <p:nvSpPr>
          <p:cNvPr id="13" name="Title 1"/>
          <p:cNvSpPr>
            <a:spLocks noGrp="1"/>
          </p:cNvSpPr>
          <p:nvPr>
            <p:ph type="title"/>
          </p:nvPr>
        </p:nvSpPr>
        <p:spPr>
          <a:xfrm>
            <a:off x="1556740" y="133781"/>
            <a:ext cx="6301209" cy="1066130"/>
          </a:xfrm>
        </p:spPr>
        <p:txBody>
          <a:bodyPr>
            <a:normAutofit/>
          </a:bodyPr>
          <a:lstStyle/>
          <a:p>
            <a:r>
              <a:rPr lang="en-US" sz="5400" b="1" dirty="0">
                <a:solidFill>
                  <a:schemeClr val="bg1"/>
                </a:solidFill>
              </a:rPr>
              <a:t>Achievements</a:t>
            </a:r>
            <a:endParaRPr lang="en-NZ" sz="5400" b="1" dirty="0">
              <a:solidFill>
                <a:schemeClr val="bg1"/>
              </a:solidFill>
            </a:endParaRPr>
          </a:p>
        </p:txBody>
      </p:sp>
      <p:pic>
        <p:nvPicPr>
          <p:cNvPr id="8" name="Picture 7" descr="Blue push pin" title="Blue push pin"/>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20020" y="557064"/>
            <a:ext cx="216024" cy="219565"/>
          </a:xfrm>
          <a:prstGeom prst="rect">
            <a:avLst/>
          </a:prstGeom>
        </p:spPr>
      </p:pic>
      <p:pic>
        <p:nvPicPr>
          <p:cNvPr id="2" name="Picture 1" descr="Blue push pin" title="Blue push pin"/>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956377" y="404664"/>
            <a:ext cx="216024" cy="219565"/>
          </a:xfrm>
          <a:prstGeom prst="rect">
            <a:avLst/>
          </a:prstGeom>
        </p:spPr>
      </p:pic>
      <p:sp>
        <p:nvSpPr>
          <p:cNvPr id="6" name="Rectangle: Folded Corner 5"/>
          <p:cNvSpPr/>
          <p:nvPr/>
        </p:nvSpPr>
        <p:spPr>
          <a:xfrm>
            <a:off x="602748" y="2852936"/>
            <a:ext cx="2119189" cy="1948636"/>
          </a:xfrm>
          <a:prstGeom prst="foldedCorner">
            <a:avLst/>
          </a:prstGeom>
          <a:solidFill>
            <a:srgbClr val="EB7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Venues</a:t>
            </a:r>
            <a:endParaRPr lang="en-NZ" sz="4000" b="1" dirty="0">
              <a:solidFill>
                <a:schemeClr val="tx1"/>
              </a:solidFill>
            </a:endParaRPr>
          </a:p>
        </p:txBody>
      </p:sp>
      <p:sp>
        <p:nvSpPr>
          <p:cNvPr id="7" name="Flowchart: Alternate Process 6"/>
          <p:cNvSpPr/>
          <p:nvPr/>
        </p:nvSpPr>
        <p:spPr>
          <a:xfrm>
            <a:off x="3324684" y="1700808"/>
            <a:ext cx="5423780" cy="1296144"/>
          </a:xfrm>
          <a:prstGeom prst="flowChartAlternateProcess">
            <a:avLst/>
          </a:prstGeom>
          <a:solidFill>
            <a:srgbClr val="FBE3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p:cNvSpPr txBox="1"/>
          <p:nvPr/>
        </p:nvSpPr>
        <p:spPr>
          <a:xfrm>
            <a:off x="3590487" y="1966890"/>
            <a:ext cx="4959756" cy="707886"/>
          </a:xfrm>
          <a:prstGeom prst="rect">
            <a:avLst/>
          </a:prstGeom>
          <a:noFill/>
        </p:spPr>
        <p:txBody>
          <a:bodyPr wrap="none" rtlCol="0">
            <a:spAutoFit/>
          </a:bodyPr>
          <a:lstStyle/>
          <a:p>
            <a:r>
              <a:rPr lang="en-US" sz="4000" b="1" dirty="0"/>
              <a:t>Licensing as a gateway</a:t>
            </a:r>
            <a:endParaRPr lang="en-NZ" sz="4000" b="1" dirty="0"/>
          </a:p>
        </p:txBody>
      </p:sp>
      <p:pic>
        <p:nvPicPr>
          <p:cNvPr id="14" name="Picture 13" descr="Blue push pin" title="Blue push pin"/>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30599" y="2988539"/>
            <a:ext cx="216024" cy="219565"/>
          </a:xfrm>
          <a:prstGeom prst="rect">
            <a:avLst/>
          </a:prstGeom>
        </p:spPr>
      </p:pic>
      <p:pic>
        <p:nvPicPr>
          <p:cNvPr id="15" name="Picture 14" descr="Blue push pin" title="Blue push pin"/>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376230" y="1857107"/>
            <a:ext cx="216024" cy="219565"/>
          </a:xfrm>
          <a:prstGeom prst="rect">
            <a:avLst/>
          </a:prstGeom>
        </p:spPr>
      </p:pic>
      <p:sp>
        <p:nvSpPr>
          <p:cNvPr id="16" name="Flowchart: Alternate Process 15"/>
          <p:cNvSpPr/>
          <p:nvPr/>
        </p:nvSpPr>
        <p:spPr>
          <a:xfrm>
            <a:off x="3432696" y="4283384"/>
            <a:ext cx="5051546" cy="1507748"/>
          </a:xfrm>
          <a:prstGeom prst="flowChartAlternate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b="1" dirty="0">
                <a:solidFill>
                  <a:schemeClr val="tx1"/>
                </a:solidFill>
              </a:rPr>
              <a:t>Audits</a:t>
            </a:r>
            <a:endParaRPr lang="en-NZ" sz="4000" b="1" dirty="0">
              <a:solidFill>
                <a:schemeClr val="tx1"/>
              </a:solidFill>
            </a:endParaRPr>
          </a:p>
        </p:txBody>
      </p:sp>
      <p:pic>
        <p:nvPicPr>
          <p:cNvPr id="17" name="Picture 16" descr="Blue push pin" title="Blue push pin"/>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808114" y="4283384"/>
            <a:ext cx="216024" cy="219565"/>
          </a:xfrm>
          <a:prstGeom prst="rect">
            <a:avLst/>
          </a:prstGeom>
        </p:spPr>
      </p:pic>
    </p:spTree>
    <p:extLst>
      <p:ext uri="{BB962C8B-B14F-4D97-AF65-F5344CB8AC3E}">
        <p14:creationId xmlns:p14="http://schemas.microsoft.com/office/powerpoint/2010/main" val="306110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3751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7084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1686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4674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jh Corporate PowerPoint revised May 2014 compressed (1)" id="{66F72372-4481-4303-B68F-6BA4C1CF6E13}" vid="{290C0C33-CF4D-4515-AB95-07C0EB3F9D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Administration Document" ma:contentTypeID="0x0101005496552013C0BA46BE88192D5C6EB20B00351512A5ABB74CC687DC2977C156D0BF009C87DE26F84EDF4692A314546D5DCD38" ma:contentTypeVersion="6" ma:contentTypeDescription="Administration Document" ma:contentTypeScope="" ma:versionID="956c3e166e7f7dde281e67c846c16064">
  <xsd:schema xmlns:xsd="http://www.w3.org/2001/XMLSchema" xmlns:xs="http://www.w3.org/2001/XMLSchema" xmlns:p="http://schemas.microsoft.com/office/2006/metadata/properties" xmlns:ns3="01be4277-2979-4a68-876d-b92b25fceece" xmlns:ns4="5d39d163-4593-42e6-a757-1851cf8f8495" targetNamespace="http://schemas.microsoft.com/office/2006/metadata/properties" ma:root="true" ma:fieldsID="a4cc5fd985058b76c48fc16cedf97377" ns3:_="" ns4:_="">
    <xsd:import namespace="01be4277-2979-4a68-876d-b92b25fceece"/>
    <xsd:import namespace="5d39d163-4593-42e6-a757-1851cf8f8495"/>
    <xsd:element name="properties">
      <xsd:complexType>
        <xsd:sequence>
          <xsd:element name="documentManagement">
            <xsd:complexType>
              <xsd:all>
                <xsd:element ref="ns3:C3TopicNote" minOccurs="0"/>
                <xsd:element ref="ns4:TaxKeywordTaxHTField" minOccurs="0"/>
                <xsd:element ref="ns4:TaxCatchAll" minOccurs="0"/>
                <xsd:element ref="ns4:TaxCatchAllLabel" minOccurs="0"/>
                <xsd:element ref="ns4:p76816758394434a8eba7d5f37dd11f9" minOccurs="0"/>
                <xsd:element ref="ns4:i613be36e74d479da3f518510a50ffaf" minOccurs="0"/>
                <xsd:element ref="ns4:DIANotes"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be4277-2979-4a68-876d-b92b25fceece" elementFormDefault="qualified">
    <xsd:import namespace="http://schemas.microsoft.com/office/2006/documentManagement/types"/>
    <xsd:import namespace="http://schemas.microsoft.com/office/infopath/2007/PartnerControls"/>
    <xsd:element name="C3TopicNote" ma:index="9" nillable="true" ma:taxonomy="true" ma:internalName="C3TopicNote" ma:taxonomyFieldName="C3Topic" ma:displayName="Topic" ma:indexed="true" ma:readOnly="false" ma:default="" ma:fieldId="{6a3fe89f-a6dd-4490-a9c1-3ef38d67b8c7}" ma:sspId="caf61cd4-0327-4679-8f8a-6e41773e81e7" ma:termSetId="45495bc7-0b48-4b12-80a6-481fb9a8d15c" ma:anchorId="d423a42a-1352-4eca-a18b-6700fac8c8bf"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d39d163-4593-42e6-a757-1851cf8f8495" elementFormDefault="qualified">
    <xsd:import namespace="http://schemas.microsoft.com/office/2006/documentManagement/types"/>
    <xsd:import namespace="http://schemas.microsoft.com/office/infopath/2007/PartnerControls"/>
    <xsd:element name="TaxKeywordTaxHTField" ma:index="11" nillable="true" ma:taxonomy="true" ma:internalName="TaxKeywordTaxHTField" ma:taxonomyFieldName="TaxKeyword" ma:displayName="Enterprise Keywords" ma:fieldId="{23f27201-bee3-471e-b2e7-b64fd8b7ca38}" ma:taxonomyMulti="true" ma:sspId="caf61cd4-0327-4679-8f8a-6e41773e81e7" ma:termSetId="00000000-0000-0000-0000-000000000000" ma:anchorId="00000000-0000-0000-0000-000000000000" ma:open="true" ma:isKeyword="true">
      <xsd:complexType>
        <xsd:sequence>
          <xsd:element ref="pc:Terms" minOccurs="0" maxOccurs="1"/>
        </xsd:sequence>
      </xsd:complexType>
    </xsd:element>
    <xsd:element name="TaxCatchAll" ma:index="12" nillable="true" ma:displayName="Taxonomy Catch All Column" ma:hidden="true" ma:list="{b0decf72-12b9-4c2e-ba82-3d0ea48a955d}" ma:internalName="TaxCatchAll" ma:showField="CatchAllData" ma:web="5d39d163-4593-42e6-a757-1851cf8f8495">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b0decf72-12b9-4c2e-ba82-3d0ea48a955d}" ma:internalName="TaxCatchAllLabel" ma:readOnly="true" ma:showField="CatchAllDataLabel" ma:web="5d39d163-4593-42e6-a757-1851cf8f8495">
      <xsd:complexType>
        <xsd:complexContent>
          <xsd:extension base="dms:MultiChoiceLookup">
            <xsd:sequence>
              <xsd:element name="Value" type="dms:Lookup" maxOccurs="unbounded" minOccurs="0" nillable="true"/>
            </xsd:sequence>
          </xsd:extension>
        </xsd:complexContent>
      </xsd:complexType>
    </xsd:element>
    <xsd:element name="p76816758394434a8eba7d5f37dd11f9" ma:index="15" ma:taxonomy="true" ma:internalName="p76816758394434a8eba7d5f37dd11f9" ma:taxonomyFieldName="DIASecurityClassification" ma:displayName="Security Classification" ma:default="2;#UNCLASSIFIED|875d92a8-67e2-4a32-9472-8fe99549e1eb" ma:fieldId="{97681675-8394-434a-8eba-7d5f37dd11f9}" ma:sspId="caf61cd4-0327-4679-8f8a-6e41773e81e7" ma:termSetId="6e030844-242a-4d29-a562-8ce1d1b5efae" ma:anchorId="00000000-0000-0000-0000-000000000000" ma:open="false" ma:isKeyword="false">
      <xsd:complexType>
        <xsd:sequence>
          <xsd:element ref="pc:Terms" minOccurs="0" maxOccurs="1"/>
        </xsd:sequence>
      </xsd:complexType>
    </xsd:element>
    <xsd:element name="i613be36e74d479da3f518510a50ffaf" ma:index="16" ma:taxonomy="true" ma:internalName="i613be36e74d479da3f518510a50ffaf" ma:taxonomyFieldName="DIAAdministrationDocumentType" ma:displayName="Administration Document Type" ma:fieldId="{2613be36-e74d-479d-a3f5-18510a50ffaf}" ma:sspId="caf61cd4-0327-4679-8f8a-6e41773e81e7" ma:termSetId="eaa7675e-2d63-44d2-9e06-85d5e73ce368" ma:anchorId="00000000-0000-0000-0000-000000000000" ma:open="false" ma:isKeyword="false">
      <xsd:complexType>
        <xsd:sequence>
          <xsd:element ref="pc:Terms" minOccurs="0" maxOccurs="1"/>
        </xsd:sequence>
      </xsd:complexType>
    </xsd:element>
    <xsd:element name="DIANotes" ma:index="18" nillable="true" ma:displayName="Notes" ma:description="Additional information, can include URL link to another document" ma:internalName="DIANotes">
      <xsd:simpleType>
        <xsd:restriction base="dms:Note">
          <xsd:maxLength value="255"/>
        </xsd:restriction>
      </xsd:simpleType>
    </xsd:element>
    <xsd:element name="_dlc_DocId" ma:index="19" nillable="true" ma:displayName="Document ID Value" ma:description="The value of the document ID assigned to this item." ma:internalName="_dlc_DocId" ma:readOnly="true">
      <xsd:simpleType>
        <xsd:restriction base="dms:Text"/>
      </xsd:simpleType>
    </xsd:element>
    <xsd:element name="_dlc_DocIdUrl" ma:index="2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3TopicNote xmlns="01be4277-2979-4a68-876d-b92b25fceece">
      <Terms xmlns="http://schemas.microsoft.com/office/infopath/2007/PartnerControls"/>
    </C3TopicNote>
    <p76816758394434a8eba7d5f37dd11f9 xmlns="5d39d163-4593-42e6-a757-1851cf8f8495">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875d92a8-67e2-4a32-9472-8fe99549e1eb</TermId>
        </TermInfo>
      </Terms>
    </p76816758394434a8eba7d5f37dd11f9>
    <i613be36e74d479da3f518510a50ffaf xmlns="5d39d163-4593-42e6-a757-1851cf8f8495">
      <Terms xmlns="http://schemas.microsoft.com/office/infopath/2007/PartnerControls">
        <TermInfo xmlns="http://schemas.microsoft.com/office/infopath/2007/PartnerControls">
          <TermName xmlns="http://schemas.microsoft.com/office/infopath/2007/PartnerControls">Work Instruction</TermName>
          <TermId xmlns="http://schemas.microsoft.com/office/infopath/2007/PartnerControls">a67937bd-c476-45ad-84e4-9a354793dd86</TermId>
        </TermInfo>
      </Terms>
    </i613be36e74d479da3f518510a50ffaf>
    <DIANotes xmlns="5d39d163-4593-42e6-a757-1851cf8f8495" xsi:nil="true"/>
    <TaxKeywordTaxHTField xmlns="5d39d163-4593-42e6-a757-1851cf8f8495">
      <Terms xmlns="http://schemas.microsoft.com/office/infopath/2007/PartnerControls"/>
    </TaxKeywordTaxHTField>
    <TaxCatchAll xmlns="5d39d163-4593-42e6-a757-1851cf8f8495">
      <Value>4</Value>
      <Value>2</Value>
      <Value>1</Value>
    </TaxCatchAll>
    <_dlc_DocId xmlns="5d39d163-4593-42e6-a757-1851cf8f8495">A6HEUVQZ5HZ4-234-32</_dlc_DocId>
    <_dlc_DocIdUrl xmlns="5d39d163-4593-42e6-a757-1851cf8f8495">
      <Url>https://dia.cohesion.net.nz/Sites/PREA/RES/GMC/SEI/_layouts/15/DocIdRedir.aspx?ID=A6HEUVQZ5HZ4-234-32</Url>
      <Description>A6HEUVQZ5HZ4-234-32</Description>
    </_dlc_DocIdUrl>
  </documentManagement>
</p:properties>
</file>

<file path=customXml/itemProps1.xml><?xml version="1.0" encoding="utf-8"?>
<ds:datastoreItem xmlns:ds="http://schemas.openxmlformats.org/officeDocument/2006/customXml" ds:itemID="{F3848010-3681-4C17-8531-244290E1C2EF}"/>
</file>

<file path=customXml/itemProps2.xml><?xml version="1.0" encoding="utf-8"?>
<ds:datastoreItem xmlns:ds="http://schemas.openxmlformats.org/officeDocument/2006/customXml" ds:itemID="{598E5D54-4238-40B9-8766-C2395DA2CDF3}"/>
</file>

<file path=customXml/itemProps3.xml><?xml version="1.0" encoding="utf-8"?>
<ds:datastoreItem xmlns:ds="http://schemas.openxmlformats.org/officeDocument/2006/customXml" ds:itemID="{99FEF696-A4A9-4894-AD79-7B4028CC0ABF}"/>
</file>

<file path=customXml/itemProps4.xml><?xml version="1.0" encoding="utf-8"?>
<ds:datastoreItem xmlns:ds="http://schemas.openxmlformats.org/officeDocument/2006/customXml" ds:itemID="{4E595AAE-4EE4-45EF-BE97-78DF56D2F7A4}"/>
</file>

<file path=docProps/app.xml><?xml version="1.0" encoding="utf-8"?>
<Properties xmlns="http://schemas.openxmlformats.org/officeDocument/2006/extended-properties" xmlns:vt="http://schemas.openxmlformats.org/officeDocument/2006/docPropsVTypes">
  <Template>jh Corporate PowerPoint revised May 2014 compressed (1)</Template>
  <TotalTime>434</TotalTime>
  <Words>1250</Words>
  <Application>Microsoft Office PowerPoint</Application>
  <PresentationFormat>On-screen Show (4:3)</PresentationFormat>
  <Paragraphs>91</Paragraphs>
  <Slides>18</Slides>
  <Notes>15</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Achievements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Strategy into action ppt</dc:title>
  <dc:creator>Jenny</dc:creator>
  <cp:keywords/>
  <cp:lastModifiedBy>Shannon Garland Duignan</cp:lastModifiedBy>
  <cp:revision>112</cp:revision>
  <dcterms:created xsi:type="dcterms:W3CDTF">2014-08-06T02:18:05Z</dcterms:created>
  <dcterms:modified xsi:type="dcterms:W3CDTF">2018-02-07T20:53:13Z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0x0101005496552013C0BA46BE88192D5C6EB20B00351512A5ABB74CC687DC2977C156D0BF009C87DE26F84EDF4692A314546D5DCD38</vt:lpwstr>
  </property>
  <property fmtid="{D5CDD505-2E9C-101B-9397-08002B2CF9AE}" pid="3" name="lfaeb6061d0640848f28221c8f808bc7">
    <vt:lpwstr>Correspondence|dcd6b05f-dc80-4336-b228-09aebf3d212c</vt:lpwstr>
  </property>
  <property fmtid="{D5CDD505-2E9C-101B-9397-08002B2CF9AE}" pid="4" name="_dlc_DocIdItemGuid">
    <vt:lpwstr>52976fa5-2c48-4d26-872a-4962df71d9ed</vt:lpwstr>
  </property>
  <property fmtid="{D5CDD505-2E9C-101B-9397-08002B2CF9AE}" pid="5" name="TaxKeyword">
    <vt:lpwstr/>
  </property>
  <property fmtid="{D5CDD505-2E9C-101B-9397-08002B2CF9AE}" pid="6" name="DIAAdministrationDocumentType">
    <vt:lpwstr>4;#Work Instruction|a67937bd-c476-45ad-84e4-9a354793dd86</vt:lpwstr>
  </property>
  <property fmtid="{D5CDD505-2E9C-101B-9397-08002B2CF9AE}" pid="7" name="C3Topic">
    <vt:lpwstr/>
  </property>
  <property fmtid="{D5CDD505-2E9C-101B-9397-08002B2CF9AE}" pid="8" name="DIASecurityClassification">
    <vt:lpwstr>2;#UNCLASSIFIED|875d92a8-67e2-4a32-9472-8fe99549e1eb</vt:lpwstr>
  </property>
  <property fmtid="{D5CDD505-2E9C-101B-9397-08002B2CF9AE}" pid="9" name="DIAEmailContentType">
    <vt:lpwstr>1;#Correspondence|dcd6b05f-dc80-4336-b228-09aebf3d212c</vt:lpwstr>
  </property>
</Properties>
</file>