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7BB6F030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12"/>
  </p:notesMasterIdLst>
  <p:handoutMasterIdLst>
    <p:handoutMasterId r:id="rId13"/>
  </p:handoutMasterIdLst>
  <p:sldIdLst>
    <p:sldId id="279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A627"/>
    <a:srgbClr val="F79646"/>
    <a:srgbClr val="1F546B"/>
    <a:srgbClr val="232323"/>
    <a:srgbClr val="A42F13"/>
    <a:srgbClr val="000000"/>
    <a:srgbClr val="7BC7CE"/>
    <a:srgbClr val="EB765A"/>
    <a:srgbClr val="FBE38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9062" autoAdjust="0"/>
  </p:normalViewPr>
  <p:slideViewPr>
    <p:cSldViewPr>
      <p:cViewPr varScale="1">
        <p:scale>
          <a:sx n="94" d="100"/>
          <a:sy n="94" d="100"/>
        </p:scale>
        <p:origin x="-2136" y="-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21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94BAE-4BB5-469A-A41B-D6CDE580176E}" type="datetimeFigureOut">
              <a:rPr lang="en-NZ" smtClean="0"/>
              <a:t>23/05/2018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28D0-2520-4026-8D2C-070B4AE6D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43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0BD5-4761-4FC3-92DB-11DDD1C09E88}" type="datetimeFigureOut">
              <a:rPr lang="en-NZ" smtClean="0"/>
              <a:t>23/05/2018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46522-C387-4F2F-BCF0-871E7F5E6A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7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395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Arial" panose="020B0604020202020204" pitchFamily="34" charset="0"/>
              <a:buNone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Venue assessments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Information for venue managers: https://www.dia.govt.nz/diawebsite.nsf/Files/Outcome%20focussed%20assessments%20-%20information%20for%20venue%20managers%20Dec17/$file/Outcome%20focussed%20assessments%20-%20information%20for%20venue%20managers%20Dec17.pdf</a:t>
            </a:r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5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Venue</a:t>
            </a:r>
            <a:r>
              <a:rPr lang="en-NZ" baseline="0" dirty="0" smtClean="0"/>
              <a:t> assessment – Outcomes framework: https://www.dia.govt.nz/diawebsite.nsf/Files/Class-4-Gambling-Venue-Assessments/$file/Venue-Assessment-Outcomes-framework.pdf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0612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Before: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visits will be announced with one to two weeks’ notice via phone and email to ensure the availability of 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venue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manager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necessary staff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assessments will be unannounced, 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</a:t>
            </a: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inspectors are following up on complaints received or specific areas of improvement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society representative is allowed to attend as an observer and information liaison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72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During: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 should take 1-1.5 hours and will include three parts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Inspector walk through venue and gaming room to assess Outcome 1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Venue management interview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Inspectors are looking for information and evidence that demonstrates fulfilment of the three outcomes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of written processes/documents, including log book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Venue staff interview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Staff will be asked about harm minimisation practices in action at the venue, assessing knowledge, competence, and confidence </a:t>
            </a:r>
          </a:p>
          <a:p>
            <a:pPr lvl="2"/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727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Inspectors will review information gathered against the requirements of each outcome and decide whether or not venues have met expectations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Inspectors will write to the societies and the venues providing feedback about the inspection within two weeks</a:t>
            </a:r>
          </a:p>
          <a:p>
            <a:pPr lvl="2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</a:t>
            </a:r>
            <a:r>
              <a:rPr lang="en-N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up actions: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follow up: Venue met all expectations but may still receive recommendations on further improvement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to address recommendations: Venue didn’t meet expectations and will receive recommended actions and any intended follow up from inspector 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Timeframes for issue resolution will vary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 up visits: May be necessary to ensure identified issues have been addressed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final email or letter will be sent if a follow up was necessary summarizing what has been achieved since initial rating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72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79500" indent="-358775">
              <a:spcBef>
                <a:spcPts val="600"/>
              </a:spcBef>
              <a:defRPr sz="1800"/>
            </a:lvl3pPr>
            <a:lvl4pPr marL="1439863" indent="-358775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73523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2085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A42F1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403160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59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186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1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>
                <a:solidFill>
                  <a:srgbClr val="1F546B"/>
                </a:solidFill>
              </a:defRPr>
            </a:lvl1pPr>
          </a:lstStyle>
          <a:p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spcBef>
                <a:spcPts val="0"/>
              </a:spcBef>
              <a:defRPr sz="2800">
                <a:solidFill>
                  <a:srgbClr val="1F546B"/>
                </a:solidFill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1800000" indent="-360000"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  <p:pic>
        <p:nvPicPr>
          <p:cNvPr id="12" name="Picture 11" descr="Typographic statements: It's all about helping make New Zealand better for New Zealanders" title="Typographic statements: It's all about helping make New Zealand better for New Zealander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570" y="1656184"/>
            <a:ext cx="257687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987824" cy="6900002"/>
            <a:chOff x="0" y="0"/>
            <a:chExt cx="2987824" cy="6900002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2987824" cy="6900002"/>
            </a:xfrm>
            <a:prstGeom prst="rect">
              <a:avLst/>
            </a:prstGeom>
            <a:solidFill>
              <a:srgbClr val="F7B46A"/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9" name="Picture 8" descr="Typographic statement: A clear and powerful strategy" title="Typographic statement: A clear and powerful strategy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693" y="1838644"/>
              <a:ext cx="2526438" cy="3222714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27176" y="274638"/>
            <a:ext cx="5349280" cy="1143000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7176" y="1600200"/>
            <a:ext cx="534928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Ulpa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porro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eatet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ducitatur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aut</a:t>
            </a:r>
            <a:r>
              <a:rPr lang="en-NZ" sz="2800" b="1" dirty="0">
                <a:solidFill>
                  <a:srgbClr val="A42F13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moluptatum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autatur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num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esti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quame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dolo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explacepe</a:t>
            </a:r>
            <a:r>
              <a:rPr lang="en-NZ" sz="2800" dirty="0">
                <a:solidFill>
                  <a:srgbClr val="000000"/>
                </a:solidFill>
              </a:rPr>
              <a:t> et </a:t>
            </a:r>
            <a:r>
              <a:rPr lang="en-NZ" sz="2800" dirty="0" err="1">
                <a:solidFill>
                  <a:srgbClr val="000000"/>
                </a:solidFill>
              </a:rPr>
              <a:t>landiti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Dolest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odipienime</a:t>
            </a:r>
            <a:r>
              <a:rPr lang="en-NZ" sz="2800" b="1" dirty="0">
                <a:solidFill>
                  <a:srgbClr val="A42F13"/>
                </a:solidFill>
              </a:rPr>
              <a:t> di </a:t>
            </a:r>
            <a:r>
              <a:rPr lang="en-NZ" sz="2800" b="1" dirty="0" err="1">
                <a:solidFill>
                  <a:srgbClr val="A42F13"/>
                </a:solidFill>
              </a:rPr>
              <a:t>cusaepre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untotatus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illic</a:t>
            </a:r>
            <a:r>
              <a:rPr lang="en-NZ" sz="2800" dirty="0">
                <a:solidFill>
                  <a:srgbClr val="000000"/>
                </a:solidFill>
              </a:rPr>
              <a:t> tem </a:t>
            </a:r>
            <a:r>
              <a:rPr lang="en-NZ" sz="2800" dirty="0" err="1">
                <a:solidFill>
                  <a:srgbClr val="000000"/>
                </a:solidFill>
              </a:rPr>
              <a:t>quiatur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sam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alignisqui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totatur</a:t>
            </a:r>
            <a:endParaRPr lang="en-N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2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417345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57894" y="4041475"/>
            <a:ext cx="144016" cy="4365104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9513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113143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foot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515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37920" y="4050101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6518" y="6347724"/>
            <a:ext cx="3024336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232323"/>
                </a:solidFill>
              </a:defRPr>
            </a:lvl1pPr>
          </a:lstStyle>
          <a:p>
            <a:pPr algn="r"/>
            <a:r>
              <a:rPr lang="en-NZ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145679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A42F1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49200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5600700" y="63121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15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F546B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Clr>
          <a:srgbClr val="1F546B"/>
        </a:buClr>
        <a:buFont typeface="Arial" pitchFamily="34" charset="0"/>
        <a:buChar char="•"/>
        <a:defRPr sz="3200" kern="1200">
          <a:solidFill>
            <a:srgbClr val="1F546B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800" kern="1200">
          <a:solidFill>
            <a:srgbClr val="A42F13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7BB6F030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Grey fern image" title="Grey fern image "/>
          <p:cNvGrpSpPr/>
          <p:nvPr/>
        </p:nvGrpSpPr>
        <p:grpSpPr>
          <a:xfrm>
            <a:off x="-468558" y="0"/>
            <a:ext cx="9612562" cy="6900003"/>
            <a:chOff x="-468558" y="-1"/>
            <a:chExt cx="9612562" cy="6900003"/>
          </a:xfrm>
        </p:grpSpPr>
        <p:pic>
          <p:nvPicPr>
            <p:cNvPr id="1026" name="Picture 2" descr="\\wgtnfile1\CommsFiles\PowerPoint\Corporate PowerPoint revised May 2014\SOI cover image 2012.JP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6200000">
              <a:off x="887722" y="-1356281"/>
              <a:ext cx="6900002" cy="9612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987824" y="0"/>
              <a:ext cx="6156176" cy="6900002"/>
            </a:xfrm>
            <a:prstGeom prst="rect">
              <a:avLst/>
            </a:prstGeom>
            <a:solidFill>
              <a:schemeClr val="tx1"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15" name="Picture 14" descr="New Zealand Government logo" title="New Zealand Government logo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77518" y="6209711"/>
              <a:ext cx="2376786" cy="242781"/>
            </a:xfrm>
            <a:prstGeom prst="rect">
              <a:avLst/>
            </a:prstGeom>
          </p:spPr>
        </p:pic>
      </p:grpSp>
      <p:pic>
        <p:nvPicPr>
          <p:cNvPr id="11" name="Picture 10" descr="Logo-tes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06" y="5085185"/>
            <a:ext cx="2722781" cy="77152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0" name="Title 1"/>
          <p:cNvSpPr txBox="1">
            <a:spLocks/>
          </p:cNvSpPr>
          <p:nvPr/>
        </p:nvSpPr>
        <p:spPr>
          <a:xfrm>
            <a:off x="2987824" y="980728"/>
            <a:ext cx="61561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5400" b="1" dirty="0">
                <a:solidFill>
                  <a:srgbClr val="7BC7CE"/>
                </a:solidFill>
              </a:rPr>
              <a:t>Venue Assessments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987824" y="2744924"/>
            <a:ext cx="6156176" cy="1332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200" dirty="0">
                <a:solidFill>
                  <a:schemeClr val="bg1"/>
                </a:solidFill>
              </a:rPr>
              <a:t>What’s changed? </a:t>
            </a:r>
          </a:p>
        </p:txBody>
      </p:sp>
    </p:spTree>
    <p:extLst>
      <p:ext uri="{BB962C8B-B14F-4D97-AF65-F5344CB8AC3E}">
        <p14:creationId xmlns:p14="http://schemas.microsoft.com/office/powerpoint/2010/main" val="391317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4000" b="1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9000"/>
            <a:ext cx="5875734" cy="4320000"/>
          </a:xfrm>
        </p:spPr>
        <p:txBody>
          <a:bodyPr>
            <a:normAutofit/>
          </a:bodyPr>
          <a:lstStyle/>
          <a:p>
            <a:r>
              <a:rPr lang="en-NZ" dirty="0"/>
              <a:t>Focus on </a:t>
            </a:r>
            <a:r>
              <a:rPr lang="en-NZ" b="1" dirty="0">
                <a:solidFill>
                  <a:srgbClr val="C00000"/>
                </a:solidFill>
              </a:rPr>
              <a:t>good practice </a:t>
            </a:r>
            <a:r>
              <a:rPr lang="en-NZ" dirty="0"/>
              <a:t>as well as minimum requirements </a:t>
            </a:r>
          </a:p>
          <a:p>
            <a:r>
              <a:rPr lang="en-NZ" dirty="0"/>
              <a:t>Inspectors leave understanding </a:t>
            </a:r>
            <a:r>
              <a:rPr lang="en-NZ" b="1" dirty="0">
                <a:solidFill>
                  <a:srgbClr val="C00000"/>
                </a:solidFill>
              </a:rPr>
              <a:t>how </a:t>
            </a:r>
            <a:r>
              <a:rPr lang="en-NZ" dirty="0"/>
              <a:t>a venue meets the </a:t>
            </a:r>
            <a:r>
              <a:rPr lang="en-NZ" b="1" dirty="0">
                <a:solidFill>
                  <a:srgbClr val="C00000"/>
                </a:solidFill>
              </a:rPr>
              <a:t>outcomes </a:t>
            </a:r>
            <a:r>
              <a:rPr lang="en-NZ" dirty="0">
                <a:solidFill>
                  <a:schemeClr val="tx1"/>
                </a:solidFill>
              </a:rPr>
              <a:t> </a:t>
            </a:r>
          </a:p>
          <a:p>
            <a:r>
              <a:rPr lang="en-NZ" dirty="0"/>
              <a:t>Efficient use of resources: target based on </a:t>
            </a:r>
            <a:r>
              <a:rPr lang="en-NZ" b="1">
                <a:solidFill>
                  <a:srgbClr val="C00000"/>
                </a:solidFill>
              </a:rPr>
              <a:t>risk factors</a:t>
            </a:r>
            <a:endParaRPr lang="en-NZ" b="1" dirty="0">
              <a:solidFill>
                <a:srgbClr val="C00000"/>
              </a:solidFill>
            </a:endParaRPr>
          </a:p>
          <a:p>
            <a:r>
              <a:rPr lang="en-NZ" b="1" dirty="0">
                <a:solidFill>
                  <a:srgbClr val="C00000"/>
                </a:solidFill>
              </a:rPr>
              <a:t>Work together</a:t>
            </a:r>
            <a:r>
              <a:rPr lang="en-NZ" dirty="0">
                <a:solidFill>
                  <a:srgbClr val="C00000"/>
                </a:solidFill>
              </a:rPr>
              <a:t> </a:t>
            </a:r>
            <a:r>
              <a:rPr lang="en-NZ" dirty="0"/>
              <a:t>with societies </a:t>
            </a:r>
            <a:br>
              <a:rPr lang="en-NZ" dirty="0"/>
            </a:br>
            <a:r>
              <a:rPr lang="en-NZ" dirty="0"/>
              <a:t>and venues</a:t>
            </a:r>
          </a:p>
        </p:txBody>
      </p:sp>
    </p:spTree>
    <p:extLst>
      <p:ext uri="{BB962C8B-B14F-4D97-AF65-F5344CB8AC3E}">
        <p14:creationId xmlns:p14="http://schemas.microsoft.com/office/powerpoint/2010/main" val="51683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4607" y="46398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Outcomes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Integrity of gaming operation is ensured</a:t>
            </a:r>
          </a:p>
          <a:p>
            <a:r>
              <a:rPr lang="en-NZ" dirty="0"/>
              <a:t>Venue managers understand their responsibilities and have procedures in place to prevent/minimise gambling harm</a:t>
            </a:r>
          </a:p>
          <a:p>
            <a:r>
              <a:rPr lang="en-NZ" dirty="0"/>
              <a:t>Venue managers and staff understand and perform their roles effectively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All documents are available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3125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b="1" dirty="0"/>
              <a:t>What happens before?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001927"/>
            <a:ext cx="8229600" cy="3024336"/>
          </a:xfrm>
        </p:spPr>
        <p:txBody>
          <a:bodyPr/>
          <a:lstStyle/>
          <a:p>
            <a:r>
              <a:rPr lang="en-NZ"/>
              <a:t>One - two </a:t>
            </a:r>
            <a:r>
              <a:rPr lang="en-NZ" dirty="0"/>
              <a:t>weeks notice </a:t>
            </a:r>
          </a:p>
          <a:p>
            <a:endParaRPr lang="en-NZ" dirty="0"/>
          </a:p>
          <a:p>
            <a:r>
              <a:rPr lang="en-NZ" dirty="0"/>
              <a:t>Follow ups may be unannounced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Society representatives can attend as observers</a:t>
            </a:r>
          </a:p>
        </p:txBody>
      </p:sp>
      <p:pic>
        <p:nvPicPr>
          <p:cNvPr id="1026" name="Picture 2" descr="Image result for phone email clipart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8072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76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NZ" b="1" dirty="0"/>
              <a:t>What happens during? 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Assessment of venue and gaming room </a:t>
            </a:r>
          </a:p>
          <a:p>
            <a:endParaRPr lang="en-NZ" dirty="0"/>
          </a:p>
          <a:p>
            <a:r>
              <a:rPr lang="en-NZ" dirty="0"/>
              <a:t>Conversations</a:t>
            </a:r>
          </a:p>
          <a:p>
            <a:endParaRPr lang="en-NZ" dirty="0"/>
          </a:p>
          <a:p>
            <a:r>
              <a:rPr lang="en-NZ" dirty="0"/>
              <a:t>Document review</a:t>
            </a:r>
          </a:p>
          <a:p>
            <a:endParaRPr lang="en-NZ" dirty="0"/>
          </a:p>
          <a:p>
            <a:r>
              <a:rPr lang="en-NZ" dirty="0"/>
              <a:t>1-1½ hours</a:t>
            </a:r>
          </a:p>
          <a:p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2896"/>
            <a:ext cx="26642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4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NZ" b="1" dirty="0"/>
              <a:t>What happens after? 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sz="2900" dirty="0"/>
              <a:t>Inspectors review information</a:t>
            </a:r>
          </a:p>
          <a:p>
            <a:endParaRPr lang="en-NZ" sz="2900" dirty="0"/>
          </a:p>
          <a:p>
            <a:r>
              <a:rPr lang="en-NZ" sz="2900" dirty="0"/>
              <a:t>Feedback within two weeks</a:t>
            </a:r>
          </a:p>
          <a:p>
            <a:pPr marL="360000" lvl="1" indent="0">
              <a:buNone/>
            </a:pPr>
            <a:endParaRPr lang="en-NZ" sz="2600" dirty="0">
              <a:solidFill>
                <a:srgbClr val="1F546B"/>
              </a:solidFill>
            </a:endParaRPr>
          </a:p>
          <a:p>
            <a:r>
              <a:rPr lang="en-NZ" sz="2900" dirty="0"/>
              <a:t>Expectations not met:</a:t>
            </a:r>
          </a:p>
          <a:p>
            <a:pPr lvl="1"/>
            <a:r>
              <a:rPr lang="en-NZ" sz="2600" dirty="0">
                <a:solidFill>
                  <a:srgbClr val="1F546B"/>
                </a:solidFill>
              </a:rPr>
              <a:t>Resolution time frame and intended follow up </a:t>
            </a:r>
          </a:p>
          <a:p>
            <a:pPr lvl="1"/>
            <a:endParaRPr lang="en-NZ" sz="2600" dirty="0">
              <a:solidFill>
                <a:srgbClr val="1F546B"/>
              </a:solidFill>
            </a:endParaRPr>
          </a:p>
          <a:p>
            <a:r>
              <a:rPr lang="en-NZ" sz="2900" dirty="0"/>
              <a:t>Expectations met: </a:t>
            </a:r>
          </a:p>
          <a:p>
            <a:pPr lvl="1"/>
            <a:r>
              <a:rPr lang="en-NZ" sz="2600" dirty="0">
                <a:solidFill>
                  <a:srgbClr val="1F546B"/>
                </a:solidFill>
              </a:rPr>
              <a:t>Recommendations for further improvement</a:t>
            </a:r>
          </a:p>
          <a:p>
            <a:pPr lvl="1"/>
            <a:r>
              <a:rPr lang="en-NZ" sz="2600" dirty="0">
                <a:solidFill>
                  <a:srgbClr val="1F546B"/>
                </a:solidFill>
              </a:rPr>
              <a:t>Good practice highlighted </a:t>
            </a:r>
          </a:p>
          <a:p>
            <a:pPr lvl="1"/>
            <a:endParaRPr lang="en-NZ" sz="2600" dirty="0">
              <a:solidFill>
                <a:srgbClr val="1F546B"/>
              </a:solidFill>
            </a:endParaRPr>
          </a:p>
          <a:p>
            <a:r>
              <a:rPr lang="en-NZ" sz="2900" dirty="0"/>
              <a:t>Summary email </a:t>
            </a:r>
          </a:p>
        </p:txBody>
      </p:sp>
    </p:spTree>
    <p:extLst>
      <p:ext uri="{BB962C8B-B14F-4D97-AF65-F5344CB8AC3E}">
        <p14:creationId xmlns:p14="http://schemas.microsoft.com/office/powerpoint/2010/main" val="247495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h Corporate PowerPoint revised May 2014 compressed (1)" id="{66F72372-4481-4303-B68F-6BA4C1CF6E13}" vid="{290C0C33-CF4D-4515-AB95-07C0EB3F9D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ANotes xmlns="c648a002-e47e-48ed-a207-3b8ce1d893d3" xsi:nil="true"/>
    <_EndDate xmlns="http://schemas.microsoft.com/sharepoint/v3/fields">2017-10-25T11:00:00+00:00</_EndDate>
    <mf8e3920e77a4be68f9898a4a9478a6b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Classes</TermName>
          <TermId xmlns="http://schemas.microsoft.com/office/infopath/2007/PartnerControls">1ee81148-5e72-4716-af86-7749950d1b22</TermId>
        </TermInfo>
      </Terms>
    </mf8e3920e77a4be68f9898a4a9478a6b>
    <StartDate xmlns="http://schemas.microsoft.com/sharepoint/v3">2017-10-25T11:00:00+00:00</StartDate>
    <_dlc_DocId xmlns="c648a002-e47e-48ed-a207-3b8ce1d893d3">YXQARP2T7VWH-21-1813</_dlc_DocId>
    <TaxCatchAll xmlns="c648a002-e47e-48ed-a207-3b8ce1d893d3">
      <Value>115</Value>
      <Value>2</Value>
      <Value>1</Value>
    </TaxCatchAll>
    <_dlc_DocIdUrl xmlns="c648a002-e47e-48ed-a207-3b8ce1d893d3">
      <Url>https://dia.cohesion.net.nz/Sites/GMB/_layouts/15/DocIdRedir.aspx?ID=YXQARP2T7VWH-21-1813</Url>
      <Description>YXQARP2T7VWH-21-1813</Description>
    </_dlc_DocIdUrl>
    <TaxKeywordTaxHTField xmlns="c648a002-e47e-48ed-a207-3b8ce1d893d3">
      <Terms xmlns="http://schemas.microsoft.com/office/infopath/2007/PartnerControls"/>
    </TaxKeywordTaxHTField>
    <ea3c6b56d556460fbeed1cb795bcbdf8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875d92a8-67e2-4a32-9472-8fe99549e1eb</TermId>
        </TermInfo>
      </Terms>
    </ea3c6b56d556460fbeed1cb795bcbdf8>
    <C3TopicNote xmlns="01be4277-2979-4a68-876d-b92b25fceece">
      <Terms xmlns="http://schemas.microsoft.com/office/infopath/2007/PartnerControls"/>
    </C3TopicNote>
    <DIAProjectValue xmlns="c648a002-e47e-48ed-a207-3b8ce1d893d3" xsi:nil="true"/>
    <IconOverlay xmlns="http://schemas.microsoft.com/sharepoint/v4" xsi:nil="true"/>
    <C3ProjectDocumentTypeNote xmlns="01be4277-2979-4a68-876d-b92b25fceece">
      <Terms xmlns="http://schemas.microsoft.com/office/infopath/2007/PartnerControls"/>
    </C3ProjectDocumentTypeNote>
    <C3ProjectName xmlns="01be4277-2979-4a68-876d-b92b25fceece">Gambling website refresh</C3Project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perational Project Document DIA" ma:contentTypeID="0x0101005496552013C0BA46BE88192D5C6EB20B00EECD0B3F0C45DF45B673ABBB050EE9F20082DAE6D4A0696E4D8E205C6373B2C750" ma:contentTypeVersion="6" ma:contentTypeDescription="Use to denote the type of documents used within an operational project" ma:contentTypeScope="" ma:versionID="b1d7a8d58230915f111f3b5523fa0f15">
  <xsd:schema xmlns:xsd="http://www.w3.org/2001/XMLSchema" xmlns:xs="http://www.w3.org/2001/XMLSchema" xmlns:p="http://schemas.microsoft.com/office/2006/metadata/properties" xmlns:ns1="http://schemas.microsoft.com/sharepoint/v3" xmlns:ns3="01be4277-2979-4a68-876d-b92b25fceece" xmlns:ns4="c648a002-e47e-48ed-a207-3b8ce1d893d3" xmlns:ns5="http://schemas.microsoft.com/sharepoint/v3/fields" xmlns:ns6="http://schemas.microsoft.com/sharepoint/v4" targetNamespace="http://schemas.microsoft.com/office/2006/metadata/properties" ma:root="true" ma:fieldsID="fd847b9e8b41302f1eb3c19ef55edb26" ns1:_="" ns3:_="" ns4:_="" ns5:_="" ns6:_="">
    <xsd:import namespace="http://schemas.microsoft.com/sharepoint/v3"/>
    <xsd:import namespace="01be4277-2979-4a68-876d-b92b25fceece"/>
    <xsd:import namespace="c648a002-e47e-48ed-a207-3b8ce1d893d3"/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KeywordTaxHTField" minOccurs="0"/>
                <xsd:element ref="ns4:TaxCatchAll" minOccurs="0"/>
                <xsd:element ref="ns4:TaxCatchAllLabel" minOccurs="0"/>
                <xsd:element ref="ns3:C3ProjectDocumentTypeNote" minOccurs="0"/>
                <xsd:element ref="ns3:C3ProjectName" minOccurs="0"/>
                <xsd:element ref="ns5:_EndDate" minOccurs="0"/>
                <xsd:element ref="ns1:StartDate" minOccurs="0"/>
                <xsd:element ref="ns4:DIAProjectValue" minOccurs="0"/>
                <xsd:element ref="ns4:ea3c6b56d556460fbeed1cb795bcbdf8" minOccurs="0"/>
                <xsd:element ref="ns4:DIANotes" minOccurs="0"/>
                <xsd:element ref="ns4:mf8e3920e77a4be68f9898a4a9478a6b" minOccurs="0"/>
                <xsd:element ref="ns4:_dlc_DocId" minOccurs="0"/>
                <xsd:element ref="ns4:_dlc_DocIdUrl" minOccurs="0"/>
                <xsd:element ref="ns4:_dlc_DocIdPersistId" minOccurs="0"/>
                <xsd:element ref="ns6:IconOverla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8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indexed="true" ma:readOnly="false" ma:default="" ma:fieldId="{6a3fe89f-a6dd-4490-a9c1-3ef38d67b8c7}" ma:sspId="caf61cd4-0327-4679-8f8a-6e41773e81e7" ma:termSetId="93895e98-8daa-4392-8163-da238c93d801" ma:anchorId="03be5d80-fa1f-4149-b91a-cf64b7d41564" ma:open="true" ma:isKeyword="false">
      <xsd:complexType>
        <xsd:sequence>
          <xsd:element ref="pc:Terms" minOccurs="0" maxOccurs="1"/>
        </xsd:sequence>
      </xsd:complexType>
    </xsd:element>
    <xsd:element name="C3ProjectDocumentTypeNote" ma:index="14" nillable="true" ma:taxonomy="true" ma:internalName="C3ProjectDocumentTypeNote" ma:taxonomyFieldName="C3ProjectDocumentType" ma:displayName="Project Document Type" ma:readOnly="false" ma:default="" ma:fieldId="{34fbba63-1669-4d38-beb4-245115adf0e7}" ma:sspId="caf61cd4-0327-4679-8f8a-6e41773e81e7" ma:termSetId="76381174-3429-402c-bd29-8d75bd7c13b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3ProjectName" ma:index="16" nillable="true" ma:displayName="Project Name" ma:internalName="C3Project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8a002-e47e-48ed-a207-3b8ce1d893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caf61cd4-0327-4679-8f8a-6e41773e81e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95d9ccfa-b826-4801-901a-dfd490111967}" ma:internalName="TaxCatchAll" ma:showField="CatchAllData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95d9ccfa-b826-4801-901a-dfd490111967}" ma:internalName="TaxCatchAllLabel" ma:readOnly="true" ma:showField="CatchAllDataLabel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IAProjectValue" ma:index="19" nillable="true" ma:displayName="Project Value" ma:description="Proposed cost of the project" ma:internalName="DIAProjectValue">
      <xsd:simpleType>
        <xsd:restriction base="dms:Text"/>
      </xsd:simpleType>
    </xsd:element>
    <xsd:element name="ea3c6b56d556460fbeed1cb795bcbdf8" ma:index="20" ma:taxonomy="true" ma:internalName="ea3c6b56d556460fbeed1cb795bcbdf8" ma:taxonomyFieldName="DIASecurityClassification" ma:displayName="Security Classification" ma:default="2;#UNCLASSIFIED|875d92a8-67e2-4a32-9472-8fe99549e1eb" ma:fieldId="{ea3c6b56-d556-460f-beed-1cb795bcbdf8}" ma:sspId="caf61cd4-0327-4679-8f8a-6e41773e81e7" ma:termSetId="6e030844-242a-4d29-a562-8ce1d1b5ef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Notes" ma:index="22" nillable="true" ma:displayName="Notes" ma:description="Additional information, can include URL link to another document" ma:internalName="DIANotes">
      <xsd:simpleType>
        <xsd:restriction base="dms:Note">
          <xsd:maxLength value="255"/>
        </xsd:restriction>
      </xsd:simpleType>
    </xsd:element>
    <xsd:element name="mf8e3920e77a4be68f9898a4a9478a6b" ma:index="23" nillable="true" ma:taxonomy="true" ma:internalName="mf8e3920e77a4be68f9898a4a9478a6b" ma:taxonomyFieldName="DIAGamblingOperationType" ma:displayName="Gambling Operation Type" ma:fieldId="{6f8e3920-e77a-4be6-8f98-98a4a9478a6b}" ma:sspId="caf61cd4-0327-4679-8f8a-6e41773e81e7" ma:termSetId="0a2c7960-063e-43c0-ac0a-3a4d84c304c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7" nillable="true" ma:displayName="End Date" ma:default="[today]" ma:format="DateOnly" ma:internalName="_End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0D04D4-00E6-45A9-89D8-646D6D03E380}"/>
</file>

<file path=customXml/itemProps2.xml><?xml version="1.0" encoding="utf-8"?>
<ds:datastoreItem xmlns:ds="http://schemas.openxmlformats.org/officeDocument/2006/customXml" ds:itemID="{3CCF8613-5698-4B68-8D22-F58513C701D9}"/>
</file>

<file path=customXml/itemProps3.xml><?xml version="1.0" encoding="utf-8"?>
<ds:datastoreItem xmlns:ds="http://schemas.openxmlformats.org/officeDocument/2006/customXml" ds:itemID="{215FF596-4ABA-480E-8C32-28E688F6A9D6}"/>
</file>

<file path=customXml/itemProps4.xml><?xml version="1.0" encoding="utf-8"?>
<ds:datastoreItem xmlns:ds="http://schemas.openxmlformats.org/officeDocument/2006/customXml" ds:itemID="{A5F6EEC1-6524-49AC-9E92-42A0CF0A8EB2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984</TotalTime>
  <Words>303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Why?</vt:lpstr>
      <vt:lpstr>Outcomes </vt:lpstr>
      <vt:lpstr>What happens before? </vt:lpstr>
      <vt:lpstr>What happens during? </vt:lpstr>
      <vt:lpstr>What happens after? </vt:lpstr>
    </vt:vector>
  </TitlesOfParts>
  <Company>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Refreshed approach to venue assessments</dc:title>
  <dc:creator>Jenny</dc:creator>
  <cp:keywords/>
  <cp:lastModifiedBy>Jonathan Evans</cp:lastModifiedBy>
  <cp:revision>159</cp:revision>
  <dcterms:created xsi:type="dcterms:W3CDTF">2014-08-06T02:18:05Z</dcterms:created>
  <dcterms:modified xsi:type="dcterms:W3CDTF">2018-05-23T03:36:55Z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Order">
    <vt:r8>160200</vt:r8>
  </property>
  <property fmtid="{D5CDD505-2E9C-101B-9397-08002B2CF9AE}" pid="4" name="ContentTypeId">
    <vt:lpwstr>0x0101005496552013C0BA46BE88192D5C6EB20B00EECD0B3F0C45DF45B673ABBB050EE9F20082DAE6D4A0696E4D8E205C6373B2C750</vt:lpwstr>
  </property>
  <property fmtid="{D5CDD505-2E9C-101B-9397-08002B2CF9AE}" pid="5" name="DIAGamblingOperationType">
    <vt:lpwstr>115;#All Classes|1ee81148-5e72-4716-af86-7749950d1b22</vt:lpwstr>
  </property>
  <property fmtid="{D5CDD505-2E9C-101B-9397-08002B2CF9AE}" pid="6" name="d4d88d9c404441259a20c2016d5c4fc4">
    <vt:lpwstr>Correspondence|dcd6b05f-dc80-4336-b228-09aebf3d212c</vt:lpwstr>
  </property>
  <property fmtid="{D5CDD505-2E9C-101B-9397-08002B2CF9AE}" pid="7" name="_dlc_DocIdItemGuid">
    <vt:lpwstr>bfb7eb32-fd92-49e0-b796-23c17d01e65b</vt:lpwstr>
  </property>
  <property fmtid="{D5CDD505-2E9C-101B-9397-08002B2CF9AE}" pid="8" name="DIASecurityClassification">
    <vt:lpwstr>2;#UNCLASSIFIED|875d92a8-67e2-4a32-9472-8fe99549e1eb</vt:lpwstr>
  </property>
  <property fmtid="{D5CDD505-2E9C-101B-9397-08002B2CF9AE}" pid="9" name="DIAEmailContentType">
    <vt:lpwstr>1;#Correspondence|dcd6b05f-dc80-4336-b228-09aebf3d212c</vt:lpwstr>
  </property>
  <property fmtid="{D5CDD505-2E9C-101B-9397-08002B2CF9AE}" pid="10" name="C3ProjectDocumentType">
    <vt:lpwstr/>
  </property>
  <property fmtid="{D5CDD505-2E9C-101B-9397-08002B2CF9AE}" pid="11" name="C3Topic">
    <vt:lpwstr/>
  </property>
</Properties>
</file>