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64" y="-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019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1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2047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179" y="2850424"/>
            <a:ext cx="4651429" cy="2387600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837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47136" y="2645319"/>
            <a:ext cx="5833094" cy="259339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13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47136" y="2645319"/>
            <a:ext cx="5833094" cy="259339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13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47136" y="2645319"/>
            <a:ext cx="5833094" cy="259339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13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47136" y="2645319"/>
            <a:ext cx="5833094" cy="259339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1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2309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481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9620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030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09489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422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560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2482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48B17-9AED-49CF-88D1-35134FFCAEEB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D94D6-728A-4A38-9C12-988AE98C90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083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2.wmv"/><Relationship Id="rId7" Type="http://schemas.openxmlformats.org/officeDocument/2006/relationships/image" Target="../media/image16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jpeg"/><Relationship Id="rId4" Type="http://schemas.openxmlformats.org/officeDocument/2006/relationships/video" Target="../media/media2.wmv"/><Relationship Id="rId9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blehostpack.choicenotchance.org.nz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gamblehostpack.choicenotchance.org.n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157" y="4123747"/>
            <a:ext cx="5742773" cy="2387600"/>
          </a:xfrm>
        </p:spPr>
        <p:txBody>
          <a:bodyPr>
            <a:noAutofit/>
          </a:bodyPr>
          <a:lstStyle/>
          <a:p>
            <a:r>
              <a:rPr lang="en-US" dirty="0" smtClean="0"/>
              <a:t>Gambling Host </a:t>
            </a:r>
            <a:br>
              <a:rPr lang="en-US" dirty="0" smtClean="0"/>
            </a:br>
            <a:r>
              <a:rPr lang="en-US" dirty="0" smtClean="0"/>
              <a:t>Responsibility</a:t>
            </a:r>
            <a:br>
              <a:rPr lang="en-US" dirty="0" smtClean="0"/>
            </a:br>
            <a:r>
              <a:rPr lang="en-US" dirty="0" smtClean="0"/>
              <a:t>Resources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80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89110"/>
            <a:ext cx="3563063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can we expect from DIA venue assessments?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65" y="508920"/>
            <a:ext cx="3908135" cy="576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61" y="4890980"/>
            <a:ext cx="5595857" cy="138372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It could be any one of these people.</a:t>
            </a:r>
          </a:p>
          <a:p>
            <a:r>
              <a:rPr lang="en-US" dirty="0" smtClean="0"/>
              <a:t>There are however some clear signs to look for.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489110"/>
            <a:ext cx="53312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84B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Which of these </a:t>
            </a:r>
            <a:r>
              <a:rPr lang="en-US" dirty="0" smtClean="0"/>
              <a:t>people has </a:t>
            </a:r>
            <a:r>
              <a:rPr lang="en-US" dirty="0"/>
              <a:t>a problem with their gambling?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30"/>
          <a:stretch/>
        </p:blipFill>
        <p:spPr>
          <a:xfrm>
            <a:off x="345379" y="2247449"/>
            <a:ext cx="4263062" cy="1924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74" y="4364471"/>
            <a:ext cx="1356029" cy="1853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0"/>
          <a:stretch/>
        </p:blipFill>
        <p:spPr>
          <a:xfrm>
            <a:off x="4380207" y="2318474"/>
            <a:ext cx="4263062" cy="20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5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86" y="2489478"/>
            <a:ext cx="1524762" cy="685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8919" y="-4356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 you spot the General/Strong Signs?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28598"/>
            <a:ext cx="2547495" cy="4680000"/>
          </a:xfrm>
          <a:prstGeom prst="rect">
            <a:avLst/>
          </a:prstGeom>
        </p:spPr>
      </p:pic>
      <p:pic>
        <p:nvPicPr>
          <p:cNvPr id="5" name="CCTVGeneralSignsDraftV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11567" y="1402886"/>
            <a:ext cx="3287616" cy="2465712"/>
          </a:xfrm>
          <a:prstGeom prst="rect">
            <a:avLst/>
          </a:prstGeom>
        </p:spPr>
      </p:pic>
      <p:pic>
        <p:nvPicPr>
          <p:cNvPr id="7" name="CCTVStrongSignsDraftV4ne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11573" y="4214286"/>
            <a:ext cx="3287610" cy="2465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931" y="4684427"/>
            <a:ext cx="1524762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3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192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556" y="1726250"/>
            <a:ext cx="4529195" cy="380052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693337" y="3196180"/>
            <a:ext cx="733806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87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6070" y="3132435"/>
            <a:ext cx="574277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Posters and Pamphlets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82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2" y="716512"/>
            <a:ext cx="2877662" cy="546066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24" y="766360"/>
            <a:ext cx="2980346" cy="5360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734" y="866544"/>
            <a:ext cx="2766752" cy="516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7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amblehostpack.choicenotchance.org.nz/sites/default/files/Harm-min-walle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0" r="32238" b="12964"/>
          <a:stretch/>
        </p:blipFill>
        <p:spPr bwMode="auto">
          <a:xfrm>
            <a:off x="1410057" y="2085175"/>
            <a:ext cx="1615154" cy="300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64049" y="732262"/>
            <a:ext cx="3117725" cy="274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4049" y="4163736"/>
            <a:ext cx="3117725" cy="252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Down Arrow 16"/>
          <p:cNvSpPr/>
          <p:nvPr/>
        </p:nvSpPr>
        <p:spPr>
          <a:xfrm rot="14897951">
            <a:off x="3593658" y="2989471"/>
            <a:ext cx="401732" cy="733806"/>
          </a:xfrm>
          <a:prstGeom prst="down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Right Arrow 17"/>
          <p:cNvSpPr/>
          <p:nvPr/>
        </p:nvSpPr>
        <p:spPr>
          <a:xfrm rot="779114">
            <a:off x="3430206" y="4096693"/>
            <a:ext cx="733806" cy="433142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30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808" y="612598"/>
            <a:ext cx="2659879" cy="5516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921" y="579008"/>
            <a:ext cx="3003808" cy="5550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76" y="612599"/>
            <a:ext cx="2860699" cy="551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8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6070" y="3132435"/>
            <a:ext cx="574277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Other Support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356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1235" y="233642"/>
            <a:ext cx="7886700" cy="13255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Ongoing support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5479457" cy="4351338"/>
          </a:xfrm>
        </p:spPr>
        <p:txBody>
          <a:bodyPr>
            <a:normAutofit fontScale="85000" lnSpcReduction="2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NZ" dirty="0" smtClean="0">
                <a:hlinkClick r:id="rId2"/>
              </a:rPr>
              <a:t>https</a:t>
            </a:r>
            <a:r>
              <a:rPr lang="en-NZ" dirty="0">
                <a:hlinkClick r:id="rId2"/>
              </a:rPr>
              <a:t>://gamblehostpack.choicenotchance.org.nz</a:t>
            </a:r>
            <a:r>
              <a:rPr lang="en-NZ" dirty="0" smtClean="0">
                <a:hlinkClick r:id="rId2"/>
              </a:rPr>
              <a:t>/</a:t>
            </a:r>
            <a:endParaRPr lang="en-NZ" dirty="0" smtClean="0"/>
          </a:p>
          <a:p>
            <a:endParaRPr lang="en-US" dirty="0"/>
          </a:p>
          <a:p>
            <a:r>
              <a:rPr lang="en-US" dirty="0" smtClean="0"/>
              <a:t>Your Society representative</a:t>
            </a:r>
          </a:p>
          <a:p>
            <a:endParaRPr lang="en-US" dirty="0"/>
          </a:p>
          <a:p>
            <a:r>
              <a:rPr lang="en-US" dirty="0" smtClean="0"/>
              <a:t>DIA Gambling Inspectors</a:t>
            </a:r>
          </a:p>
          <a:p>
            <a:endParaRPr lang="en-US" dirty="0"/>
          </a:p>
          <a:p>
            <a:r>
              <a:rPr lang="en-NZ" dirty="0"/>
              <a:t>Gambling Helpline and </a:t>
            </a:r>
            <a:r>
              <a:rPr lang="en-NZ" dirty="0" smtClean="0"/>
              <a:t>local services </a:t>
            </a:r>
          </a:p>
          <a:p>
            <a:pPr marL="0" indent="0">
              <a:buNone/>
            </a:pPr>
            <a:r>
              <a:rPr lang="en-NZ" dirty="0" smtClean="0"/>
              <a:t>(</a:t>
            </a:r>
            <a:r>
              <a:rPr lang="en-NZ" dirty="0"/>
              <a:t>minimising </a:t>
            </a:r>
            <a:r>
              <a:rPr lang="en-NZ" dirty="0" smtClean="0"/>
              <a:t>gambling harm)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12730"/>
              </p:ext>
            </p:extLst>
          </p:nvPr>
        </p:nvGraphicFramePr>
        <p:xfrm>
          <a:off x="4894888" y="2790172"/>
          <a:ext cx="4025069" cy="425010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025069"/>
              </a:tblGrid>
              <a:tr h="3541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Local</a:t>
                      </a:r>
                      <a:r>
                        <a:rPr lang="en-US" baseline="0" dirty="0" smtClean="0"/>
                        <a:t> support services – how they might help</a:t>
                      </a:r>
                      <a:endParaRPr lang="en-NZ" dirty="0" smtClean="0"/>
                    </a:p>
                  </a:txBody>
                  <a:tcPr marL="68580" marR="68580"/>
                </a:tc>
              </a:tr>
              <a:tr h="494991">
                <a:tc>
                  <a:txBody>
                    <a:bodyPr/>
                    <a:lstStyle/>
                    <a:p>
                      <a:r>
                        <a:rPr lang="en-US" dirty="0" smtClean="0"/>
                        <a:t>Come</a:t>
                      </a:r>
                      <a:r>
                        <a:rPr lang="en-US" baseline="0" dirty="0" smtClean="0"/>
                        <a:t> and chat about services available </a:t>
                      </a:r>
                      <a:endParaRPr lang="en-NZ" dirty="0"/>
                    </a:p>
                  </a:txBody>
                  <a:tcPr marL="68580" marR="68580"/>
                </a:tc>
              </a:tr>
              <a:tr h="49499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Localise</a:t>
                      </a:r>
                      <a:r>
                        <a:rPr lang="en-US" baseline="0" dirty="0" smtClean="0"/>
                        <a:t> resources</a:t>
                      </a:r>
                      <a:endParaRPr lang="en-NZ" dirty="0"/>
                    </a:p>
                  </a:txBody>
                  <a:tcPr marL="68580" marR="68580"/>
                </a:tc>
              </a:tr>
              <a:tr h="494991">
                <a:tc>
                  <a:txBody>
                    <a:bodyPr/>
                    <a:lstStyle/>
                    <a:p>
                      <a:r>
                        <a:rPr lang="en-US" dirty="0" smtClean="0"/>
                        <a:t>Meet</a:t>
                      </a:r>
                      <a:r>
                        <a:rPr lang="en-US" baseline="0" dirty="0" smtClean="0"/>
                        <a:t> and greet at staff meeting</a:t>
                      </a:r>
                      <a:endParaRPr lang="en-NZ" dirty="0"/>
                    </a:p>
                  </a:txBody>
                  <a:tcPr marL="68580" marR="68580"/>
                </a:tc>
              </a:tr>
              <a:tr h="494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Assisting with</a:t>
                      </a:r>
                      <a:r>
                        <a:rPr lang="en-US" baseline="0" dirty="0" smtClean="0"/>
                        <a:t> in-house training</a:t>
                      </a:r>
                      <a:endParaRPr lang="en-NZ" dirty="0" smtClean="0"/>
                    </a:p>
                  </a:txBody>
                  <a:tcPr marL="68580" marR="68580"/>
                </a:tc>
              </a:tr>
              <a:tr h="494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Refer clients to them</a:t>
                      </a:r>
                      <a:endParaRPr lang="en-NZ" dirty="0" smtClean="0"/>
                    </a:p>
                  </a:txBody>
                  <a:tcPr marL="68580" marR="68580"/>
                </a:tc>
              </a:tr>
              <a:tr h="494991">
                <a:tc>
                  <a:txBody>
                    <a:bodyPr/>
                    <a:lstStyle/>
                    <a:p>
                      <a:r>
                        <a:rPr lang="en-US" dirty="0" smtClean="0"/>
                        <a:t>Support excluded</a:t>
                      </a:r>
                      <a:r>
                        <a:rPr lang="en-US" baseline="0" dirty="0" smtClean="0"/>
                        <a:t> gamblers</a:t>
                      </a:r>
                      <a:endParaRPr lang="en-NZ" dirty="0"/>
                    </a:p>
                  </a:txBody>
                  <a:tcPr marL="68580" marR="68580"/>
                </a:tc>
              </a:tr>
              <a:tr h="6197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Liaise</a:t>
                      </a:r>
                      <a:r>
                        <a:rPr lang="en-US" baseline="0" dirty="0" smtClean="0"/>
                        <a:t> about exclusion breaches</a:t>
                      </a:r>
                      <a:endParaRPr lang="en-NZ" dirty="0" smtClean="0"/>
                    </a:p>
                    <a:p>
                      <a:endParaRPr lang="en-NZ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>
            <a:off x="3891039" y="5007281"/>
            <a:ext cx="733806" cy="484632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7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0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6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9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4B6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9644" y="132059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Introduction</a:t>
            </a:r>
            <a:endParaRPr lang="en-US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Gambling host responsibility is challenging, BUT </a:t>
            </a:r>
            <a:r>
              <a:rPr lang="en-US" sz="2800" dirty="0"/>
              <a:t>there are resources to help </a:t>
            </a:r>
            <a:r>
              <a:rPr lang="en-US" sz="2800" dirty="0" smtClean="0"/>
              <a:t>you</a:t>
            </a:r>
          </a:p>
          <a:p>
            <a:endParaRPr lang="en-US" sz="2800" dirty="0"/>
          </a:p>
          <a:p>
            <a:r>
              <a:rPr lang="en-US" sz="2800" u="sng" dirty="0" smtClean="0"/>
              <a:t>Why</a:t>
            </a:r>
            <a:r>
              <a:rPr lang="en-US" sz="2800" dirty="0" smtClean="0"/>
              <a:t> were these developed?</a:t>
            </a:r>
          </a:p>
          <a:p>
            <a:endParaRPr lang="en-US" sz="2800" dirty="0"/>
          </a:p>
          <a:p>
            <a:r>
              <a:rPr lang="en-US" sz="2800" u="sng" dirty="0" smtClean="0"/>
              <a:t>How</a:t>
            </a:r>
            <a:r>
              <a:rPr lang="en-US" sz="2800" dirty="0" smtClean="0"/>
              <a:t> were they developed?</a:t>
            </a:r>
          </a:p>
          <a:p>
            <a:endParaRPr lang="en-US" sz="2800" dirty="0"/>
          </a:p>
          <a:p>
            <a:r>
              <a:rPr lang="en-US" sz="2800" u="sng" dirty="0" smtClean="0"/>
              <a:t>How </a:t>
            </a:r>
            <a:r>
              <a:rPr lang="en-US" sz="2800" dirty="0" smtClean="0"/>
              <a:t>are they being used?</a:t>
            </a:r>
          </a:p>
        </p:txBody>
      </p:sp>
    </p:spTree>
    <p:extLst>
      <p:ext uri="{BB962C8B-B14F-4D97-AF65-F5344CB8AC3E}">
        <p14:creationId xmlns:p14="http://schemas.microsoft.com/office/powerpoint/2010/main" val="381036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290" y="-40640"/>
            <a:ext cx="9144000" cy="6858000"/>
          </a:xfrm>
          <a:prstGeom prst="rect">
            <a:avLst/>
          </a:prstGeom>
          <a:solidFill>
            <a:srgbClr val="84B6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N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1040" y="2389030"/>
            <a:ext cx="7886700" cy="1325563"/>
          </a:xfrm>
        </p:spPr>
        <p:txBody>
          <a:bodyPr/>
          <a:lstStyle/>
          <a:p>
            <a:pPr algn="ctr"/>
            <a:r>
              <a:rPr lang="en-NZ" dirty="0" smtClean="0"/>
              <a:t>Any Questions?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996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3821" y="1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Gamble Host Resources</a:t>
            </a:r>
            <a:endParaRPr lang="en-US" sz="4000" dirty="0"/>
          </a:p>
        </p:txBody>
      </p:sp>
      <p:pic>
        <p:nvPicPr>
          <p:cNvPr id="10" name="Picture 9" descr="Venue-Resources3-sm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006" y="1128482"/>
            <a:ext cx="3371165" cy="54905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740" y="1132598"/>
            <a:ext cx="330755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7171" y="201865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Gamble Host Training Packs</a:t>
            </a:r>
            <a:endParaRPr lang="en-US" sz="4000" dirty="0"/>
          </a:p>
        </p:txBody>
      </p:sp>
      <p:pic>
        <p:nvPicPr>
          <p:cNvPr id="8" name="Picture 7" descr="Pack-open-sm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r="7451"/>
          <a:stretch/>
        </p:blipFill>
        <p:spPr>
          <a:xfrm>
            <a:off x="164412" y="1616813"/>
            <a:ext cx="2560692" cy="5151800"/>
          </a:xfrm>
          <a:prstGeom prst="rect">
            <a:avLst/>
          </a:prstGeom>
        </p:spPr>
      </p:pic>
      <p:pic>
        <p:nvPicPr>
          <p:cNvPr id="9" name="Picture 8" descr="Pack-open2-sm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15" y="1616813"/>
            <a:ext cx="2491767" cy="5126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227" y="325433"/>
            <a:ext cx="3294830" cy="41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4B6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6650" y="384561"/>
            <a:ext cx="7886700" cy="963404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Gamble Host Website - </a:t>
            </a:r>
            <a:r>
              <a:rPr lang="en-NZ" sz="2700" dirty="0">
                <a:hlinkClick r:id="rId2"/>
              </a:rPr>
              <a:t>https://gamblehostpack.choicenotchance.org.nz/</a:t>
            </a:r>
            <a:r>
              <a:rPr lang="en-NZ" sz="4000" dirty="0"/>
              <a:t/>
            </a:r>
            <a:br>
              <a:rPr lang="en-NZ" sz="4000" dirty="0"/>
            </a:br>
            <a:endParaRPr lang="en-US" sz="4000" dirty="0"/>
          </a:p>
        </p:txBody>
      </p:sp>
      <p:pic>
        <p:nvPicPr>
          <p:cNvPr id="10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2" y="1504060"/>
            <a:ext cx="6984051" cy="527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86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6070" y="3132435"/>
            <a:ext cx="574277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Staff Resources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644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" y="1358782"/>
            <a:ext cx="4742916" cy="3862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90" y="1580973"/>
            <a:ext cx="3191854" cy="409343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194838" y="2805498"/>
            <a:ext cx="733806" cy="484632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584D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08" y="256374"/>
            <a:ext cx="3755876" cy="660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6070" y="3132435"/>
            <a:ext cx="574277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Staff Meetings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2013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164</Words>
  <Application>Microsoft Office PowerPoint</Application>
  <PresentationFormat>On-screen Show (4:3)</PresentationFormat>
  <Paragraphs>39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Gambling Host  Responsibility Resources </vt:lpstr>
      <vt:lpstr>Introduction</vt:lpstr>
      <vt:lpstr>Gamble Host Resources</vt:lpstr>
      <vt:lpstr>Gamble Host Training Packs</vt:lpstr>
      <vt:lpstr>Gamble Host Website - https://gamblehostpack.choicenotchance.org.nz/ </vt:lpstr>
      <vt:lpstr>PowerPoint Presentation</vt:lpstr>
      <vt:lpstr>PowerPoint Presentation</vt:lpstr>
      <vt:lpstr>PowerPoint Presentation</vt:lpstr>
      <vt:lpstr>PowerPoint Presentation</vt:lpstr>
      <vt:lpstr>What can we expect from DIA venue assessments?</vt:lpstr>
      <vt:lpstr>PowerPoint Presentation</vt:lpstr>
      <vt:lpstr>Can you spot the General/Strong Signs?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Ongoing support</vt:lpstr>
      <vt:lpstr>Any Questions?</vt:lpstr>
    </vt:vector>
  </TitlesOfParts>
  <Company>NZ Government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Gambling Host  Responsibility Resources</dc:title>
  <dc:creator>Jonathan Evans</dc:creator>
  <cp:lastModifiedBy>Tim Bollinger</cp:lastModifiedBy>
  <cp:revision>3</cp:revision>
  <dcterms:created xsi:type="dcterms:W3CDTF">2018-04-11T21:57:15Z</dcterms:created>
  <dcterms:modified xsi:type="dcterms:W3CDTF">2018-06-07T04:54:26Z</dcterms:modified>
</cp:coreProperties>
</file>