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73" r:id="rId5"/>
    <p:sldMasterId id="2147484488" r:id="rId6"/>
  </p:sldMasterIdLst>
  <p:notesMasterIdLst>
    <p:notesMasterId r:id="rId19"/>
  </p:notesMasterIdLst>
  <p:handoutMasterIdLst>
    <p:handoutMasterId r:id="rId20"/>
  </p:handoutMasterIdLst>
  <p:sldIdLst>
    <p:sldId id="297" r:id="rId7"/>
    <p:sldId id="323" r:id="rId8"/>
    <p:sldId id="321" r:id="rId9"/>
    <p:sldId id="318" r:id="rId10"/>
    <p:sldId id="329" r:id="rId11"/>
    <p:sldId id="307" r:id="rId12"/>
    <p:sldId id="288" r:id="rId13"/>
    <p:sldId id="303" r:id="rId14"/>
    <p:sldId id="284" r:id="rId15"/>
    <p:sldId id="327" r:id="rId16"/>
    <p:sldId id="311" r:id="rId17"/>
    <p:sldId id="31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AEC"/>
    <a:srgbClr val="E9EDF4"/>
    <a:srgbClr val="1F546B"/>
    <a:srgbClr val="A42F13"/>
    <a:srgbClr val="232323"/>
    <a:srgbClr val="FFFFFF"/>
    <a:srgbClr val="000000"/>
    <a:srgbClr val="7BC7CE"/>
    <a:srgbClr val="EB765A"/>
    <a:srgbClr val="FBE384"/>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64587" autoAdjust="0"/>
  </p:normalViewPr>
  <p:slideViewPr>
    <p:cSldViewPr>
      <p:cViewPr>
        <p:scale>
          <a:sx n="90" d="100"/>
          <a:sy n="90" d="100"/>
        </p:scale>
        <p:origin x="-2244"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9" d="100"/>
          <a:sy n="89" d="100"/>
        </p:scale>
        <p:origin x="-384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40DDA9-7EA2-47EA-A36B-12B8EB388F99}" type="doc">
      <dgm:prSet loTypeId="urn:microsoft.com/office/officeart/2005/8/layout/pyramid4" loCatId="pyramid" qsTypeId="urn:microsoft.com/office/officeart/2005/8/quickstyle/simple1" qsCatId="simple" csTypeId="urn:microsoft.com/office/officeart/2005/8/colors/accent1_4" csCatId="accent1" phldr="1"/>
      <dgm:spPr/>
      <dgm:t>
        <a:bodyPr/>
        <a:lstStyle/>
        <a:p>
          <a:endParaRPr lang="en-NZ"/>
        </a:p>
      </dgm:t>
    </dgm:pt>
    <dgm:pt modelId="{40CDBB67-F62C-4D4D-B72E-E64CF0CA0432}">
      <dgm:prSet phldrT="[Text]" custT="1"/>
      <dgm:spPr>
        <a:solidFill>
          <a:srgbClr val="0B4061"/>
        </a:solidFill>
      </dgm:spPr>
      <dgm:t>
        <a:bodyPr/>
        <a:lstStyle/>
        <a:p>
          <a:pPr>
            <a:lnSpc>
              <a:spcPct val="100000"/>
            </a:lnSpc>
            <a:spcAft>
              <a:spcPts val="0"/>
            </a:spcAft>
          </a:pPr>
          <a:endParaRPr lang="en-NZ" sz="1100" dirty="0"/>
        </a:p>
      </dgm:t>
    </dgm:pt>
    <dgm:pt modelId="{BE69A2D0-055D-43C7-97DE-7792DA27BCFD}" type="parTrans" cxnId="{0AD4E28C-6ED8-4BE0-A9C5-C42E0FAD4541}">
      <dgm:prSet/>
      <dgm:spPr/>
      <dgm:t>
        <a:bodyPr/>
        <a:lstStyle/>
        <a:p>
          <a:endParaRPr lang="en-NZ"/>
        </a:p>
      </dgm:t>
    </dgm:pt>
    <dgm:pt modelId="{9B6B4386-5DE4-4CEE-8A29-36651F33E38A}" type="sibTrans" cxnId="{0AD4E28C-6ED8-4BE0-A9C5-C42E0FAD4541}">
      <dgm:prSet/>
      <dgm:spPr/>
      <dgm:t>
        <a:bodyPr/>
        <a:lstStyle/>
        <a:p>
          <a:endParaRPr lang="en-NZ"/>
        </a:p>
      </dgm:t>
    </dgm:pt>
    <dgm:pt modelId="{F0265B54-B36A-4FC0-96BC-C1B514846C42}">
      <dgm:prSet phldrT="[Text]" custT="1"/>
      <dgm:spPr>
        <a:solidFill>
          <a:srgbClr val="1F546B"/>
        </a:solidFill>
      </dgm:spPr>
      <dgm:t>
        <a:bodyPr/>
        <a:lstStyle/>
        <a:p>
          <a:r>
            <a:rPr lang="en-NZ" sz="1600" dirty="0"/>
            <a:t>Licensing system</a:t>
          </a:r>
        </a:p>
      </dgm:t>
    </dgm:pt>
    <dgm:pt modelId="{6E6F5C2F-5E56-4706-B333-E2F6BAA85685}" type="parTrans" cxnId="{F76B969B-4C0D-4EA0-8865-1111DF52186C}">
      <dgm:prSet/>
      <dgm:spPr/>
      <dgm:t>
        <a:bodyPr/>
        <a:lstStyle/>
        <a:p>
          <a:endParaRPr lang="en-NZ"/>
        </a:p>
      </dgm:t>
    </dgm:pt>
    <dgm:pt modelId="{9FDA94D8-D583-4A5A-979F-B16512350EAE}" type="sibTrans" cxnId="{F76B969B-4C0D-4EA0-8865-1111DF52186C}">
      <dgm:prSet/>
      <dgm:spPr/>
      <dgm:t>
        <a:bodyPr/>
        <a:lstStyle/>
        <a:p>
          <a:endParaRPr lang="en-NZ"/>
        </a:p>
      </dgm:t>
    </dgm:pt>
    <dgm:pt modelId="{98BAD454-C156-4973-A25B-2439628013B5}">
      <dgm:prSet phldrT="[Text]" custT="1"/>
      <dgm:spPr>
        <a:solidFill>
          <a:srgbClr val="52879E"/>
        </a:solidFill>
      </dgm:spPr>
      <dgm:t>
        <a:bodyPr/>
        <a:lstStyle/>
        <a:p>
          <a:pPr algn="ctr"/>
          <a:endParaRPr lang="en-NZ" sz="1400" dirty="0"/>
        </a:p>
      </dgm:t>
    </dgm:pt>
    <dgm:pt modelId="{F1CF0F36-2B53-40F7-AF91-4FA04FC4A6B9}" type="parTrans" cxnId="{2FB3F076-130B-409B-BA00-9C3D2E36F9C6}">
      <dgm:prSet/>
      <dgm:spPr/>
      <dgm:t>
        <a:bodyPr/>
        <a:lstStyle/>
        <a:p>
          <a:endParaRPr lang="en-NZ"/>
        </a:p>
      </dgm:t>
    </dgm:pt>
    <dgm:pt modelId="{88D745C6-8A53-40A7-80F1-DF082C1DA16F}" type="sibTrans" cxnId="{2FB3F076-130B-409B-BA00-9C3D2E36F9C6}">
      <dgm:prSet/>
      <dgm:spPr/>
      <dgm:t>
        <a:bodyPr/>
        <a:lstStyle/>
        <a:p>
          <a:endParaRPr lang="en-NZ"/>
        </a:p>
      </dgm:t>
    </dgm:pt>
    <dgm:pt modelId="{A207D6C9-1D41-47D6-A311-2EF29F80F21F}">
      <dgm:prSet phldrT="[Text]"/>
      <dgm:spPr>
        <a:solidFill>
          <a:srgbClr val="396E85"/>
        </a:solidFill>
      </dgm:spPr>
      <dgm:t>
        <a:bodyPr/>
        <a:lstStyle/>
        <a:p>
          <a:endParaRPr lang="en-NZ" dirty="0"/>
        </a:p>
      </dgm:t>
    </dgm:pt>
    <dgm:pt modelId="{C141ADA0-BF5C-42D4-9682-83112FBA1B66}" type="parTrans" cxnId="{6C4A480F-001F-482D-B0F3-1F1CEF13944F}">
      <dgm:prSet/>
      <dgm:spPr/>
      <dgm:t>
        <a:bodyPr/>
        <a:lstStyle/>
        <a:p>
          <a:endParaRPr lang="en-NZ"/>
        </a:p>
      </dgm:t>
    </dgm:pt>
    <dgm:pt modelId="{57F3CA4D-3EB7-42AE-8051-E20A9624676A}" type="sibTrans" cxnId="{6C4A480F-001F-482D-B0F3-1F1CEF13944F}">
      <dgm:prSet/>
      <dgm:spPr/>
      <dgm:t>
        <a:bodyPr/>
        <a:lstStyle/>
        <a:p>
          <a:endParaRPr lang="en-NZ"/>
        </a:p>
      </dgm:t>
    </dgm:pt>
    <dgm:pt modelId="{A9659ABD-ACF2-4E45-95EF-ECDEB011E2C2}" type="pres">
      <dgm:prSet presAssocID="{7940DDA9-7EA2-47EA-A36B-12B8EB388F99}" presName="compositeShape" presStyleCnt="0">
        <dgm:presLayoutVars>
          <dgm:chMax val="9"/>
          <dgm:dir/>
          <dgm:resizeHandles val="exact"/>
        </dgm:presLayoutVars>
      </dgm:prSet>
      <dgm:spPr/>
      <dgm:t>
        <a:bodyPr/>
        <a:lstStyle/>
        <a:p>
          <a:endParaRPr lang="en-NZ"/>
        </a:p>
      </dgm:t>
    </dgm:pt>
    <dgm:pt modelId="{7B31A52E-F881-4FF6-A1B6-C4A8F6E6E6E9}" type="pres">
      <dgm:prSet presAssocID="{7940DDA9-7EA2-47EA-A36B-12B8EB388F99}" presName="triangle1" presStyleLbl="node1" presStyleIdx="0" presStyleCnt="4">
        <dgm:presLayoutVars>
          <dgm:bulletEnabled val="1"/>
        </dgm:presLayoutVars>
      </dgm:prSet>
      <dgm:spPr/>
      <dgm:t>
        <a:bodyPr/>
        <a:lstStyle/>
        <a:p>
          <a:endParaRPr lang="en-NZ"/>
        </a:p>
      </dgm:t>
    </dgm:pt>
    <dgm:pt modelId="{CB77DF5B-0776-43DB-B3FD-CBFB911FE61F}" type="pres">
      <dgm:prSet presAssocID="{7940DDA9-7EA2-47EA-A36B-12B8EB388F99}" presName="triangle2" presStyleLbl="node1" presStyleIdx="1" presStyleCnt="4">
        <dgm:presLayoutVars>
          <dgm:bulletEnabled val="1"/>
        </dgm:presLayoutVars>
      </dgm:prSet>
      <dgm:spPr/>
      <dgm:t>
        <a:bodyPr/>
        <a:lstStyle/>
        <a:p>
          <a:endParaRPr lang="en-NZ"/>
        </a:p>
      </dgm:t>
    </dgm:pt>
    <dgm:pt modelId="{7CA96860-0094-4CF9-AB19-93C526EDAC1B}" type="pres">
      <dgm:prSet presAssocID="{7940DDA9-7EA2-47EA-A36B-12B8EB388F99}" presName="triangle3" presStyleLbl="node1" presStyleIdx="2" presStyleCnt="4">
        <dgm:presLayoutVars>
          <dgm:bulletEnabled val="1"/>
        </dgm:presLayoutVars>
      </dgm:prSet>
      <dgm:spPr/>
      <dgm:t>
        <a:bodyPr/>
        <a:lstStyle/>
        <a:p>
          <a:endParaRPr lang="en-NZ"/>
        </a:p>
      </dgm:t>
    </dgm:pt>
    <dgm:pt modelId="{58C8EBAA-129A-4459-A32F-638F0506674A}" type="pres">
      <dgm:prSet presAssocID="{7940DDA9-7EA2-47EA-A36B-12B8EB388F99}" presName="triangle4" presStyleLbl="node1" presStyleIdx="3" presStyleCnt="4">
        <dgm:presLayoutVars>
          <dgm:bulletEnabled val="1"/>
        </dgm:presLayoutVars>
      </dgm:prSet>
      <dgm:spPr/>
      <dgm:t>
        <a:bodyPr/>
        <a:lstStyle/>
        <a:p>
          <a:endParaRPr lang="en-NZ"/>
        </a:p>
      </dgm:t>
    </dgm:pt>
  </dgm:ptLst>
  <dgm:cxnLst>
    <dgm:cxn modelId="{F76B969B-4C0D-4EA0-8865-1111DF52186C}" srcId="{7940DDA9-7EA2-47EA-A36B-12B8EB388F99}" destId="{F0265B54-B36A-4FC0-96BC-C1B514846C42}" srcOrd="1" destOrd="0" parTransId="{6E6F5C2F-5E56-4706-B333-E2F6BAA85685}" sibTransId="{9FDA94D8-D583-4A5A-979F-B16512350EAE}"/>
    <dgm:cxn modelId="{48AABEC4-61BB-439D-A877-35B21FBC833A}" type="presOf" srcId="{7940DDA9-7EA2-47EA-A36B-12B8EB388F99}" destId="{A9659ABD-ACF2-4E45-95EF-ECDEB011E2C2}" srcOrd="0" destOrd="0" presId="urn:microsoft.com/office/officeart/2005/8/layout/pyramid4"/>
    <dgm:cxn modelId="{A2A8282E-9626-43D6-A28D-0CA61A50259D}" type="presOf" srcId="{98BAD454-C156-4973-A25B-2439628013B5}" destId="{7CA96860-0094-4CF9-AB19-93C526EDAC1B}" srcOrd="0" destOrd="0" presId="urn:microsoft.com/office/officeart/2005/8/layout/pyramid4"/>
    <dgm:cxn modelId="{6C4A480F-001F-482D-B0F3-1F1CEF13944F}" srcId="{7940DDA9-7EA2-47EA-A36B-12B8EB388F99}" destId="{A207D6C9-1D41-47D6-A311-2EF29F80F21F}" srcOrd="3" destOrd="0" parTransId="{C141ADA0-BF5C-42D4-9682-83112FBA1B66}" sibTransId="{57F3CA4D-3EB7-42AE-8051-E20A9624676A}"/>
    <dgm:cxn modelId="{2FB3F076-130B-409B-BA00-9C3D2E36F9C6}" srcId="{7940DDA9-7EA2-47EA-A36B-12B8EB388F99}" destId="{98BAD454-C156-4973-A25B-2439628013B5}" srcOrd="2" destOrd="0" parTransId="{F1CF0F36-2B53-40F7-AF91-4FA04FC4A6B9}" sibTransId="{88D745C6-8A53-40A7-80F1-DF082C1DA16F}"/>
    <dgm:cxn modelId="{0AD4E28C-6ED8-4BE0-A9C5-C42E0FAD4541}" srcId="{7940DDA9-7EA2-47EA-A36B-12B8EB388F99}" destId="{40CDBB67-F62C-4D4D-B72E-E64CF0CA0432}" srcOrd="0" destOrd="0" parTransId="{BE69A2D0-055D-43C7-97DE-7792DA27BCFD}" sibTransId="{9B6B4386-5DE4-4CEE-8A29-36651F33E38A}"/>
    <dgm:cxn modelId="{79F72CC4-3F31-45F5-8882-64A42F9189B6}" type="presOf" srcId="{40CDBB67-F62C-4D4D-B72E-E64CF0CA0432}" destId="{7B31A52E-F881-4FF6-A1B6-C4A8F6E6E6E9}" srcOrd="0" destOrd="0" presId="urn:microsoft.com/office/officeart/2005/8/layout/pyramid4"/>
    <dgm:cxn modelId="{C5081A2B-1C32-4D54-A22A-3D50980B2335}" type="presOf" srcId="{F0265B54-B36A-4FC0-96BC-C1B514846C42}" destId="{CB77DF5B-0776-43DB-B3FD-CBFB911FE61F}" srcOrd="0" destOrd="0" presId="urn:microsoft.com/office/officeart/2005/8/layout/pyramid4"/>
    <dgm:cxn modelId="{369B156B-C7B3-4849-8716-C83201F39373}" type="presOf" srcId="{A207D6C9-1D41-47D6-A311-2EF29F80F21F}" destId="{58C8EBAA-129A-4459-A32F-638F0506674A}" srcOrd="0" destOrd="0" presId="urn:microsoft.com/office/officeart/2005/8/layout/pyramid4"/>
    <dgm:cxn modelId="{D88C4D04-4482-488E-BC60-890290173238}" type="presParOf" srcId="{A9659ABD-ACF2-4E45-95EF-ECDEB011E2C2}" destId="{7B31A52E-F881-4FF6-A1B6-C4A8F6E6E6E9}" srcOrd="0" destOrd="0" presId="urn:microsoft.com/office/officeart/2005/8/layout/pyramid4"/>
    <dgm:cxn modelId="{0898A4FE-77F2-4ADB-A52A-86061A062C16}" type="presParOf" srcId="{A9659ABD-ACF2-4E45-95EF-ECDEB011E2C2}" destId="{CB77DF5B-0776-43DB-B3FD-CBFB911FE61F}" srcOrd="1" destOrd="0" presId="urn:microsoft.com/office/officeart/2005/8/layout/pyramid4"/>
    <dgm:cxn modelId="{AF7672DE-26EA-406F-ADAF-9642F90D5BC5}" type="presParOf" srcId="{A9659ABD-ACF2-4E45-95EF-ECDEB011E2C2}" destId="{7CA96860-0094-4CF9-AB19-93C526EDAC1B}" srcOrd="2" destOrd="0" presId="urn:microsoft.com/office/officeart/2005/8/layout/pyramid4"/>
    <dgm:cxn modelId="{989FB520-328B-4273-8085-54E11BB0D9F0}" type="presParOf" srcId="{A9659ABD-ACF2-4E45-95EF-ECDEB011E2C2}" destId="{58C8EBAA-129A-4459-A32F-638F0506674A}"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1A52E-F881-4FF6-A1B6-C4A8F6E6E6E9}">
      <dsp:nvSpPr>
        <dsp:cNvPr id="0" name=""/>
        <dsp:cNvSpPr/>
      </dsp:nvSpPr>
      <dsp:spPr>
        <a:xfrm>
          <a:off x="2032000" y="0"/>
          <a:ext cx="2032000" cy="2032000"/>
        </a:xfrm>
        <a:prstGeom prst="triangle">
          <a:avLst/>
        </a:prstGeom>
        <a:solidFill>
          <a:srgbClr val="0B40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100000"/>
            </a:lnSpc>
            <a:spcBef>
              <a:spcPct val="0"/>
            </a:spcBef>
            <a:spcAft>
              <a:spcPts val="0"/>
            </a:spcAft>
          </a:pPr>
          <a:endParaRPr lang="en-NZ" sz="1100" kern="1200" dirty="0"/>
        </a:p>
      </dsp:txBody>
      <dsp:txXfrm>
        <a:off x="2540000" y="1016000"/>
        <a:ext cx="1016000" cy="1016000"/>
      </dsp:txXfrm>
    </dsp:sp>
    <dsp:sp modelId="{CB77DF5B-0776-43DB-B3FD-CBFB911FE61F}">
      <dsp:nvSpPr>
        <dsp:cNvPr id="0" name=""/>
        <dsp:cNvSpPr/>
      </dsp:nvSpPr>
      <dsp:spPr>
        <a:xfrm>
          <a:off x="1016000" y="2032000"/>
          <a:ext cx="2032000" cy="2032000"/>
        </a:xfrm>
        <a:prstGeom prst="triangle">
          <a:avLst/>
        </a:prstGeom>
        <a:solidFill>
          <a:srgbClr val="1F546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NZ" sz="1600" kern="1200" dirty="0"/>
            <a:t>Licensing system</a:t>
          </a:r>
        </a:p>
      </dsp:txBody>
      <dsp:txXfrm>
        <a:off x="1524000" y="3048000"/>
        <a:ext cx="1016000" cy="1016000"/>
      </dsp:txXfrm>
    </dsp:sp>
    <dsp:sp modelId="{7CA96860-0094-4CF9-AB19-93C526EDAC1B}">
      <dsp:nvSpPr>
        <dsp:cNvPr id="0" name=""/>
        <dsp:cNvSpPr/>
      </dsp:nvSpPr>
      <dsp:spPr>
        <a:xfrm rot="10800000">
          <a:off x="2032000" y="2032000"/>
          <a:ext cx="2032000" cy="2032000"/>
        </a:xfrm>
        <a:prstGeom prst="triangle">
          <a:avLst/>
        </a:prstGeom>
        <a:solidFill>
          <a:srgbClr val="52879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NZ" sz="1400" kern="1200" dirty="0"/>
        </a:p>
      </dsp:txBody>
      <dsp:txXfrm rot="10800000">
        <a:off x="2540000" y="2032000"/>
        <a:ext cx="1016000" cy="1016000"/>
      </dsp:txXfrm>
    </dsp:sp>
    <dsp:sp modelId="{58C8EBAA-129A-4459-A32F-638F0506674A}">
      <dsp:nvSpPr>
        <dsp:cNvPr id="0" name=""/>
        <dsp:cNvSpPr/>
      </dsp:nvSpPr>
      <dsp:spPr>
        <a:xfrm>
          <a:off x="3048000" y="2032000"/>
          <a:ext cx="2032000" cy="2032000"/>
        </a:xfrm>
        <a:prstGeom prst="triangle">
          <a:avLst/>
        </a:prstGeom>
        <a:solidFill>
          <a:srgbClr val="396E8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endParaRPr lang="en-NZ" sz="4700" kern="1200" dirty="0"/>
        </a:p>
      </dsp:txBody>
      <dsp:txXfrm>
        <a:off x="3556000" y="3048000"/>
        <a:ext cx="1016000" cy="10160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094BAE-4BB5-469A-A41B-D6CDE580176E}" type="datetimeFigureOut">
              <a:rPr lang="en-NZ" smtClean="0"/>
              <a:t>1/06/2018</a:t>
            </a:fld>
            <a:endParaRPr lang="en-NZ"/>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2428D0-2520-4026-8D2C-070B4AE6D8DC}" type="slidenum">
              <a:rPr lang="en-NZ" smtClean="0"/>
              <a:t>‹#›</a:t>
            </a:fld>
            <a:endParaRPr lang="en-NZ"/>
          </a:p>
        </p:txBody>
      </p:sp>
    </p:spTree>
    <p:extLst>
      <p:ext uri="{BB962C8B-B14F-4D97-AF65-F5344CB8AC3E}">
        <p14:creationId xmlns:p14="http://schemas.microsoft.com/office/powerpoint/2010/main" val="1086432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F00BD5-4761-4FC3-92DB-11DDD1C09E88}" type="datetimeFigureOut">
              <a:rPr lang="en-NZ" smtClean="0"/>
              <a:t>1/06/2018</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346522-C387-4F2F-BCF0-871E7F5E6A9F}" type="slidenum">
              <a:rPr lang="en-NZ" smtClean="0"/>
              <a:t>‹#›</a:t>
            </a:fld>
            <a:endParaRPr lang="en-NZ"/>
          </a:p>
        </p:txBody>
      </p:sp>
    </p:spTree>
    <p:extLst>
      <p:ext uri="{BB962C8B-B14F-4D97-AF65-F5344CB8AC3E}">
        <p14:creationId xmlns:p14="http://schemas.microsoft.com/office/powerpoint/2010/main" val="917931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We want these workshops to be a two-way street </a:t>
            </a:r>
            <a:r>
              <a:rPr lang="en-NZ" sz="1200" kern="1200" baseline="0" dirty="0" smtClean="0">
                <a:solidFill>
                  <a:schemeClr val="tx1"/>
                </a:solidFill>
                <a:effectLst/>
                <a:latin typeface="+mn-lt"/>
                <a:ea typeface="+mn-ea"/>
                <a:cs typeface="+mn-cs"/>
              </a:rPr>
              <a:t>– we want to understand each other and work together. </a:t>
            </a:r>
          </a:p>
          <a:p>
            <a:r>
              <a:rPr lang="en-NZ" sz="1200" kern="1200" baseline="0" dirty="0" smtClean="0">
                <a:solidFill>
                  <a:schemeClr val="tx1"/>
                </a:solidFill>
                <a:effectLst/>
                <a:latin typeface="+mn-lt"/>
                <a:ea typeface="+mn-ea"/>
                <a:cs typeface="+mn-cs"/>
              </a:rPr>
              <a:t>This presentation has a strange title, but it refers to the fact that the best plans and approach will fail if the culture isn’t right.</a:t>
            </a:r>
          </a:p>
          <a:p>
            <a:r>
              <a:rPr lang="en-NZ" sz="1200" kern="1200" baseline="0" dirty="0" smtClean="0">
                <a:solidFill>
                  <a:schemeClr val="tx1"/>
                </a:solidFill>
                <a:effectLst/>
                <a:latin typeface="+mn-lt"/>
                <a:ea typeface="+mn-ea"/>
                <a:cs typeface="+mn-cs"/>
              </a:rPr>
              <a:t>Strategy is a plan of action designed to achieve a long-term or overall </a:t>
            </a:r>
            <a:r>
              <a:rPr lang="en-NZ" sz="1200" kern="1200" baseline="0" dirty="0" smtClean="0">
                <a:solidFill>
                  <a:schemeClr val="tx1"/>
                </a:solidFill>
                <a:effectLst/>
                <a:latin typeface="+mn-lt"/>
                <a:ea typeface="+mn-ea"/>
                <a:cs typeface="+mn-cs"/>
              </a:rPr>
              <a:t>aim.</a:t>
            </a:r>
            <a:endParaRPr lang="en-NZ" sz="1200" kern="1200" baseline="0" dirty="0" smtClean="0">
              <a:solidFill>
                <a:schemeClr val="tx1"/>
              </a:solidFill>
              <a:effectLst/>
              <a:latin typeface="+mn-lt"/>
              <a:ea typeface="+mn-ea"/>
              <a:cs typeface="+mn-cs"/>
            </a:endParaRPr>
          </a:p>
          <a:p>
            <a:r>
              <a:rPr lang="en-NZ" sz="1200" kern="1200" baseline="0" dirty="0" smtClean="0">
                <a:solidFill>
                  <a:schemeClr val="tx1"/>
                </a:solidFill>
                <a:effectLst/>
                <a:latin typeface="+mn-lt"/>
                <a:ea typeface="+mn-ea"/>
                <a:cs typeface="+mn-cs"/>
              </a:rPr>
              <a:t>Culture is a set of attitudes and beliefs that belong to a group. It’s about doing the right thing and encouraging the people in that group to understand why doing the right thing matters. When the whole group wants to do the right thing and knows why they should do the right thing, that culture is more powerful and meaningful than a set of rules, or strategy.</a:t>
            </a:r>
          </a:p>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baseline="0" dirty="0" smtClean="0">
                <a:solidFill>
                  <a:schemeClr val="tx1"/>
                </a:solidFill>
                <a:effectLst/>
                <a:latin typeface="+mn-lt"/>
                <a:ea typeface="+mn-ea"/>
                <a:cs typeface="+mn-cs"/>
              </a:rPr>
              <a:t>It’s why we want to promote a culture of care, internally and externally in the gambling system. </a:t>
            </a:r>
            <a:endParaRPr lang="en-NZ"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346522-C387-4F2F-BCF0-871E7F5E6A9F}" type="slidenum">
              <a:rPr lang="en-NZ" smtClean="0"/>
              <a:t>1</a:t>
            </a:fld>
            <a:endParaRPr lang="en-NZ"/>
          </a:p>
        </p:txBody>
      </p:sp>
    </p:spTree>
    <p:extLst>
      <p:ext uri="{BB962C8B-B14F-4D97-AF65-F5344CB8AC3E}">
        <p14:creationId xmlns:p14="http://schemas.microsoft.com/office/powerpoint/2010/main" val="1463951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These</a:t>
            </a:r>
            <a:r>
              <a:rPr lang="en-NZ" sz="1200" kern="1200" baseline="0" dirty="0" smtClean="0">
                <a:solidFill>
                  <a:schemeClr val="tx1"/>
                </a:solidFill>
                <a:effectLst/>
                <a:latin typeface="+mn-lt"/>
                <a:ea typeface="+mn-ea"/>
                <a:cs typeface="+mn-cs"/>
              </a:rPr>
              <a:t> are the tools that we will talk about today. We’ll use them all to help us improve harm minimisation across the sector. The things we learn from these tools will </a:t>
            </a:r>
            <a:r>
              <a:rPr lang="en-NZ" sz="1200" kern="1200" dirty="0" smtClean="0">
                <a:solidFill>
                  <a:schemeClr val="tx1"/>
                </a:solidFill>
                <a:effectLst/>
                <a:latin typeface="+mn-lt"/>
                <a:ea typeface="+mn-ea"/>
                <a:cs typeface="+mn-cs"/>
              </a:rPr>
              <a:t>influence our licensing</a:t>
            </a:r>
            <a:r>
              <a:rPr lang="en-NZ" sz="1200" kern="1200" baseline="0" dirty="0" smtClean="0">
                <a:solidFill>
                  <a:schemeClr val="tx1"/>
                </a:solidFill>
                <a:effectLst/>
                <a:latin typeface="+mn-lt"/>
                <a:ea typeface="+mn-ea"/>
                <a:cs typeface="+mn-cs"/>
              </a:rPr>
              <a:t> decisions and outcomes. </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baseline="0" dirty="0" smtClean="0">
                <a:solidFill>
                  <a:schemeClr val="tx1"/>
                </a:solidFill>
                <a:effectLst/>
                <a:latin typeface="+mn-lt"/>
                <a:ea typeface="+mn-ea"/>
                <a:cs typeface="+mn-cs"/>
              </a:rPr>
              <a:t>All of this will be done with engagement throughout. </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5F346522-C387-4F2F-BCF0-871E7F5E6A9F}" type="slidenum">
              <a:rPr lang="en-NZ" smtClean="0"/>
              <a:t>10</a:t>
            </a:fld>
            <a:endParaRPr lang="en-NZ"/>
          </a:p>
        </p:txBody>
      </p:sp>
    </p:spTree>
    <p:extLst>
      <p:ext uri="{BB962C8B-B14F-4D97-AF65-F5344CB8AC3E}">
        <p14:creationId xmlns:p14="http://schemas.microsoft.com/office/powerpoint/2010/main" val="1391346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So how have we </a:t>
            </a:r>
            <a:r>
              <a:rPr lang="en-NZ" u="none" dirty="0" smtClean="0"/>
              <a:t>done so far? This data</a:t>
            </a:r>
            <a:r>
              <a:rPr lang="en-NZ" u="none" baseline="0" dirty="0" smtClean="0"/>
              <a:t> is a bit out of date, and we hope these numbers would be even higher now. </a:t>
            </a:r>
            <a:r>
              <a:rPr lang="en-NZ" u="none" dirty="0" smtClean="0"/>
              <a:t/>
            </a:r>
            <a:br>
              <a:rPr lang="en-NZ" u="none" dirty="0" smtClean="0"/>
            </a:br>
            <a:endParaRPr lang="en-NZ" baseline="0" dirty="0" smtClean="0"/>
          </a:p>
        </p:txBody>
      </p:sp>
      <p:sp>
        <p:nvSpPr>
          <p:cNvPr id="4" name="Slide Number Placeholder 3"/>
          <p:cNvSpPr>
            <a:spLocks noGrp="1"/>
          </p:cNvSpPr>
          <p:nvPr>
            <p:ph type="sldNum" sz="quarter" idx="10"/>
          </p:nvPr>
        </p:nvSpPr>
        <p:spPr/>
        <p:txBody>
          <a:bodyPr/>
          <a:lstStyle/>
          <a:p>
            <a:fld id="{5F346522-C387-4F2F-BCF0-871E7F5E6A9F}" type="slidenum">
              <a:rPr lang="en-NZ" smtClean="0"/>
              <a:t>11</a:t>
            </a:fld>
            <a:endParaRPr lang="en-NZ"/>
          </a:p>
        </p:txBody>
      </p:sp>
    </p:spTree>
    <p:extLst>
      <p:ext uri="{BB962C8B-B14F-4D97-AF65-F5344CB8AC3E}">
        <p14:creationId xmlns:p14="http://schemas.microsoft.com/office/powerpoint/2010/main" val="1962769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F346522-C387-4F2F-BCF0-871E7F5E6A9F}" type="slidenum">
              <a:rPr lang="en-NZ" smtClean="0"/>
              <a:t>12</a:t>
            </a:fld>
            <a:endParaRPr lang="en-NZ"/>
          </a:p>
        </p:txBody>
      </p:sp>
    </p:spTree>
    <p:extLst>
      <p:ext uri="{BB962C8B-B14F-4D97-AF65-F5344CB8AC3E}">
        <p14:creationId xmlns:p14="http://schemas.microsoft.com/office/powerpoint/2010/main" val="2289241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F346522-C387-4F2F-BCF0-871E7F5E6A9F}" type="slidenum">
              <a:rPr lang="en-NZ" smtClean="0">
                <a:solidFill>
                  <a:prstClr val="black"/>
                </a:solidFill>
              </a:rPr>
              <a:pPr/>
              <a:t>2</a:t>
            </a:fld>
            <a:endParaRPr lang="en-NZ">
              <a:solidFill>
                <a:prstClr val="black"/>
              </a:solidFill>
            </a:endParaRPr>
          </a:p>
        </p:txBody>
      </p:sp>
    </p:spTree>
    <p:extLst>
      <p:ext uri="{BB962C8B-B14F-4D97-AF65-F5344CB8AC3E}">
        <p14:creationId xmlns:p14="http://schemas.microsoft.com/office/powerpoint/2010/main" val="837328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Balancing all three sections leads to strong communities.</a:t>
            </a:r>
          </a:p>
        </p:txBody>
      </p:sp>
      <p:sp>
        <p:nvSpPr>
          <p:cNvPr id="4" name="Slide Number Placeholder 3"/>
          <p:cNvSpPr>
            <a:spLocks noGrp="1"/>
          </p:cNvSpPr>
          <p:nvPr>
            <p:ph type="sldNum" sz="quarter" idx="10"/>
          </p:nvPr>
        </p:nvSpPr>
        <p:spPr/>
        <p:txBody>
          <a:bodyPr/>
          <a:lstStyle/>
          <a:p>
            <a:fld id="{5F346522-C387-4F2F-BCF0-871E7F5E6A9F}" type="slidenum">
              <a:rPr lang="en-NZ" smtClean="0">
                <a:solidFill>
                  <a:prstClr val="black"/>
                </a:solidFill>
              </a:rPr>
              <a:pPr/>
              <a:t>3</a:t>
            </a:fld>
            <a:endParaRPr lang="en-NZ">
              <a:solidFill>
                <a:prstClr val="black"/>
              </a:solidFill>
            </a:endParaRPr>
          </a:p>
        </p:txBody>
      </p:sp>
    </p:spTree>
    <p:extLst>
      <p:ext uri="{BB962C8B-B14F-4D97-AF65-F5344CB8AC3E}">
        <p14:creationId xmlns:p14="http://schemas.microsoft.com/office/powerpoint/2010/main" val="1948083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There were important lessons</a:t>
            </a:r>
            <a:r>
              <a:rPr lang="en-NZ" baseline="0" dirty="0" smtClean="0"/>
              <a:t> to be learned from this case </a:t>
            </a:r>
            <a:r>
              <a:rPr lang="en-NZ" baseline="0" dirty="0" smtClean="0"/>
              <a:t>(Operation Chestnut)– </a:t>
            </a:r>
            <a:r>
              <a:rPr lang="en-NZ" baseline="0" dirty="0" smtClean="0"/>
              <a:t>it was significant and set a precedent.</a:t>
            </a:r>
          </a:p>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smtClean="0"/>
              <a:t>The High Court judge commented that the Department must be able to rely on the accuracy of information provided to it.</a:t>
            </a:r>
            <a:endParaRPr lang="en-NZ"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N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From judgement:</a:t>
            </a:r>
            <a:r>
              <a:rPr lang="en-NZ" baseline="0" dirty="0" smtClean="0"/>
              <a:t> Misleading the regulator or failing to provide information influences regulatory decisions. This is a serious compliance matter. </a:t>
            </a:r>
            <a:endParaRPr lang="en-NZ"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NZ" dirty="0" smtClean="0"/>
          </a:p>
          <a:p>
            <a:endParaRPr lang="en-NZ" dirty="0"/>
          </a:p>
        </p:txBody>
      </p:sp>
      <p:sp>
        <p:nvSpPr>
          <p:cNvPr id="4" name="Slide Number Placeholder 3"/>
          <p:cNvSpPr>
            <a:spLocks noGrp="1"/>
          </p:cNvSpPr>
          <p:nvPr>
            <p:ph type="sldNum" sz="quarter" idx="10"/>
          </p:nvPr>
        </p:nvSpPr>
        <p:spPr/>
        <p:txBody>
          <a:bodyPr/>
          <a:lstStyle/>
          <a:p>
            <a:fld id="{F22D5EC6-F845-4908-AC39-08A7F7238AF2}" type="slidenum">
              <a:rPr lang="en-NZ" smtClean="0"/>
              <a:t>4</a:t>
            </a:fld>
            <a:endParaRPr lang="en-NZ"/>
          </a:p>
        </p:txBody>
      </p:sp>
    </p:spTree>
    <p:extLst>
      <p:ext uri="{BB962C8B-B14F-4D97-AF65-F5344CB8AC3E}">
        <p14:creationId xmlns:p14="http://schemas.microsoft.com/office/powerpoint/2010/main" val="1311244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NZ" baseline="0" dirty="0" smtClean="0"/>
              <a:t>We’ve are a responsive risk-based regulator. We want to understand your world and work together to reduce risk and get a better outcome for New Zealanders.</a:t>
            </a:r>
          </a:p>
          <a:p>
            <a:pPr marL="0" indent="0">
              <a:buNone/>
            </a:pPr>
            <a:endParaRPr lang="en-NZ" baseline="0" dirty="0" smtClean="0"/>
          </a:p>
        </p:txBody>
      </p:sp>
      <p:sp>
        <p:nvSpPr>
          <p:cNvPr id="4" name="Slide Number Placeholder 3"/>
          <p:cNvSpPr>
            <a:spLocks noGrp="1"/>
          </p:cNvSpPr>
          <p:nvPr>
            <p:ph type="sldNum" sz="quarter" idx="10"/>
          </p:nvPr>
        </p:nvSpPr>
        <p:spPr/>
        <p:txBody>
          <a:bodyPr/>
          <a:lstStyle/>
          <a:p>
            <a:fld id="{5F346522-C387-4F2F-BCF0-871E7F5E6A9F}" type="slidenum">
              <a:rPr lang="en-NZ" smtClean="0"/>
              <a:t>5</a:t>
            </a:fld>
            <a:endParaRPr lang="en-NZ"/>
          </a:p>
        </p:txBody>
      </p:sp>
    </p:spTree>
    <p:extLst>
      <p:ext uri="{BB962C8B-B14F-4D97-AF65-F5344CB8AC3E}">
        <p14:creationId xmlns:p14="http://schemas.microsoft.com/office/powerpoint/2010/main" val="3505207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F346522-C387-4F2F-BCF0-871E7F5E6A9F}" type="slidenum">
              <a:rPr lang="en-NZ" smtClean="0"/>
              <a:t>6</a:t>
            </a:fld>
            <a:endParaRPr lang="en-NZ"/>
          </a:p>
        </p:txBody>
      </p:sp>
    </p:spTree>
    <p:extLst>
      <p:ext uri="{BB962C8B-B14F-4D97-AF65-F5344CB8AC3E}">
        <p14:creationId xmlns:p14="http://schemas.microsoft.com/office/powerpoint/2010/main" val="527273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Just as we have recognised</a:t>
            </a:r>
            <a:r>
              <a:rPr lang="en-NZ" baseline="0" dirty="0" smtClean="0"/>
              <a:t> the need to change and move forward we also expect the sector to do so. </a:t>
            </a:r>
          </a:p>
          <a:p>
            <a:endParaRPr lang="en-NZ" baseline="0" dirty="0" smtClean="0"/>
          </a:p>
          <a:p>
            <a:r>
              <a:rPr lang="en-NZ" baseline="0" dirty="0" smtClean="0"/>
              <a:t>The Health Promotion Agency (HPA) and the Department have tools to support you in your responsibilities, including venue training resources and packs. </a:t>
            </a:r>
            <a:br>
              <a:rPr lang="en-NZ" baseline="0" dirty="0" smtClean="0"/>
            </a:br>
            <a:endParaRPr lang="en-NZ" baseline="0" dirty="0" smtClean="0"/>
          </a:p>
          <a:p>
            <a:r>
              <a:rPr lang="en-NZ" baseline="0" dirty="0" smtClean="0"/>
              <a:t>It boils down to:</a:t>
            </a:r>
          </a:p>
          <a:p>
            <a:pPr marL="228600" indent="-228600">
              <a:buAutoNum type="arabicParenR"/>
            </a:pPr>
            <a:r>
              <a:rPr lang="en-NZ" baseline="0" dirty="0" smtClean="0"/>
              <a:t>Taking an interest in gamblers</a:t>
            </a:r>
          </a:p>
          <a:p>
            <a:pPr marL="228600" indent="-228600">
              <a:buAutoNum type="arabicParenR"/>
            </a:pPr>
            <a:r>
              <a:rPr lang="en-NZ" baseline="0" dirty="0" smtClean="0"/>
              <a:t>Knowing what to look for</a:t>
            </a:r>
          </a:p>
          <a:p>
            <a:pPr marL="228600" indent="-228600">
              <a:buAutoNum type="arabicParenR"/>
            </a:pPr>
            <a:r>
              <a:rPr lang="en-NZ" baseline="0" dirty="0" smtClean="0"/>
              <a:t>Acting on signs</a:t>
            </a:r>
          </a:p>
          <a:p>
            <a:pPr marL="228600" indent="-228600">
              <a:buAutoNum type="arabicParenR"/>
            </a:pPr>
            <a:r>
              <a:rPr lang="en-NZ" baseline="0" dirty="0" smtClean="0"/>
              <a:t>Recording what happened</a:t>
            </a:r>
          </a:p>
          <a:p>
            <a:pPr marL="228600" indent="-228600">
              <a:buAutoNum type="arabicParenR"/>
            </a:pPr>
            <a:r>
              <a:rPr lang="en-NZ" baseline="0" dirty="0" smtClean="0"/>
              <a:t>CARING about what goes on in your venue.</a:t>
            </a:r>
          </a:p>
          <a:p>
            <a:endParaRPr lang="en-NZ" baseline="0" dirty="0" smtClean="0"/>
          </a:p>
          <a:p>
            <a:pPr marL="0" indent="0">
              <a:buFontTx/>
              <a:buNone/>
            </a:pPr>
            <a:endParaRPr lang="en-NZ" dirty="0"/>
          </a:p>
        </p:txBody>
      </p:sp>
      <p:sp>
        <p:nvSpPr>
          <p:cNvPr id="4" name="Slide Number Placeholder 3"/>
          <p:cNvSpPr>
            <a:spLocks noGrp="1"/>
          </p:cNvSpPr>
          <p:nvPr>
            <p:ph type="sldNum" sz="quarter" idx="10"/>
          </p:nvPr>
        </p:nvSpPr>
        <p:spPr/>
        <p:txBody>
          <a:bodyPr/>
          <a:lstStyle/>
          <a:p>
            <a:fld id="{5F346522-C387-4F2F-BCF0-871E7F5E6A9F}" type="slidenum">
              <a:rPr lang="en-NZ" smtClean="0"/>
              <a:t>7</a:t>
            </a:fld>
            <a:endParaRPr lang="en-NZ"/>
          </a:p>
        </p:txBody>
      </p:sp>
    </p:spTree>
    <p:extLst>
      <p:ext uri="{BB962C8B-B14F-4D97-AF65-F5344CB8AC3E}">
        <p14:creationId xmlns:p14="http://schemas.microsoft.com/office/powerpoint/2010/main" val="3505207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A culture of care means:</a:t>
            </a:r>
          </a:p>
          <a:p>
            <a:r>
              <a:rPr lang="en-NZ" sz="1200" kern="1200" dirty="0" smtClean="0">
                <a:solidFill>
                  <a:schemeClr val="tx1"/>
                </a:solidFill>
                <a:effectLst/>
                <a:latin typeface="+mn-lt"/>
                <a:ea typeface="+mn-ea"/>
                <a:cs typeface="+mn-cs"/>
              </a:rPr>
              <a:t>Building relationships and taking time to speak to customers.</a:t>
            </a:r>
          </a:p>
          <a:p>
            <a:r>
              <a:rPr lang="en-NZ" sz="1200" kern="1200" dirty="0" smtClean="0">
                <a:solidFill>
                  <a:schemeClr val="tx1"/>
                </a:solidFill>
                <a:effectLst/>
                <a:latin typeface="+mn-lt"/>
                <a:ea typeface="+mn-ea"/>
                <a:cs typeface="+mn-cs"/>
              </a:rPr>
              <a:t>Looking out for the signs you’ve been trained to look out for.</a:t>
            </a:r>
            <a:br>
              <a:rPr lang="en-NZ" sz="1200" kern="1200" dirty="0" smtClean="0">
                <a:solidFill>
                  <a:schemeClr val="tx1"/>
                </a:solidFill>
                <a:effectLst/>
                <a:latin typeface="+mn-lt"/>
                <a:ea typeface="+mn-ea"/>
                <a:cs typeface="+mn-cs"/>
              </a:rPr>
            </a:br>
            <a:r>
              <a:rPr lang="en-NZ" sz="1200" kern="1200" dirty="0" smtClean="0">
                <a:solidFill>
                  <a:schemeClr val="tx1"/>
                </a:solidFill>
                <a:effectLst/>
                <a:latin typeface="+mn-lt"/>
                <a:ea typeface="+mn-ea"/>
                <a:cs typeface="+mn-cs"/>
              </a:rPr>
              <a:t>Offering them the chance to come away from the gaming area and have a chat for a couple of minutes (you could offer them a free tea or coffee). </a:t>
            </a:r>
          </a:p>
          <a:p>
            <a:r>
              <a:rPr lang="en-NZ" sz="1200" kern="1200" dirty="0" smtClean="0">
                <a:solidFill>
                  <a:schemeClr val="tx1"/>
                </a:solidFill>
                <a:effectLst/>
                <a:latin typeface="+mn-lt"/>
                <a:ea typeface="+mn-ea"/>
                <a:cs typeface="+mn-cs"/>
              </a:rPr>
              <a:t>A</a:t>
            </a:r>
            <a:r>
              <a:rPr lang="en-NZ" sz="1200" kern="1200" baseline="0" dirty="0" smtClean="0">
                <a:solidFill>
                  <a:schemeClr val="tx1"/>
                </a:solidFill>
                <a:effectLst/>
                <a:latin typeface="+mn-lt"/>
                <a:ea typeface="+mn-ea"/>
                <a:cs typeface="+mn-cs"/>
              </a:rPr>
              <a:t> manager that supports staff to care for their customers</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Having a policy so that all staff know</a:t>
            </a:r>
            <a:r>
              <a:rPr lang="en-NZ" sz="1200" kern="1200" baseline="0" dirty="0" smtClean="0">
                <a:solidFill>
                  <a:schemeClr val="tx1"/>
                </a:solidFill>
                <a:effectLst/>
                <a:latin typeface="+mn-lt"/>
                <a:ea typeface="+mn-ea"/>
                <a:cs typeface="+mn-cs"/>
              </a:rPr>
              <a:t> what to do</a:t>
            </a:r>
            <a:r>
              <a:rPr lang="en-NZ" sz="1200" kern="1200" dirty="0" smtClean="0">
                <a:solidFill>
                  <a:schemeClr val="tx1"/>
                </a:solidFill>
                <a:effectLst/>
                <a:latin typeface="+mn-lt"/>
                <a:ea typeface="+mn-ea"/>
                <a:cs typeface="+mn-cs"/>
              </a:rPr>
              <a:t>.</a:t>
            </a:r>
          </a:p>
          <a:p>
            <a:r>
              <a:rPr lang="en-NZ" sz="1200" kern="1200" dirty="0" smtClean="0">
                <a:solidFill>
                  <a:schemeClr val="tx1"/>
                </a:solidFill>
                <a:effectLst/>
                <a:latin typeface="+mn-lt"/>
                <a:ea typeface="+mn-ea"/>
                <a:cs typeface="+mn-cs"/>
              </a:rPr>
              <a:t>In</a:t>
            </a:r>
            <a:r>
              <a:rPr lang="en-NZ" sz="1200" kern="1200" baseline="0" dirty="0" smtClean="0">
                <a:solidFill>
                  <a:schemeClr val="tx1"/>
                </a:solidFill>
                <a:effectLst/>
                <a:latin typeface="+mn-lt"/>
                <a:ea typeface="+mn-ea"/>
                <a:cs typeface="+mn-cs"/>
              </a:rPr>
              <a:t> the video when </a:t>
            </a:r>
            <a:r>
              <a:rPr lang="en-NZ" sz="1200" kern="1200" dirty="0" smtClean="0">
                <a:solidFill>
                  <a:schemeClr val="tx1"/>
                </a:solidFill>
                <a:effectLst/>
                <a:latin typeface="+mn-lt"/>
                <a:ea typeface="+mn-ea"/>
                <a:cs typeface="+mn-cs"/>
              </a:rPr>
              <a:t>Baylee says “everyone that comes into our venue is important” – that’s the kind of culture of care we are after. </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346522-C387-4F2F-BCF0-871E7F5E6A9F}" type="slidenum">
              <a:rPr lang="en-NZ" smtClean="0"/>
              <a:t>8</a:t>
            </a:fld>
            <a:endParaRPr lang="en-NZ"/>
          </a:p>
        </p:txBody>
      </p:sp>
    </p:spTree>
    <p:extLst>
      <p:ext uri="{BB962C8B-B14F-4D97-AF65-F5344CB8AC3E}">
        <p14:creationId xmlns:p14="http://schemas.microsoft.com/office/powerpoint/2010/main" val="2517755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aseline="0" dirty="0" smtClean="0"/>
              <a:t>We want to move from the bottom line, which is what we have to do under the Act and regulations, to the top line, where we are caring about our customers and continually improving practice. </a:t>
            </a:r>
          </a:p>
          <a:p>
            <a:pPr marL="0" indent="0">
              <a:buFont typeface="Arial" panose="020B0604020202020204" pitchFamily="34" charset="0"/>
              <a:buNone/>
            </a:pPr>
            <a:r>
              <a:rPr lang="en-NZ" baseline="0" dirty="0" smtClean="0"/>
              <a:t>To get there will involve some discretionary effort. So why should we make that effort? </a:t>
            </a:r>
          </a:p>
          <a:p>
            <a:pPr marL="0" indent="0">
              <a:buFont typeface="Arial" panose="020B0604020202020204" pitchFamily="34" charset="0"/>
              <a:buNone/>
            </a:pPr>
            <a:endParaRPr lang="en-NZ" baseline="0" dirty="0" smtClean="0"/>
          </a:p>
          <a:p>
            <a:pPr marL="0" indent="0">
              <a:buFont typeface="Arial" panose="020B0604020202020204" pitchFamily="34" charset="0"/>
              <a:buNone/>
            </a:pPr>
            <a:r>
              <a:rPr lang="en-NZ" baseline="0" dirty="0" smtClean="0"/>
              <a:t>We believe that times change far faster than laws and regulations. We want to change with the times before we have change imposed on us. We also want an enhanced sector reputation and sustainability. We want safer gambling environments. But mostly, we make the effort because we care about our customers.</a:t>
            </a:r>
          </a:p>
        </p:txBody>
      </p:sp>
      <p:sp>
        <p:nvSpPr>
          <p:cNvPr id="4" name="Slide Number Placeholder 3"/>
          <p:cNvSpPr>
            <a:spLocks noGrp="1"/>
          </p:cNvSpPr>
          <p:nvPr>
            <p:ph type="sldNum" sz="quarter" idx="10"/>
          </p:nvPr>
        </p:nvSpPr>
        <p:spPr/>
        <p:txBody>
          <a:bodyPr/>
          <a:lstStyle/>
          <a:p>
            <a:fld id="{5F346522-C387-4F2F-BCF0-871E7F5E6A9F}" type="slidenum">
              <a:rPr lang="en-NZ" smtClean="0"/>
              <a:t>9</a:t>
            </a:fld>
            <a:endParaRPr lang="en-NZ"/>
          </a:p>
        </p:txBody>
      </p:sp>
    </p:spTree>
    <p:extLst>
      <p:ext uri="{BB962C8B-B14F-4D97-AF65-F5344CB8AC3E}">
        <p14:creationId xmlns:p14="http://schemas.microsoft.com/office/powerpoint/2010/main" val="3505207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solidFill>
                  <a:srgbClr val="1F546B"/>
                </a:solidFill>
              </a:defRPr>
            </a:lvl1pPr>
          </a:lstStyle>
          <a:p>
            <a:r>
              <a:rPr lang="en-US" dirty="0" smtClean="0"/>
              <a:t>Click to edit Master title style</a:t>
            </a:r>
            <a:endParaRPr lang="en-NZ" dirty="0"/>
          </a:p>
        </p:txBody>
      </p:sp>
      <p:sp>
        <p:nvSpPr>
          <p:cNvPr id="3" name="Content Placeholder 2"/>
          <p:cNvSpPr>
            <a:spLocks noGrp="1"/>
          </p:cNvSpPr>
          <p:nvPr>
            <p:ph idx="1"/>
          </p:nvPr>
        </p:nvSpPr>
        <p:spPr/>
        <p:txBody>
          <a:bodyPr/>
          <a:lstStyle>
            <a:lvl1pPr marL="360000" indent="-360000">
              <a:spcBef>
                <a:spcPts val="600"/>
              </a:spcBef>
              <a:defRPr sz="2800"/>
            </a:lvl1pPr>
            <a:lvl2pPr marL="720000" indent="-360000">
              <a:spcBef>
                <a:spcPts val="600"/>
              </a:spcBef>
              <a:defRPr sz="2400"/>
            </a:lvl2pPr>
            <a:lvl3pPr marL="1079500" indent="-358775">
              <a:spcBef>
                <a:spcPts val="600"/>
              </a:spcBef>
              <a:defRPr sz="1800"/>
            </a:lvl3pPr>
            <a:lvl4pPr marL="1439863" indent="-358775">
              <a:spcBef>
                <a:spcPts val="600"/>
              </a:spcBef>
              <a:defRPr sz="1600"/>
            </a:lvl4pPr>
            <a:lvl5pPr marL="1800000" indent="-360000">
              <a:spcBef>
                <a:spcPts val="600"/>
              </a:spcBef>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6466520" y="4054165"/>
            <a:ext cx="144016" cy="4365104"/>
          </a:xfrm>
          <a:prstGeom prst="rect">
            <a:avLst/>
          </a:prstGeom>
        </p:spPr>
      </p:pic>
      <p:sp>
        <p:nvSpPr>
          <p:cNvPr id="11" name="Footer Placeholder 4"/>
          <p:cNvSpPr txBox="1">
            <a:spLocks/>
          </p:cNvSpPr>
          <p:nvPr/>
        </p:nvSpPr>
        <p:spPr>
          <a:xfrm>
            <a:off x="5775884" y="6309320"/>
            <a:ext cx="3024336" cy="365125"/>
          </a:xfrm>
          <a:prstGeom prst="rect">
            <a:avLst/>
          </a:prstGeom>
        </p:spPr>
        <p:txBody>
          <a:bodyPr/>
          <a:lstStyle>
            <a:defPPr>
              <a:defRPr lang="en-US"/>
            </a:defPPr>
            <a:lvl1pPr marL="0" algn="l" defTabSz="914400" rtl="0" eaLnBrk="1" latinLnBrk="0" hangingPunct="1">
              <a:defRPr sz="18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NZ" sz="1200" dirty="0" smtClean="0"/>
              <a:t>Department of Internal Affairs</a:t>
            </a:r>
            <a:endParaRPr lang="en-NZ" sz="1200" dirty="0"/>
          </a:p>
        </p:txBody>
      </p:sp>
    </p:spTree>
    <p:extLst>
      <p:ext uri="{BB962C8B-B14F-4D97-AF65-F5344CB8AC3E}">
        <p14:creationId xmlns:p14="http://schemas.microsoft.com/office/powerpoint/2010/main" val="37352385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6466520" y="4054760"/>
            <a:ext cx="144016" cy="4365104"/>
          </a:xfrm>
          <a:prstGeom prst="rect">
            <a:avLst/>
          </a:prstGeom>
        </p:spPr>
      </p:pic>
      <p:sp>
        <p:nvSpPr>
          <p:cNvPr id="10" name="Footer Placeholder 4"/>
          <p:cNvSpPr txBox="1">
            <a:spLocks/>
          </p:cNvSpPr>
          <p:nvPr/>
        </p:nvSpPr>
        <p:spPr>
          <a:xfrm>
            <a:off x="5775884" y="6309320"/>
            <a:ext cx="3024336" cy="365125"/>
          </a:xfrm>
          <a:prstGeom prst="rect">
            <a:avLst/>
          </a:prstGeom>
        </p:spPr>
        <p:txBody>
          <a:bodyPr/>
          <a:lstStyle>
            <a:defPPr>
              <a:defRPr lang="en-US"/>
            </a:defPPr>
            <a:lvl1pPr marL="0" algn="l" defTabSz="914400" rtl="0" eaLnBrk="1" latinLnBrk="0" hangingPunct="1">
              <a:defRPr sz="18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NZ" sz="1200" dirty="0" smtClean="0"/>
              <a:t>Department of Internal Affairs</a:t>
            </a:r>
            <a:endParaRPr lang="en-NZ" sz="1200" dirty="0"/>
          </a:p>
        </p:txBody>
      </p:sp>
    </p:spTree>
    <p:extLst>
      <p:ext uri="{BB962C8B-B14F-4D97-AF65-F5344CB8AC3E}">
        <p14:creationId xmlns:p14="http://schemas.microsoft.com/office/powerpoint/2010/main" val="2085281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1F546B"/>
                </a:solidFill>
              </a:defRPr>
            </a:lvl1pPr>
          </a:lstStyle>
          <a:p>
            <a:r>
              <a:rPr lang="en-US" dirty="0" smtClean="0"/>
              <a:t>Click to edit Master title style</a:t>
            </a:r>
            <a:endParaRPr lang="en-NZ"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a:solidFill>
                  <a:srgbClr val="A42F1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6466520" y="4041475"/>
            <a:ext cx="144016" cy="4365104"/>
          </a:xfrm>
          <a:prstGeom prst="rect">
            <a:avLst/>
          </a:prstGeom>
        </p:spPr>
      </p:pic>
      <p:sp>
        <p:nvSpPr>
          <p:cNvPr id="11" name="Footer Placeholder 4"/>
          <p:cNvSpPr txBox="1">
            <a:spLocks/>
          </p:cNvSpPr>
          <p:nvPr/>
        </p:nvSpPr>
        <p:spPr>
          <a:xfrm>
            <a:off x="5775884" y="6309320"/>
            <a:ext cx="3024336" cy="365125"/>
          </a:xfrm>
          <a:prstGeom prst="rect">
            <a:avLst/>
          </a:prstGeom>
        </p:spPr>
        <p:txBody>
          <a:bodyPr/>
          <a:lstStyle>
            <a:defPPr>
              <a:defRPr lang="en-US"/>
            </a:defPPr>
            <a:lvl1pPr marL="0" algn="l" defTabSz="914400" rtl="0" eaLnBrk="1" latinLnBrk="0" hangingPunct="1">
              <a:defRPr sz="18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NZ" sz="1200" dirty="0" smtClean="0"/>
              <a:t>Department of Internal Affairs</a:t>
            </a:r>
            <a:endParaRPr lang="en-NZ" sz="1200" dirty="0"/>
          </a:p>
        </p:txBody>
      </p:sp>
    </p:spTree>
    <p:extLst>
      <p:ext uri="{BB962C8B-B14F-4D97-AF65-F5344CB8AC3E}">
        <p14:creationId xmlns:p14="http://schemas.microsoft.com/office/powerpoint/2010/main" val="40316045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7125940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27171860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15239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solidFill>
                  <a:srgbClr val="1F546B"/>
                </a:solidFill>
              </a:defRPr>
            </a:lvl1pPr>
          </a:lstStyle>
          <a:p>
            <a:r>
              <a:rPr lang="en-US" dirty="0" smtClean="0"/>
              <a:t>Click to edit Master title style</a:t>
            </a:r>
            <a:endParaRPr lang="en-NZ" dirty="0"/>
          </a:p>
        </p:txBody>
      </p:sp>
      <p:sp>
        <p:nvSpPr>
          <p:cNvPr id="3" name="Content Placeholder 2"/>
          <p:cNvSpPr>
            <a:spLocks noGrp="1"/>
          </p:cNvSpPr>
          <p:nvPr>
            <p:ph idx="1"/>
          </p:nvPr>
        </p:nvSpPr>
        <p:spPr/>
        <p:txBody>
          <a:bodyPr/>
          <a:lstStyle>
            <a:lvl1pPr marL="360000" indent="-360000">
              <a:spcBef>
                <a:spcPts val="600"/>
              </a:spcBef>
              <a:defRPr sz="2800"/>
            </a:lvl1pPr>
            <a:lvl2pPr marL="720000" indent="-360000">
              <a:spcBef>
                <a:spcPts val="600"/>
              </a:spcBef>
              <a:defRPr sz="2400"/>
            </a:lvl2pPr>
            <a:lvl3pPr marL="1079500" indent="-358775">
              <a:spcBef>
                <a:spcPts val="600"/>
              </a:spcBef>
              <a:defRPr sz="1800"/>
            </a:lvl3pPr>
            <a:lvl4pPr marL="1439863" indent="-358775">
              <a:spcBef>
                <a:spcPts val="600"/>
              </a:spcBef>
              <a:defRPr sz="1600"/>
            </a:lvl4pPr>
            <a:lvl5pPr marL="1800000" indent="-360000">
              <a:spcBef>
                <a:spcPts val="600"/>
              </a:spcBef>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6466520" y="4054165"/>
            <a:ext cx="144016" cy="4365104"/>
          </a:xfrm>
          <a:prstGeom prst="rect">
            <a:avLst/>
          </a:prstGeom>
        </p:spPr>
      </p:pic>
      <p:sp>
        <p:nvSpPr>
          <p:cNvPr id="11" name="Footer Placeholder 4"/>
          <p:cNvSpPr txBox="1">
            <a:spLocks/>
          </p:cNvSpPr>
          <p:nvPr/>
        </p:nvSpPr>
        <p:spPr>
          <a:xfrm>
            <a:off x="5775884" y="6309320"/>
            <a:ext cx="3024336" cy="365125"/>
          </a:xfrm>
          <a:prstGeom prst="rect">
            <a:avLst/>
          </a:prstGeom>
        </p:spPr>
        <p:txBody>
          <a:bodyPr/>
          <a:lstStyle>
            <a:defPPr>
              <a:defRPr lang="en-US"/>
            </a:defPPr>
            <a:lvl1pPr marL="0" algn="l" defTabSz="914400" rtl="0" eaLnBrk="1" latinLnBrk="0" hangingPunct="1">
              <a:defRPr sz="18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NZ" sz="1200" dirty="0" smtClean="0"/>
              <a:t>Department of Internal Affairs</a:t>
            </a:r>
            <a:endParaRPr lang="en-NZ" sz="1200" dirty="0"/>
          </a:p>
        </p:txBody>
      </p:sp>
    </p:spTree>
    <p:extLst>
      <p:ext uri="{BB962C8B-B14F-4D97-AF65-F5344CB8AC3E}">
        <p14:creationId xmlns:p14="http://schemas.microsoft.com/office/powerpoint/2010/main" val="37352385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sz="4400">
                <a:solidFill>
                  <a:srgbClr val="1F546B"/>
                </a:solidFill>
              </a:defRPr>
            </a:lvl1pPr>
          </a:lstStyle>
          <a:p>
            <a:r>
              <a:rPr lang="en-NZ" sz="4000" b="1" dirty="0" smtClean="0">
                <a:solidFill>
                  <a:srgbClr val="1F546B"/>
                </a:solidFill>
              </a:rPr>
              <a:t>Put your heading here</a:t>
            </a:r>
            <a:endParaRPr lang="en-NZ" dirty="0"/>
          </a:p>
        </p:txBody>
      </p:sp>
      <p:sp>
        <p:nvSpPr>
          <p:cNvPr id="3" name="Content Placeholder 2"/>
          <p:cNvSpPr>
            <a:spLocks noGrp="1"/>
          </p:cNvSpPr>
          <p:nvPr>
            <p:ph sz="half" idx="1"/>
          </p:nvPr>
        </p:nvSpPr>
        <p:spPr>
          <a:xfrm>
            <a:off x="457200" y="1600200"/>
            <a:ext cx="4038600" cy="4525963"/>
          </a:xfrm>
        </p:spPr>
        <p:txBody>
          <a:bodyPr/>
          <a:lstStyle>
            <a:lvl1pPr marL="360000" indent="-360000">
              <a:spcBef>
                <a:spcPts val="0"/>
              </a:spcBef>
              <a:defRPr sz="2800">
                <a:solidFill>
                  <a:srgbClr val="1F546B"/>
                </a:solidFill>
              </a:defRPr>
            </a:lvl1pPr>
            <a:lvl2pPr marL="720000" indent="-360000">
              <a:spcBef>
                <a:spcPts val="600"/>
              </a:spcBef>
              <a:buClr>
                <a:schemeClr val="bg1">
                  <a:lumMod val="50000"/>
                </a:schemeClr>
              </a:buClr>
              <a:defRPr sz="2400">
                <a:solidFill>
                  <a:schemeClr val="bg1">
                    <a:lumMod val="50000"/>
                  </a:schemeClr>
                </a:solidFill>
              </a:defRPr>
            </a:lvl2pPr>
            <a:lvl3pPr marL="1080000" indent="-360000">
              <a:spcBef>
                <a:spcPts val="600"/>
              </a:spcBef>
              <a:defRPr sz="2000"/>
            </a:lvl3pPr>
            <a:lvl4pPr marL="1440000" indent="-360000">
              <a:spcBef>
                <a:spcPts val="600"/>
              </a:spcBef>
              <a:defRPr sz="1800"/>
            </a:lvl4pPr>
            <a:lvl5pPr marL="1800000" indent="-360000">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6466520" y="4041475"/>
            <a:ext cx="144016" cy="4365104"/>
          </a:xfrm>
          <a:prstGeom prst="rect">
            <a:avLst/>
          </a:prstGeom>
        </p:spPr>
      </p:pic>
      <p:sp>
        <p:nvSpPr>
          <p:cNvPr id="11" name="Footer Placeholder 4"/>
          <p:cNvSpPr txBox="1">
            <a:spLocks/>
          </p:cNvSpPr>
          <p:nvPr/>
        </p:nvSpPr>
        <p:spPr>
          <a:xfrm>
            <a:off x="5775884" y="6309320"/>
            <a:ext cx="3024336" cy="365125"/>
          </a:xfrm>
          <a:prstGeom prst="rect">
            <a:avLst/>
          </a:prstGeom>
        </p:spPr>
        <p:txBody>
          <a:bodyPr/>
          <a:lstStyle>
            <a:defPPr>
              <a:defRPr lang="en-US"/>
            </a:defPPr>
            <a:lvl1pPr marL="0" algn="l" defTabSz="914400" rtl="0" eaLnBrk="1" latinLnBrk="0" hangingPunct="1">
              <a:defRPr sz="18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NZ" sz="1200" dirty="0" smtClean="0"/>
              <a:t>Department of Internal Affairs</a:t>
            </a:r>
            <a:endParaRPr lang="en-NZ" sz="1200" dirty="0"/>
          </a:p>
        </p:txBody>
      </p:sp>
      <p:pic>
        <p:nvPicPr>
          <p:cNvPr id="12" name="Picture 11" descr="Typographic statements: It's all about helping make New Zealand better for New Zealanders" title="Typographic statements: It's all about helping make New Zealand better for New Zealander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55570" y="1656184"/>
            <a:ext cx="2576870" cy="3645024"/>
          </a:xfrm>
          <a:prstGeom prst="rect">
            <a:avLst/>
          </a:prstGeom>
        </p:spPr>
      </p:pic>
    </p:spTree>
    <p:extLst>
      <p:ext uri="{BB962C8B-B14F-4D97-AF65-F5344CB8AC3E}">
        <p14:creationId xmlns:p14="http://schemas.microsoft.com/office/powerpoint/2010/main" val="114252208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ide bar Two Content">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6466520" y="4041475"/>
            <a:ext cx="144016" cy="4365104"/>
          </a:xfrm>
          <a:prstGeom prst="rect">
            <a:avLst/>
          </a:prstGeom>
        </p:spPr>
      </p:pic>
      <p:sp>
        <p:nvSpPr>
          <p:cNvPr id="11" name="Footer Placeholder 4"/>
          <p:cNvSpPr txBox="1">
            <a:spLocks/>
          </p:cNvSpPr>
          <p:nvPr/>
        </p:nvSpPr>
        <p:spPr>
          <a:xfrm>
            <a:off x="5775884" y="6309320"/>
            <a:ext cx="3024336" cy="365125"/>
          </a:xfrm>
          <a:prstGeom prst="rect">
            <a:avLst/>
          </a:prstGeom>
        </p:spPr>
        <p:txBody>
          <a:bodyPr/>
          <a:lstStyle>
            <a:defPPr>
              <a:defRPr lang="en-US"/>
            </a:defPPr>
            <a:lvl1pPr marL="0" algn="l" defTabSz="914400" rtl="0" eaLnBrk="1" latinLnBrk="0" hangingPunct="1">
              <a:defRPr sz="18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NZ" sz="1200" dirty="0" smtClean="0"/>
              <a:t>Department of Internal Affairs</a:t>
            </a:r>
            <a:endParaRPr lang="en-NZ" sz="1200" dirty="0"/>
          </a:p>
        </p:txBody>
      </p:sp>
      <p:grpSp>
        <p:nvGrpSpPr>
          <p:cNvPr id="7" name="Group 6"/>
          <p:cNvGrpSpPr/>
          <p:nvPr/>
        </p:nvGrpSpPr>
        <p:grpSpPr>
          <a:xfrm>
            <a:off x="0" y="0"/>
            <a:ext cx="2987824" cy="6900002"/>
            <a:chOff x="0" y="0"/>
            <a:chExt cx="2987824" cy="6900002"/>
          </a:xfrm>
        </p:grpSpPr>
        <p:sp>
          <p:nvSpPr>
            <p:cNvPr id="8" name="TextBox 7"/>
            <p:cNvSpPr txBox="1"/>
            <p:nvPr/>
          </p:nvSpPr>
          <p:spPr>
            <a:xfrm>
              <a:off x="0" y="0"/>
              <a:ext cx="2987824" cy="6900002"/>
            </a:xfrm>
            <a:prstGeom prst="rect">
              <a:avLst/>
            </a:prstGeom>
            <a:solidFill>
              <a:srgbClr val="F7B46A"/>
            </a:solidFill>
          </p:spPr>
          <p:txBody>
            <a:bodyPr wrap="square" rtlCol="0">
              <a:spAutoFit/>
            </a:bodyPr>
            <a:lstStyle/>
            <a:p>
              <a:endParaRPr lang="en-NZ" dirty="0"/>
            </a:p>
          </p:txBody>
        </p:sp>
        <p:pic>
          <p:nvPicPr>
            <p:cNvPr id="9" name="Picture 8" descr="Typographic statement: A clear and powerful strategy" title="Typographic statement: A clear and powerful strategy"/>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30693" y="1838644"/>
              <a:ext cx="2526438" cy="3222714"/>
            </a:xfrm>
            <a:prstGeom prst="rect">
              <a:avLst/>
            </a:prstGeom>
          </p:spPr>
        </p:pic>
      </p:grpSp>
      <p:sp>
        <p:nvSpPr>
          <p:cNvPr id="13" name="Title 1"/>
          <p:cNvSpPr>
            <a:spLocks noGrp="1"/>
          </p:cNvSpPr>
          <p:nvPr>
            <p:ph type="title"/>
          </p:nvPr>
        </p:nvSpPr>
        <p:spPr>
          <a:xfrm>
            <a:off x="3327176" y="274638"/>
            <a:ext cx="5349280" cy="1143000"/>
          </a:xfrm>
        </p:spPr>
        <p:txBody>
          <a:bodyPr>
            <a:normAutofit/>
          </a:bodyPr>
          <a:lstStyle/>
          <a:p>
            <a:pPr algn="l"/>
            <a:r>
              <a:rPr lang="en-NZ" sz="4000" b="1" dirty="0" smtClean="0">
                <a:solidFill>
                  <a:srgbClr val="1F546B"/>
                </a:solidFill>
              </a:rPr>
              <a:t>Put your heading here</a:t>
            </a:r>
            <a:endParaRPr lang="en-NZ" sz="4000" b="1" dirty="0">
              <a:solidFill>
                <a:srgbClr val="1F546B"/>
              </a:solidFill>
            </a:endParaRPr>
          </a:p>
        </p:txBody>
      </p:sp>
      <p:sp>
        <p:nvSpPr>
          <p:cNvPr id="14" name="Content Placeholder 2"/>
          <p:cNvSpPr>
            <a:spLocks noGrp="1"/>
          </p:cNvSpPr>
          <p:nvPr>
            <p:ph idx="1"/>
          </p:nvPr>
        </p:nvSpPr>
        <p:spPr>
          <a:xfrm>
            <a:off x="3327176" y="1600200"/>
            <a:ext cx="5349280" cy="4525963"/>
          </a:xfrm>
        </p:spPr>
        <p:txBody>
          <a:bodyPr>
            <a:normAutofit/>
          </a:bodyPr>
          <a:lstStyle/>
          <a:p>
            <a:pPr>
              <a:spcBef>
                <a:spcPts val="600"/>
              </a:spcBef>
              <a:spcAft>
                <a:spcPts val="600"/>
              </a:spcAft>
              <a:buClr>
                <a:srgbClr val="1F546B"/>
              </a:buClr>
              <a:buSzPct val="125000"/>
            </a:pPr>
            <a:r>
              <a:rPr lang="en-NZ" sz="2800" dirty="0" err="1" smtClean="0">
                <a:solidFill>
                  <a:srgbClr val="000000"/>
                </a:solidFill>
              </a:rPr>
              <a:t>Ulpa</a:t>
            </a:r>
            <a:r>
              <a:rPr lang="en-NZ" sz="2800" dirty="0" smtClean="0">
                <a:solidFill>
                  <a:srgbClr val="000000"/>
                </a:solidFill>
              </a:rPr>
              <a:t> </a:t>
            </a:r>
            <a:r>
              <a:rPr lang="en-NZ" sz="2800" dirty="0" err="1" smtClean="0">
                <a:solidFill>
                  <a:srgbClr val="000000"/>
                </a:solidFill>
              </a:rPr>
              <a:t>porro</a:t>
            </a:r>
            <a:r>
              <a:rPr lang="en-NZ" sz="2800" dirty="0" smtClean="0">
                <a:solidFill>
                  <a:srgbClr val="000000"/>
                </a:solidFill>
              </a:rPr>
              <a:t> </a:t>
            </a:r>
            <a:r>
              <a:rPr lang="en-NZ" sz="2800" dirty="0" err="1" smtClean="0">
                <a:solidFill>
                  <a:srgbClr val="000000"/>
                </a:solidFill>
              </a:rPr>
              <a:t>eatet</a:t>
            </a:r>
            <a:r>
              <a:rPr lang="en-NZ" sz="2800" dirty="0" smtClean="0">
                <a:solidFill>
                  <a:srgbClr val="000000"/>
                </a:solidFill>
              </a:rPr>
              <a:t> </a:t>
            </a:r>
            <a:r>
              <a:rPr lang="en-NZ" sz="2800" dirty="0" err="1" smtClean="0">
                <a:solidFill>
                  <a:srgbClr val="000000"/>
                </a:solidFill>
              </a:rPr>
              <a:t>ducitatur</a:t>
            </a:r>
            <a:r>
              <a:rPr lang="en-NZ" sz="2800" dirty="0" smtClean="0">
                <a:solidFill>
                  <a:srgbClr val="000000"/>
                </a:solidFill>
              </a:rPr>
              <a:t> </a:t>
            </a:r>
            <a:r>
              <a:rPr lang="en-NZ" sz="2800" b="1" dirty="0" err="1" smtClean="0">
                <a:solidFill>
                  <a:srgbClr val="A42F13"/>
                </a:solidFill>
              </a:rPr>
              <a:t>aut</a:t>
            </a:r>
            <a:r>
              <a:rPr lang="en-NZ" sz="2800" b="1" dirty="0" smtClean="0">
                <a:solidFill>
                  <a:srgbClr val="A42F13"/>
                </a:solidFill>
              </a:rPr>
              <a:t> </a:t>
            </a:r>
            <a:r>
              <a:rPr lang="en-NZ" sz="2800" b="1" dirty="0" err="1" smtClean="0">
                <a:solidFill>
                  <a:srgbClr val="A42F13"/>
                </a:solidFill>
              </a:rPr>
              <a:t>moluptatum</a:t>
            </a:r>
            <a:r>
              <a:rPr lang="en-NZ" sz="2800" dirty="0" smtClean="0">
                <a:solidFill>
                  <a:srgbClr val="000000"/>
                </a:solidFill>
              </a:rPr>
              <a:t>, </a:t>
            </a:r>
            <a:r>
              <a:rPr lang="en-NZ" sz="2800" dirty="0" err="1" smtClean="0">
                <a:solidFill>
                  <a:srgbClr val="000000"/>
                </a:solidFill>
              </a:rPr>
              <a:t>autatur</a:t>
            </a:r>
            <a:r>
              <a:rPr lang="en-NZ" sz="2800" dirty="0" smtClean="0">
                <a:solidFill>
                  <a:srgbClr val="000000"/>
                </a:solidFill>
              </a:rPr>
              <a:t>, </a:t>
            </a:r>
            <a:r>
              <a:rPr lang="en-NZ" sz="2800" dirty="0" err="1" smtClean="0">
                <a:solidFill>
                  <a:srgbClr val="000000"/>
                </a:solidFill>
              </a:rPr>
              <a:t>num</a:t>
            </a:r>
            <a:r>
              <a:rPr lang="en-NZ" sz="2800" dirty="0" smtClean="0">
                <a:solidFill>
                  <a:srgbClr val="000000"/>
                </a:solidFill>
              </a:rPr>
              <a:t> </a:t>
            </a:r>
            <a:r>
              <a:rPr lang="en-NZ" sz="2800" dirty="0" err="1" smtClean="0">
                <a:solidFill>
                  <a:srgbClr val="000000"/>
                </a:solidFill>
              </a:rPr>
              <a:t>esti</a:t>
            </a:r>
            <a:r>
              <a:rPr lang="en-NZ" sz="2800" dirty="0" smtClean="0">
                <a:solidFill>
                  <a:srgbClr val="000000"/>
                </a:solidFill>
              </a:rPr>
              <a:t> </a:t>
            </a:r>
            <a:r>
              <a:rPr lang="en-NZ" sz="2800" dirty="0" err="1" smtClean="0">
                <a:solidFill>
                  <a:srgbClr val="000000"/>
                </a:solidFill>
              </a:rPr>
              <a:t>quame</a:t>
            </a:r>
            <a:r>
              <a:rPr lang="en-NZ" sz="2800" dirty="0" smtClean="0">
                <a:solidFill>
                  <a:srgbClr val="000000"/>
                </a:solidFill>
              </a:rPr>
              <a:t> </a:t>
            </a:r>
            <a:r>
              <a:rPr lang="en-NZ" sz="2800" dirty="0" err="1" smtClean="0">
                <a:solidFill>
                  <a:srgbClr val="000000"/>
                </a:solidFill>
              </a:rPr>
              <a:t>dolo</a:t>
            </a:r>
            <a:r>
              <a:rPr lang="en-NZ" sz="2800" dirty="0" smtClean="0">
                <a:solidFill>
                  <a:srgbClr val="000000"/>
                </a:solidFill>
              </a:rPr>
              <a:t> </a:t>
            </a:r>
            <a:r>
              <a:rPr lang="en-NZ" sz="2800" dirty="0" err="1" smtClean="0">
                <a:solidFill>
                  <a:srgbClr val="000000"/>
                </a:solidFill>
              </a:rPr>
              <a:t>explacepe</a:t>
            </a:r>
            <a:r>
              <a:rPr lang="en-NZ" sz="2800" dirty="0" smtClean="0">
                <a:solidFill>
                  <a:srgbClr val="000000"/>
                </a:solidFill>
              </a:rPr>
              <a:t> et </a:t>
            </a:r>
            <a:r>
              <a:rPr lang="en-NZ" sz="2800" dirty="0" err="1" smtClean="0">
                <a:solidFill>
                  <a:srgbClr val="000000"/>
                </a:solidFill>
              </a:rPr>
              <a:t>landiti</a:t>
            </a:r>
            <a:r>
              <a:rPr lang="en-NZ" sz="2800" dirty="0" smtClean="0">
                <a:solidFill>
                  <a:srgbClr val="000000"/>
                </a:solidFill>
              </a:rPr>
              <a:t> </a:t>
            </a:r>
          </a:p>
          <a:p>
            <a:pPr>
              <a:spcBef>
                <a:spcPts val="600"/>
              </a:spcBef>
              <a:spcAft>
                <a:spcPts val="600"/>
              </a:spcAft>
              <a:buClr>
                <a:srgbClr val="1F546B"/>
              </a:buClr>
              <a:buSzPct val="125000"/>
            </a:pPr>
            <a:r>
              <a:rPr lang="en-NZ" sz="2800" dirty="0" err="1" smtClean="0">
                <a:solidFill>
                  <a:srgbClr val="000000"/>
                </a:solidFill>
              </a:rPr>
              <a:t>Dolest</a:t>
            </a:r>
            <a:r>
              <a:rPr lang="en-NZ" sz="2800" dirty="0" smtClean="0">
                <a:solidFill>
                  <a:srgbClr val="000000"/>
                </a:solidFill>
              </a:rPr>
              <a:t> </a:t>
            </a:r>
            <a:r>
              <a:rPr lang="en-NZ" sz="2800" b="1" dirty="0" err="1" smtClean="0">
                <a:solidFill>
                  <a:srgbClr val="A42F13"/>
                </a:solidFill>
              </a:rPr>
              <a:t>odipienime</a:t>
            </a:r>
            <a:r>
              <a:rPr lang="en-NZ" sz="2800" b="1" dirty="0" smtClean="0">
                <a:solidFill>
                  <a:srgbClr val="A42F13"/>
                </a:solidFill>
              </a:rPr>
              <a:t> di </a:t>
            </a:r>
            <a:r>
              <a:rPr lang="en-NZ" sz="2800" b="1" dirty="0" err="1" smtClean="0">
                <a:solidFill>
                  <a:srgbClr val="A42F13"/>
                </a:solidFill>
              </a:rPr>
              <a:t>cusaepre</a:t>
            </a:r>
            <a:r>
              <a:rPr lang="en-NZ" sz="2800" dirty="0" smtClean="0">
                <a:solidFill>
                  <a:srgbClr val="000000"/>
                </a:solidFill>
              </a:rPr>
              <a:t>, </a:t>
            </a:r>
            <a:r>
              <a:rPr lang="en-NZ" sz="2800" dirty="0" err="1" smtClean="0">
                <a:solidFill>
                  <a:srgbClr val="000000"/>
                </a:solidFill>
              </a:rPr>
              <a:t>untotatus</a:t>
            </a:r>
            <a:r>
              <a:rPr lang="en-NZ" sz="2800" dirty="0" smtClean="0">
                <a:solidFill>
                  <a:srgbClr val="000000"/>
                </a:solidFill>
              </a:rPr>
              <a:t> </a:t>
            </a:r>
            <a:r>
              <a:rPr lang="en-NZ" sz="2800" dirty="0" err="1" smtClean="0">
                <a:solidFill>
                  <a:srgbClr val="000000"/>
                </a:solidFill>
              </a:rPr>
              <a:t>eum</a:t>
            </a:r>
            <a:r>
              <a:rPr lang="en-NZ" sz="2800" dirty="0" smtClean="0">
                <a:solidFill>
                  <a:srgbClr val="000000"/>
                </a:solidFill>
              </a:rPr>
              <a:t> </a:t>
            </a:r>
            <a:r>
              <a:rPr lang="en-NZ" sz="2800" dirty="0" err="1" smtClean="0">
                <a:solidFill>
                  <a:srgbClr val="000000"/>
                </a:solidFill>
              </a:rPr>
              <a:t>illic</a:t>
            </a:r>
            <a:r>
              <a:rPr lang="en-NZ" sz="2800" dirty="0" smtClean="0">
                <a:solidFill>
                  <a:srgbClr val="000000"/>
                </a:solidFill>
              </a:rPr>
              <a:t> tem </a:t>
            </a:r>
            <a:r>
              <a:rPr lang="en-NZ" sz="2800" dirty="0" err="1" smtClean="0">
                <a:solidFill>
                  <a:srgbClr val="000000"/>
                </a:solidFill>
              </a:rPr>
              <a:t>quiatur</a:t>
            </a:r>
            <a:r>
              <a:rPr lang="en-NZ" sz="2800" dirty="0" smtClean="0">
                <a:solidFill>
                  <a:srgbClr val="000000"/>
                </a:solidFill>
              </a:rPr>
              <a:t> </a:t>
            </a:r>
            <a:r>
              <a:rPr lang="en-NZ" sz="2800" dirty="0" err="1" smtClean="0">
                <a:solidFill>
                  <a:srgbClr val="000000"/>
                </a:solidFill>
              </a:rPr>
              <a:t>sam</a:t>
            </a:r>
            <a:r>
              <a:rPr lang="en-NZ" sz="2800" dirty="0" smtClean="0">
                <a:solidFill>
                  <a:srgbClr val="000000"/>
                </a:solidFill>
              </a:rPr>
              <a:t> </a:t>
            </a:r>
            <a:r>
              <a:rPr lang="en-NZ" sz="2800" dirty="0" err="1" smtClean="0">
                <a:solidFill>
                  <a:srgbClr val="000000"/>
                </a:solidFill>
              </a:rPr>
              <a:t>alignisqui</a:t>
            </a:r>
            <a:r>
              <a:rPr lang="en-NZ" sz="2800" dirty="0" smtClean="0">
                <a:solidFill>
                  <a:srgbClr val="000000"/>
                </a:solidFill>
              </a:rPr>
              <a:t> </a:t>
            </a:r>
            <a:r>
              <a:rPr lang="en-NZ" sz="2800" dirty="0" err="1" smtClean="0">
                <a:solidFill>
                  <a:srgbClr val="000000"/>
                </a:solidFill>
              </a:rPr>
              <a:t>totatur</a:t>
            </a:r>
            <a:endParaRPr lang="en-NZ" sz="2800" dirty="0">
              <a:solidFill>
                <a:schemeClr val="tx1">
                  <a:lumMod val="65000"/>
                  <a:lumOff val="35000"/>
                </a:schemeClr>
              </a:solidFill>
            </a:endParaRPr>
          </a:p>
        </p:txBody>
      </p:sp>
    </p:spTree>
    <p:extLst>
      <p:ext uri="{BB962C8B-B14F-4D97-AF65-F5344CB8AC3E}">
        <p14:creationId xmlns:p14="http://schemas.microsoft.com/office/powerpoint/2010/main" val="292022268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1F546B"/>
                </a:solidFill>
              </a:defRPr>
            </a:lvl1pPr>
          </a:lstStyle>
          <a:p>
            <a:r>
              <a:rPr lang="en-US" dirty="0" smtClean="0"/>
              <a:t>Click to edit Master title style</a:t>
            </a:r>
            <a:endParaRPr lang="en-NZ"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6466520" y="4054760"/>
            <a:ext cx="144016" cy="4365104"/>
          </a:xfrm>
          <a:prstGeom prst="rect">
            <a:avLst/>
          </a:prstGeom>
        </p:spPr>
      </p:pic>
      <p:sp>
        <p:nvSpPr>
          <p:cNvPr id="12" name="Footer Placeholder 4"/>
          <p:cNvSpPr txBox="1">
            <a:spLocks/>
          </p:cNvSpPr>
          <p:nvPr/>
        </p:nvSpPr>
        <p:spPr>
          <a:xfrm>
            <a:off x="5775884" y="6309320"/>
            <a:ext cx="3024336" cy="365125"/>
          </a:xfrm>
          <a:prstGeom prst="rect">
            <a:avLst/>
          </a:prstGeom>
        </p:spPr>
        <p:txBody>
          <a:bodyPr/>
          <a:lstStyle>
            <a:defPPr>
              <a:defRPr lang="en-US"/>
            </a:defPPr>
            <a:lvl1pPr marL="0" algn="l" defTabSz="914400" rtl="0" eaLnBrk="1" latinLnBrk="0" hangingPunct="1">
              <a:defRPr sz="18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NZ" sz="1200" dirty="0" smtClean="0"/>
              <a:t>Department of Internal Affairs</a:t>
            </a:r>
            <a:endParaRPr lang="en-NZ" sz="1200" dirty="0"/>
          </a:p>
        </p:txBody>
      </p:sp>
    </p:spTree>
    <p:extLst>
      <p:ext uri="{BB962C8B-B14F-4D97-AF65-F5344CB8AC3E}">
        <p14:creationId xmlns:p14="http://schemas.microsoft.com/office/powerpoint/2010/main" val="417345992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solidFill>
                  <a:srgbClr val="1F546B"/>
                </a:solidFill>
              </a:defRPr>
            </a:lvl1pPr>
          </a:lstStyle>
          <a:p>
            <a:r>
              <a:rPr lang="en-US" dirty="0" smtClean="0"/>
              <a:t>Click to edit Master title style</a:t>
            </a:r>
            <a:endParaRPr lang="en-NZ"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6457894" y="4041475"/>
            <a:ext cx="144016" cy="4365104"/>
          </a:xfrm>
          <a:prstGeom prst="rect">
            <a:avLst/>
          </a:prstGeom>
        </p:spPr>
      </p:pic>
      <p:sp>
        <p:nvSpPr>
          <p:cNvPr id="9" name="Footer Placeholder 4"/>
          <p:cNvSpPr txBox="1">
            <a:spLocks/>
          </p:cNvSpPr>
          <p:nvPr/>
        </p:nvSpPr>
        <p:spPr>
          <a:xfrm>
            <a:off x="5775884" y="6309320"/>
            <a:ext cx="3024336" cy="365125"/>
          </a:xfrm>
          <a:prstGeom prst="rect">
            <a:avLst/>
          </a:prstGeom>
        </p:spPr>
        <p:txBody>
          <a:bodyPr/>
          <a:lstStyle>
            <a:defPPr>
              <a:defRPr lang="en-US"/>
            </a:defPPr>
            <a:lvl1pPr marL="0" algn="l" defTabSz="914400" rtl="0" eaLnBrk="1" latinLnBrk="0" hangingPunct="1">
              <a:defRPr sz="18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NZ" sz="1200" dirty="0" smtClean="0"/>
              <a:t>Department of Internal Affairs</a:t>
            </a:r>
            <a:endParaRPr lang="en-NZ" sz="1200" dirty="0"/>
          </a:p>
        </p:txBody>
      </p:sp>
    </p:spTree>
    <p:extLst>
      <p:ext uri="{BB962C8B-B14F-4D97-AF65-F5344CB8AC3E}">
        <p14:creationId xmlns:p14="http://schemas.microsoft.com/office/powerpoint/2010/main" val="39513852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sz="4400">
                <a:solidFill>
                  <a:srgbClr val="1F546B"/>
                </a:solidFill>
              </a:defRPr>
            </a:lvl1pPr>
          </a:lstStyle>
          <a:p>
            <a:r>
              <a:rPr lang="en-NZ" sz="4000" b="1" dirty="0" smtClean="0">
                <a:solidFill>
                  <a:srgbClr val="1F546B"/>
                </a:solidFill>
              </a:rPr>
              <a:t>Put your heading here</a:t>
            </a:r>
            <a:endParaRPr lang="en-NZ" dirty="0"/>
          </a:p>
        </p:txBody>
      </p:sp>
      <p:sp>
        <p:nvSpPr>
          <p:cNvPr id="3" name="Content Placeholder 2"/>
          <p:cNvSpPr>
            <a:spLocks noGrp="1"/>
          </p:cNvSpPr>
          <p:nvPr>
            <p:ph sz="half" idx="1"/>
          </p:nvPr>
        </p:nvSpPr>
        <p:spPr>
          <a:xfrm>
            <a:off x="457200" y="1600200"/>
            <a:ext cx="4038600" cy="4525963"/>
          </a:xfrm>
        </p:spPr>
        <p:txBody>
          <a:bodyPr/>
          <a:lstStyle>
            <a:lvl1pPr marL="360000" indent="-360000">
              <a:spcBef>
                <a:spcPts val="0"/>
              </a:spcBef>
              <a:defRPr sz="2800">
                <a:solidFill>
                  <a:srgbClr val="1F546B"/>
                </a:solidFill>
              </a:defRPr>
            </a:lvl1pPr>
            <a:lvl2pPr marL="720000" indent="-360000">
              <a:spcBef>
                <a:spcPts val="600"/>
              </a:spcBef>
              <a:buClr>
                <a:schemeClr val="bg1">
                  <a:lumMod val="50000"/>
                </a:schemeClr>
              </a:buClr>
              <a:defRPr sz="2400">
                <a:solidFill>
                  <a:schemeClr val="bg1">
                    <a:lumMod val="50000"/>
                  </a:schemeClr>
                </a:solidFill>
              </a:defRPr>
            </a:lvl2pPr>
            <a:lvl3pPr marL="1080000" indent="-360000">
              <a:spcBef>
                <a:spcPts val="600"/>
              </a:spcBef>
              <a:defRPr sz="2000"/>
            </a:lvl3pPr>
            <a:lvl4pPr marL="1440000" indent="-360000">
              <a:spcBef>
                <a:spcPts val="600"/>
              </a:spcBef>
              <a:defRPr sz="1800"/>
            </a:lvl4pPr>
            <a:lvl5pPr marL="1800000" indent="-360000">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6466520" y="4041475"/>
            <a:ext cx="144016" cy="4365104"/>
          </a:xfrm>
          <a:prstGeom prst="rect">
            <a:avLst/>
          </a:prstGeom>
        </p:spPr>
      </p:pic>
      <p:sp>
        <p:nvSpPr>
          <p:cNvPr id="11" name="Footer Placeholder 4"/>
          <p:cNvSpPr txBox="1">
            <a:spLocks/>
          </p:cNvSpPr>
          <p:nvPr/>
        </p:nvSpPr>
        <p:spPr>
          <a:xfrm>
            <a:off x="5775884" y="6309320"/>
            <a:ext cx="3024336" cy="365125"/>
          </a:xfrm>
          <a:prstGeom prst="rect">
            <a:avLst/>
          </a:prstGeom>
        </p:spPr>
        <p:txBody>
          <a:bodyPr/>
          <a:lstStyle>
            <a:defPPr>
              <a:defRPr lang="en-US"/>
            </a:defPPr>
            <a:lvl1pPr marL="0" algn="l" defTabSz="914400" rtl="0" eaLnBrk="1" latinLnBrk="0" hangingPunct="1">
              <a:defRPr sz="18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NZ" sz="1200" dirty="0" smtClean="0"/>
              <a:t>Department of Internal Affairs</a:t>
            </a:r>
            <a:endParaRPr lang="en-NZ" sz="1200" dirty="0"/>
          </a:p>
        </p:txBody>
      </p:sp>
      <p:pic>
        <p:nvPicPr>
          <p:cNvPr id="12" name="Picture 11" descr="Typographic statements: It's all about helping make New Zealand better for New Zealanders" title="Typographic statements: It's all about helping make New Zealand better for New Zealander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55570" y="1656184"/>
            <a:ext cx="2576870" cy="3645024"/>
          </a:xfrm>
          <a:prstGeom prst="rect">
            <a:avLst/>
          </a:prstGeom>
        </p:spPr>
      </p:pic>
    </p:spTree>
    <p:extLst>
      <p:ext uri="{BB962C8B-B14F-4D97-AF65-F5344CB8AC3E}">
        <p14:creationId xmlns:p14="http://schemas.microsoft.com/office/powerpoint/2010/main" val="114252208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with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solidFill>
                  <a:srgbClr val="1F546B"/>
                </a:solidFill>
              </a:defRPr>
            </a:lvl1pPr>
          </a:lstStyle>
          <a:p>
            <a:r>
              <a:rPr lang="en-US" dirty="0" smtClean="0"/>
              <a:t>Click to edit Master title style</a:t>
            </a:r>
            <a:endParaRPr lang="en-NZ" dirty="0"/>
          </a:p>
        </p:txBody>
      </p:sp>
      <p:sp>
        <p:nvSpPr>
          <p:cNvPr id="3" name="Content Placeholder 2"/>
          <p:cNvSpPr>
            <a:spLocks noGrp="1"/>
          </p:cNvSpPr>
          <p:nvPr>
            <p:ph idx="1"/>
          </p:nvPr>
        </p:nvSpPr>
        <p:spPr/>
        <p:txBody>
          <a:bodyPr/>
          <a:lstStyle>
            <a:lvl1pPr marL="360000" indent="-360000">
              <a:spcBef>
                <a:spcPts val="600"/>
              </a:spcBef>
              <a:defRPr sz="2800">
                <a:solidFill>
                  <a:schemeClr val="bg1"/>
                </a:solidFill>
              </a:defRPr>
            </a:lvl1pPr>
            <a:lvl2pPr marL="720000" indent="-360000">
              <a:spcBef>
                <a:spcPts val="600"/>
              </a:spcBef>
              <a:defRPr sz="2400">
                <a:solidFill>
                  <a:schemeClr val="bg1"/>
                </a:solidFill>
              </a:defRPr>
            </a:lvl2pPr>
            <a:lvl3pPr marL="1079500" indent="-358775">
              <a:spcBef>
                <a:spcPts val="600"/>
              </a:spcBef>
              <a:defRPr sz="1800">
                <a:solidFill>
                  <a:schemeClr val="bg1"/>
                </a:solidFill>
              </a:defRPr>
            </a:lvl3pPr>
            <a:lvl4pPr marL="1439863" indent="-358775">
              <a:spcBef>
                <a:spcPts val="600"/>
              </a:spcBef>
              <a:defRPr sz="1600">
                <a:solidFill>
                  <a:schemeClr val="bg1"/>
                </a:solidFill>
              </a:defRPr>
            </a:lvl4pPr>
            <a:lvl5pPr marL="1800000" indent="-360000">
              <a:spcBef>
                <a:spcPts val="600"/>
              </a:spcBef>
              <a:defRPr sz="1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6466520" y="4054165"/>
            <a:ext cx="144016" cy="4365104"/>
          </a:xfrm>
          <a:prstGeom prst="rect">
            <a:avLst/>
          </a:prstGeom>
        </p:spPr>
      </p:pic>
      <p:sp>
        <p:nvSpPr>
          <p:cNvPr id="8" name="Footer Placeholder 4"/>
          <p:cNvSpPr txBox="1">
            <a:spLocks/>
          </p:cNvSpPr>
          <p:nvPr/>
        </p:nvSpPr>
        <p:spPr>
          <a:xfrm>
            <a:off x="5775884" y="6309320"/>
            <a:ext cx="3024336" cy="365125"/>
          </a:xfrm>
          <a:prstGeom prst="rect">
            <a:avLst/>
          </a:prstGeom>
        </p:spPr>
        <p:txBody>
          <a:bodyPr/>
          <a:lstStyle>
            <a:defPPr>
              <a:defRPr lang="en-US"/>
            </a:defPPr>
            <a:lvl1pPr marL="0" algn="l" defTabSz="914400" rtl="0" eaLnBrk="1" latinLnBrk="0" hangingPunct="1">
              <a:defRPr sz="18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NZ" sz="1200" dirty="0" smtClean="0"/>
              <a:t>Department of Internal Affairs</a:t>
            </a:r>
            <a:endParaRPr lang="en-NZ" sz="1200" dirty="0"/>
          </a:p>
        </p:txBody>
      </p:sp>
    </p:spTree>
    <p:extLst>
      <p:ext uri="{BB962C8B-B14F-4D97-AF65-F5344CB8AC3E}">
        <p14:creationId xmlns:p14="http://schemas.microsoft.com/office/powerpoint/2010/main" val="113143446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No foote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solidFill>
                  <a:srgbClr val="1F546B"/>
                </a:solidFill>
              </a:defRPr>
            </a:lvl1pPr>
          </a:lstStyle>
          <a:p>
            <a:r>
              <a:rPr lang="en-US" dirty="0" smtClean="0"/>
              <a:t>Click to edit Master title style</a:t>
            </a:r>
            <a:endParaRPr lang="en-NZ" dirty="0"/>
          </a:p>
        </p:txBody>
      </p:sp>
      <p:sp>
        <p:nvSpPr>
          <p:cNvPr id="3" name="Content Placeholder 2"/>
          <p:cNvSpPr>
            <a:spLocks noGrp="1"/>
          </p:cNvSpPr>
          <p:nvPr>
            <p:ph idx="1"/>
          </p:nvPr>
        </p:nvSpPr>
        <p:spPr/>
        <p:txBody>
          <a:bodyPr/>
          <a:lstStyle>
            <a:lvl1pPr marL="360000" indent="-360000">
              <a:spcBef>
                <a:spcPts val="600"/>
              </a:spcBef>
              <a:defRPr sz="2800">
                <a:solidFill>
                  <a:schemeClr val="bg1"/>
                </a:solidFill>
              </a:defRPr>
            </a:lvl1pPr>
            <a:lvl2pPr marL="720000" indent="-360000">
              <a:spcBef>
                <a:spcPts val="600"/>
              </a:spcBef>
              <a:defRPr sz="2400">
                <a:solidFill>
                  <a:schemeClr val="bg1"/>
                </a:solidFill>
              </a:defRPr>
            </a:lvl2pPr>
            <a:lvl3pPr marL="1079500" indent="-358775">
              <a:spcBef>
                <a:spcPts val="600"/>
              </a:spcBef>
              <a:defRPr sz="1800">
                <a:solidFill>
                  <a:schemeClr val="bg1"/>
                </a:solidFill>
              </a:defRPr>
            </a:lvl3pPr>
            <a:lvl4pPr marL="1439863" indent="-358775">
              <a:spcBef>
                <a:spcPts val="600"/>
              </a:spcBef>
              <a:defRPr sz="1600">
                <a:solidFill>
                  <a:schemeClr val="bg1"/>
                </a:solidFill>
              </a:defRPr>
            </a:lvl4pPr>
            <a:lvl5pPr marL="1800000" indent="-360000">
              <a:spcBef>
                <a:spcPts val="600"/>
              </a:spcBef>
              <a:defRPr sz="1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Tree>
    <p:extLst>
      <p:ext uri="{BB962C8B-B14F-4D97-AF65-F5344CB8AC3E}">
        <p14:creationId xmlns:p14="http://schemas.microsoft.com/office/powerpoint/2010/main" val="123515455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6637920" y="4050101"/>
            <a:ext cx="144016" cy="4365104"/>
          </a:xfrm>
          <a:prstGeom prst="rect">
            <a:avLst/>
          </a:prstGeom>
        </p:spPr>
      </p:pic>
      <p:sp>
        <p:nvSpPr>
          <p:cNvPr id="10" name="Footer Placeholder 4"/>
          <p:cNvSpPr>
            <a:spLocks noGrp="1"/>
          </p:cNvSpPr>
          <p:nvPr>
            <p:ph type="ftr" sz="quarter" idx="3"/>
          </p:nvPr>
        </p:nvSpPr>
        <p:spPr>
          <a:xfrm>
            <a:off x="5856518" y="6347724"/>
            <a:ext cx="3024336" cy="365125"/>
          </a:xfrm>
          <a:prstGeom prst="rect">
            <a:avLst/>
          </a:prstGeom>
        </p:spPr>
        <p:txBody>
          <a:bodyPr/>
          <a:lstStyle>
            <a:lvl1pPr>
              <a:defRPr b="0">
                <a:solidFill>
                  <a:srgbClr val="232323"/>
                </a:solidFill>
              </a:defRPr>
            </a:lvl1pPr>
          </a:lstStyle>
          <a:p>
            <a:pPr algn="r"/>
            <a:r>
              <a:rPr lang="en-NZ" dirty="0" smtClean="0"/>
              <a:t>Department of Internal Affairs</a:t>
            </a:r>
            <a:endParaRPr lang="en-NZ" dirty="0"/>
          </a:p>
        </p:txBody>
      </p:sp>
    </p:spTree>
    <p:extLst>
      <p:ext uri="{BB962C8B-B14F-4D97-AF65-F5344CB8AC3E}">
        <p14:creationId xmlns:p14="http://schemas.microsoft.com/office/powerpoint/2010/main" val="145679117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l">
              <a:defRPr sz="3600">
                <a:solidFill>
                  <a:srgbClr val="1F546B"/>
                </a:solidFill>
              </a:defRPr>
            </a:lvl1pPr>
          </a:lstStyle>
          <a:p>
            <a:r>
              <a:rPr lang="en-US" dirty="0" smtClean="0"/>
              <a:t>Click to edit Master title style</a:t>
            </a:r>
            <a:endParaRPr lang="en-NZ"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rgbClr val="A42F1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NZ" dirty="0"/>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6466520" y="4054165"/>
            <a:ext cx="144016" cy="4365104"/>
          </a:xfrm>
          <a:prstGeom prst="rect">
            <a:avLst/>
          </a:prstGeom>
        </p:spPr>
      </p:pic>
      <p:sp>
        <p:nvSpPr>
          <p:cNvPr id="12" name="Footer Placeholder 4"/>
          <p:cNvSpPr txBox="1">
            <a:spLocks/>
          </p:cNvSpPr>
          <p:nvPr/>
        </p:nvSpPr>
        <p:spPr>
          <a:xfrm>
            <a:off x="5775884" y="6309320"/>
            <a:ext cx="3024336" cy="365125"/>
          </a:xfrm>
          <a:prstGeom prst="rect">
            <a:avLst/>
          </a:prstGeom>
        </p:spPr>
        <p:txBody>
          <a:bodyPr/>
          <a:lstStyle>
            <a:defPPr>
              <a:defRPr lang="en-US"/>
            </a:defPPr>
            <a:lvl1pPr marL="0" algn="l" defTabSz="914400" rtl="0" eaLnBrk="1" latinLnBrk="0" hangingPunct="1">
              <a:defRPr sz="18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NZ" sz="1200" dirty="0" smtClean="0"/>
              <a:t>Department of Internal Affairs</a:t>
            </a:r>
            <a:endParaRPr lang="en-NZ" sz="1200" dirty="0"/>
          </a:p>
        </p:txBody>
      </p:sp>
    </p:spTree>
    <p:extLst>
      <p:ext uri="{BB962C8B-B14F-4D97-AF65-F5344CB8AC3E}">
        <p14:creationId xmlns:p14="http://schemas.microsoft.com/office/powerpoint/2010/main" val="349200092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6466520" y="4054760"/>
            <a:ext cx="144016" cy="4365104"/>
          </a:xfrm>
          <a:prstGeom prst="rect">
            <a:avLst/>
          </a:prstGeom>
        </p:spPr>
      </p:pic>
      <p:sp>
        <p:nvSpPr>
          <p:cNvPr id="10" name="Footer Placeholder 4"/>
          <p:cNvSpPr txBox="1">
            <a:spLocks/>
          </p:cNvSpPr>
          <p:nvPr/>
        </p:nvSpPr>
        <p:spPr>
          <a:xfrm>
            <a:off x="5775884" y="6309320"/>
            <a:ext cx="3024336" cy="365125"/>
          </a:xfrm>
          <a:prstGeom prst="rect">
            <a:avLst/>
          </a:prstGeom>
        </p:spPr>
        <p:txBody>
          <a:bodyPr/>
          <a:lstStyle>
            <a:defPPr>
              <a:defRPr lang="en-US"/>
            </a:defPPr>
            <a:lvl1pPr marL="0" algn="l" defTabSz="914400" rtl="0" eaLnBrk="1" latinLnBrk="0" hangingPunct="1">
              <a:defRPr sz="18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NZ" sz="1200" dirty="0" smtClean="0"/>
              <a:t>Department of Internal Affairs</a:t>
            </a:r>
            <a:endParaRPr lang="en-NZ" sz="1200" dirty="0"/>
          </a:p>
        </p:txBody>
      </p:sp>
    </p:spTree>
    <p:extLst>
      <p:ext uri="{BB962C8B-B14F-4D97-AF65-F5344CB8AC3E}">
        <p14:creationId xmlns:p14="http://schemas.microsoft.com/office/powerpoint/2010/main" val="20852811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1F546B"/>
                </a:solidFill>
              </a:defRPr>
            </a:lvl1pPr>
          </a:lstStyle>
          <a:p>
            <a:r>
              <a:rPr lang="en-US" dirty="0" smtClean="0"/>
              <a:t>Click to edit Master title style</a:t>
            </a:r>
            <a:endParaRPr lang="en-NZ"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a:solidFill>
                  <a:srgbClr val="A42F1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6466520" y="4041475"/>
            <a:ext cx="144016" cy="4365104"/>
          </a:xfrm>
          <a:prstGeom prst="rect">
            <a:avLst/>
          </a:prstGeom>
        </p:spPr>
      </p:pic>
      <p:sp>
        <p:nvSpPr>
          <p:cNvPr id="11" name="Footer Placeholder 4"/>
          <p:cNvSpPr txBox="1">
            <a:spLocks/>
          </p:cNvSpPr>
          <p:nvPr/>
        </p:nvSpPr>
        <p:spPr>
          <a:xfrm>
            <a:off x="5775884" y="6309320"/>
            <a:ext cx="3024336" cy="365125"/>
          </a:xfrm>
          <a:prstGeom prst="rect">
            <a:avLst/>
          </a:prstGeom>
        </p:spPr>
        <p:txBody>
          <a:bodyPr/>
          <a:lstStyle>
            <a:defPPr>
              <a:defRPr lang="en-US"/>
            </a:defPPr>
            <a:lvl1pPr marL="0" algn="l" defTabSz="914400" rtl="0" eaLnBrk="1" latinLnBrk="0" hangingPunct="1">
              <a:defRPr sz="18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NZ" sz="1200" dirty="0" smtClean="0"/>
              <a:t>Department of Internal Affairs</a:t>
            </a:r>
            <a:endParaRPr lang="en-NZ" sz="1200" dirty="0"/>
          </a:p>
        </p:txBody>
      </p:sp>
    </p:spTree>
    <p:extLst>
      <p:ext uri="{BB962C8B-B14F-4D97-AF65-F5344CB8AC3E}">
        <p14:creationId xmlns:p14="http://schemas.microsoft.com/office/powerpoint/2010/main" val="403160453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7125940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271718608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1523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ide bar Two Content">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6466520" y="4041475"/>
            <a:ext cx="144016" cy="4365104"/>
          </a:xfrm>
          <a:prstGeom prst="rect">
            <a:avLst/>
          </a:prstGeom>
        </p:spPr>
      </p:pic>
      <p:sp>
        <p:nvSpPr>
          <p:cNvPr id="11" name="Footer Placeholder 4"/>
          <p:cNvSpPr txBox="1">
            <a:spLocks/>
          </p:cNvSpPr>
          <p:nvPr/>
        </p:nvSpPr>
        <p:spPr>
          <a:xfrm>
            <a:off x="5775884" y="6309320"/>
            <a:ext cx="3024336" cy="365125"/>
          </a:xfrm>
          <a:prstGeom prst="rect">
            <a:avLst/>
          </a:prstGeom>
        </p:spPr>
        <p:txBody>
          <a:bodyPr/>
          <a:lstStyle>
            <a:defPPr>
              <a:defRPr lang="en-US"/>
            </a:defPPr>
            <a:lvl1pPr marL="0" algn="l" defTabSz="914400" rtl="0" eaLnBrk="1" latinLnBrk="0" hangingPunct="1">
              <a:defRPr sz="18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NZ" sz="1200" dirty="0" smtClean="0"/>
              <a:t>Department of Internal Affairs</a:t>
            </a:r>
            <a:endParaRPr lang="en-NZ" sz="1200" dirty="0"/>
          </a:p>
        </p:txBody>
      </p:sp>
      <p:grpSp>
        <p:nvGrpSpPr>
          <p:cNvPr id="7" name="Group 6"/>
          <p:cNvGrpSpPr/>
          <p:nvPr/>
        </p:nvGrpSpPr>
        <p:grpSpPr>
          <a:xfrm>
            <a:off x="0" y="0"/>
            <a:ext cx="2987824" cy="6900002"/>
            <a:chOff x="0" y="0"/>
            <a:chExt cx="2987824" cy="6900002"/>
          </a:xfrm>
        </p:grpSpPr>
        <p:sp>
          <p:nvSpPr>
            <p:cNvPr id="8" name="TextBox 7"/>
            <p:cNvSpPr txBox="1"/>
            <p:nvPr/>
          </p:nvSpPr>
          <p:spPr>
            <a:xfrm>
              <a:off x="0" y="0"/>
              <a:ext cx="2987824" cy="6900002"/>
            </a:xfrm>
            <a:prstGeom prst="rect">
              <a:avLst/>
            </a:prstGeom>
            <a:solidFill>
              <a:srgbClr val="F7B46A"/>
            </a:solidFill>
          </p:spPr>
          <p:txBody>
            <a:bodyPr wrap="square" rtlCol="0">
              <a:spAutoFit/>
            </a:bodyPr>
            <a:lstStyle/>
            <a:p>
              <a:endParaRPr lang="en-NZ" dirty="0"/>
            </a:p>
          </p:txBody>
        </p:sp>
        <p:pic>
          <p:nvPicPr>
            <p:cNvPr id="9" name="Picture 8" descr="Typographic statement: A clear and powerful strategy" title="Typographic statement: A clear and powerful strategy"/>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30693" y="1838644"/>
              <a:ext cx="2526438" cy="3222714"/>
            </a:xfrm>
            <a:prstGeom prst="rect">
              <a:avLst/>
            </a:prstGeom>
          </p:spPr>
        </p:pic>
      </p:grpSp>
      <p:sp>
        <p:nvSpPr>
          <p:cNvPr id="13" name="Title 1"/>
          <p:cNvSpPr>
            <a:spLocks noGrp="1"/>
          </p:cNvSpPr>
          <p:nvPr>
            <p:ph type="title"/>
          </p:nvPr>
        </p:nvSpPr>
        <p:spPr>
          <a:xfrm>
            <a:off x="3327176" y="274638"/>
            <a:ext cx="5349280" cy="1143000"/>
          </a:xfrm>
        </p:spPr>
        <p:txBody>
          <a:bodyPr>
            <a:normAutofit/>
          </a:bodyPr>
          <a:lstStyle/>
          <a:p>
            <a:pPr algn="l"/>
            <a:r>
              <a:rPr lang="en-NZ" sz="4000" b="1" dirty="0" smtClean="0">
                <a:solidFill>
                  <a:srgbClr val="1F546B"/>
                </a:solidFill>
              </a:rPr>
              <a:t>Put your heading here</a:t>
            </a:r>
            <a:endParaRPr lang="en-NZ" sz="4000" b="1" dirty="0">
              <a:solidFill>
                <a:srgbClr val="1F546B"/>
              </a:solidFill>
            </a:endParaRPr>
          </a:p>
        </p:txBody>
      </p:sp>
      <p:sp>
        <p:nvSpPr>
          <p:cNvPr id="14" name="Content Placeholder 2"/>
          <p:cNvSpPr>
            <a:spLocks noGrp="1"/>
          </p:cNvSpPr>
          <p:nvPr>
            <p:ph idx="1"/>
          </p:nvPr>
        </p:nvSpPr>
        <p:spPr>
          <a:xfrm>
            <a:off x="3327176" y="1600200"/>
            <a:ext cx="5349280" cy="4525963"/>
          </a:xfrm>
        </p:spPr>
        <p:txBody>
          <a:bodyPr>
            <a:normAutofit/>
          </a:bodyPr>
          <a:lstStyle/>
          <a:p>
            <a:pPr>
              <a:spcBef>
                <a:spcPts val="600"/>
              </a:spcBef>
              <a:spcAft>
                <a:spcPts val="600"/>
              </a:spcAft>
              <a:buClr>
                <a:srgbClr val="1F546B"/>
              </a:buClr>
              <a:buSzPct val="125000"/>
            </a:pPr>
            <a:r>
              <a:rPr lang="en-NZ" sz="2800" dirty="0" err="1" smtClean="0">
                <a:solidFill>
                  <a:srgbClr val="000000"/>
                </a:solidFill>
              </a:rPr>
              <a:t>Ulpa</a:t>
            </a:r>
            <a:r>
              <a:rPr lang="en-NZ" sz="2800" dirty="0" smtClean="0">
                <a:solidFill>
                  <a:srgbClr val="000000"/>
                </a:solidFill>
              </a:rPr>
              <a:t> </a:t>
            </a:r>
            <a:r>
              <a:rPr lang="en-NZ" sz="2800" dirty="0" err="1" smtClean="0">
                <a:solidFill>
                  <a:srgbClr val="000000"/>
                </a:solidFill>
              </a:rPr>
              <a:t>porro</a:t>
            </a:r>
            <a:r>
              <a:rPr lang="en-NZ" sz="2800" dirty="0" smtClean="0">
                <a:solidFill>
                  <a:srgbClr val="000000"/>
                </a:solidFill>
              </a:rPr>
              <a:t> </a:t>
            </a:r>
            <a:r>
              <a:rPr lang="en-NZ" sz="2800" dirty="0" err="1" smtClean="0">
                <a:solidFill>
                  <a:srgbClr val="000000"/>
                </a:solidFill>
              </a:rPr>
              <a:t>eatet</a:t>
            </a:r>
            <a:r>
              <a:rPr lang="en-NZ" sz="2800" dirty="0" smtClean="0">
                <a:solidFill>
                  <a:srgbClr val="000000"/>
                </a:solidFill>
              </a:rPr>
              <a:t> </a:t>
            </a:r>
            <a:r>
              <a:rPr lang="en-NZ" sz="2800" dirty="0" err="1" smtClean="0">
                <a:solidFill>
                  <a:srgbClr val="000000"/>
                </a:solidFill>
              </a:rPr>
              <a:t>ducitatur</a:t>
            </a:r>
            <a:r>
              <a:rPr lang="en-NZ" sz="2800" dirty="0" smtClean="0">
                <a:solidFill>
                  <a:srgbClr val="000000"/>
                </a:solidFill>
              </a:rPr>
              <a:t> </a:t>
            </a:r>
            <a:r>
              <a:rPr lang="en-NZ" sz="2800" b="1" dirty="0" err="1" smtClean="0">
                <a:solidFill>
                  <a:srgbClr val="A42F13"/>
                </a:solidFill>
              </a:rPr>
              <a:t>aut</a:t>
            </a:r>
            <a:r>
              <a:rPr lang="en-NZ" sz="2800" b="1" dirty="0" smtClean="0">
                <a:solidFill>
                  <a:srgbClr val="A42F13"/>
                </a:solidFill>
              </a:rPr>
              <a:t> </a:t>
            </a:r>
            <a:r>
              <a:rPr lang="en-NZ" sz="2800" b="1" dirty="0" err="1" smtClean="0">
                <a:solidFill>
                  <a:srgbClr val="A42F13"/>
                </a:solidFill>
              </a:rPr>
              <a:t>moluptatum</a:t>
            </a:r>
            <a:r>
              <a:rPr lang="en-NZ" sz="2800" dirty="0" smtClean="0">
                <a:solidFill>
                  <a:srgbClr val="000000"/>
                </a:solidFill>
              </a:rPr>
              <a:t>, </a:t>
            </a:r>
            <a:r>
              <a:rPr lang="en-NZ" sz="2800" dirty="0" err="1" smtClean="0">
                <a:solidFill>
                  <a:srgbClr val="000000"/>
                </a:solidFill>
              </a:rPr>
              <a:t>autatur</a:t>
            </a:r>
            <a:r>
              <a:rPr lang="en-NZ" sz="2800" dirty="0" smtClean="0">
                <a:solidFill>
                  <a:srgbClr val="000000"/>
                </a:solidFill>
              </a:rPr>
              <a:t>, </a:t>
            </a:r>
            <a:r>
              <a:rPr lang="en-NZ" sz="2800" dirty="0" err="1" smtClean="0">
                <a:solidFill>
                  <a:srgbClr val="000000"/>
                </a:solidFill>
              </a:rPr>
              <a:t>num</a:t>
            </a:r>
            <a:r>
              <a:rPr lang="en-NZ" sz="2800" dirty="0" smtClean="0">
                <a:solidFill>
                  <a:srgbClr val="000000"/>
                </a:solidFill>
              </a:rPr>
              <a:t> </a:t>
            </a:r>
            <a:r>
              <a:rPr lang="en-NZ" sz="2800" dirty="0" err="1" smtClean="0">
                <a:solidFill>
                  <a:srgbClr val="000000"/>
                </a:solidFill>
              </a:rPr>
              <a:t>esti</a:t>
            </a:r>
            <a:r>
              <a:rPr lang="en-NZ" sz="2800" dirty="0" smtClean="0">
                <a:solidFill>
                  <a:srgbClr val="000000"/>
                </a:solidFill>
              </a:rPr>
              <a:t> </a:t>
            </a:r>
            <a:r>
              <a:rPr lang="en-NZ" sz="2800" dirty="0" err="1" smtClean="0">
                <a:solidFill>
                  <a:srgbClr val="000000"/>
                </a:solidFill>
              </a:rPr>
              <a:t>quame</a:t>
            </a:r>
            <a:r>
              <a:rPr lang="en-NZ" sz="2800" dirty="0" smtClean="0">
                <a:solidFill>
                  <a:srgbClr val="000000"/>
                </a:solidFill>
              </a:rPr>
              <a:t> </a:t>
            </a:r>
            <a:r>
              <a:rPr lang="en-NZ" sz="2800" dirty="0" err="1" smtClean="0">
                <a:solidFill>
                  <a:srgbClr val="000000"/>
                </a:solidFill>
              </a:rPr>
              <a:t>dolo</a:t>
            </a:r>
            <a:r>
              <a:rPr lang="en-NZ" sz="2800" dirty="0" smtClean="0">
                <a:solidFill>
                  <a:srgbClr val="000000"/>
                </a:solidFill>
              </a:rPr>
              <a:t> </a:t>
            </a:r>
            <a:r>
              <a:rPr lang="en-NZ" sz="2800" dirty="0" err="1" smtClean="0">
                <a:solidFill>
                  <a:srgbClr val="000000"/>
                </a:solidFill>
              </a:rPr>
              <a:t>explacepe</a:t>
            </a:r>
            <a:r>
              <a:rPr lang="en-NZ" sz="2800" dirty="0" smtClean="0">
                <a:solidFill>
                  <a:srgbClr val="000000"/>
                </a:solidFill>
              </a:rPr>
              <a:t> et </a:t>
            </a:r>
            <a:r>
              <a:rPr lang="en-NZ" sz="2800" dirty="0" err="1" smtClean="0">
                <a:solidFill>
                  <a:srgbClr val="000000"/>
                </a:solidFill>
              </a:rPr>
              <a:t>landiti</a:t>
            </a:r>
            <a:r>
              <a:rPr lang="en-NZ" sz="2800" dirty="0" smtClean="0">
                <a:solidFill>
                  <a:srgbClr val="000000"/>
                </a:solidFill>
              </a:rPr>
              <a:t> </a:t>
            </a:r>
          </a:p>
          <a:p>
            <a:pPr>
              <a:spcBef>
                <a:spcPts val="600"/>
              </a:spcBef>
              <a:spcAft>
                <a:spcPts val="600"/>
              </a:spcAft>
              <a:buClr>
                <a:srgbClr val="1F546B"/>
              </a:buClr>
              <a:buSzPct val="125000"/>
            </a:pPr>
            <a:r>
              <a:rPr lang="en-NZ" sz="2800" dirty="0" err="1" smtClean="0">
                <a:solidFill>
                  <a:srgbClr val="000000"/>
                </a:solidFill>
              </a:rPr>
              <a:t>Dolest</a:t>
            </a:r>
            <a:r>
              <a:rPr lang="en-NZ" sz="2800" dirty="0" smtClean="0">
                <a:solidFill>
                  <a:srgbClr val="000000"/>
                </a:solidFill>
              </a:rPr>
              <a:t> </a:t>
            </a:r>
            <a:r>
              <a:rPr lang="en-NZ" sz="2800" b="1" dirty="0" err="1" smtClean="0">
                <a:solidFill>
                  <a:srgbClr val="A42F13"/>
                </a:solidFill>
              </a:rPr>
              <a:t>odipienime</a:t>
            </a:r>
            <a:r>
              <a:rPr lang="en-NZ" sz="2800" b="1" dirty="0" smtClean="0">
                <a:solidFill>
                  <a:srgbClr val="A42F13"/>
                </a:solidFill>
              </a:rPr>
              <a:t> di </a:t>
            </a:r>
            <a:r>
              <a:rPr lang="en-NZ" sz="2800" b="1" dirty="0" err="1" smtClean="0">
                <a:solidFill>
                  <a:srgbClr val="A42F13"/>
                </a:solidFill>
              </a:rPr>
              <a:t>cusaepre</a:t>
            </a:r>
            <a:r>
              <a:rPr lang="en-NZ" sz="2800" dirty="0" smtClean="0">
                <a:solidFill>
                  <a:srgbClr val="000000"/>
                </a:solidFill>
              </a:rPr>
              <a:t>, </a:t>
            </a:r>
            <a:r>
              <a:rPr lang="en-NZ" sz="2800" dirty="0" err="1" smtClean="0">
                <a:solidFill>
                  <a:srgbClr val="000000"/>
                </a:solidFill>
              </a:rPr>
              <a:t>untotatus</a:t>
            </a:r>
            <a:r>
              <a:rPr lang="en-NZ" sz="2800" dirty="0" smtClean="0">
                <a:solidFill>
                  <a:srgbClr val="000000"/>
                </a:solidFill>
              </a:rPr>
              <a:t> </a:t>
            </a:r>
            <a:r>
              <a:rPr lang="en-NZ" sz="2800" dirty="0" err="1" smtClean="0">
                <a:solidFill>
                  <a:srgbClr val="000000"/>
                </a:solidFill>
              </a:rPr>
              <a:t>eum</a:t>
            </a:r>
            <a:r>
              <a:rPr lang="en-NZ" sz="2800" dirty="0" smtClean="0">
                <a:solidFill>
                  <a:srgbClr val="000000"/>
                </a:solidFill>
              </a:rPr>
              <a:t> </a:t>
            </a:r>
            <a:r>
              <a:rPr lang="en-NZ" sz="2800" dirty="0" err="1" smtClean="0">
                <a:solidFill>
                  <a:srgbClr val="000000"/>
                </a:solidFill>
              </a:rPr>
              <a:t>illic</a:t>
            </a:r>
            <a:r>
              <a:rPr lang="en-NZ" sz="2800" dirty="0" smtClean="0">
                <a:solidFill>
                  <a:srgbClr val="000000"/>
                </a:solidFill>
              </a:rPr>
              <a:t> tem </a:t>
            </a:r>
            <a:r>
              <a:rPr lang="en-NZ" sz="2800" dirty="0" err="1" smtClean="0">
                <a:solidFill>
                  <a:srgbClr val="000000"/>
                </a:solidFill>
              </a:rPr>
              <a:t>quiatur</a:t>
            </a:r>
            <a:r>
              <a:rPr lang="en-NZ" sz="2800" dirty="0" smtClean="0">
                <a:solidFill>
                  <a:srgbClr val="000000"/>
                </a:solidFill>
              </a:rPr>
              <a:t> </a:t>
            </a:r>
            <a:r>
              <a:rPr lang="en-NZ" sz="2800" dirty="0" err="1" smtClean="0">
                <a:solidFill>
                  <a:srgbClr val="000000"/>
                </a:solidFill>
              </a:rPr>
              <a:t>sam</a:t>
            </a:r>
            <a:r>
              <a:rPr lang="en-NZ" sz="2800" dirty="0" smtClean="0">
                <a:solidFill>
                  <a:srgbClr val="000000"/>
                </a:solidFill>
              </a:rPr>
              <a:t> </a:t>
            </a:r>
            <a:r>
              <a:rPr lang="en-NZ" sz="2800" dirty="0" err="1" smtClean="0">
                <a:solidFill>
                  <a:srgbClr val="000000"/>
                </a:solidFill>
              </a:rPr>
              <a:t>alignisqui</a:t>
            </a:r>
            <a:r>
              <a:rPr lang="en-NZ" sz="2800" dirty="0" smtClean="0">
                <a:solidFill>
                  <a:srgbClr val="000000"/>
                </a:solidFill>
              </a:rPr>
              <a:t> </a:t>
            </a:r>
            <a:r>
              <a:rPr lang="en-NZ" sz="2800" dirty="0" err="1" smtClean="0">
                <a:solidFill>
                  <a:srgbClr val="000000"/>
                </a:solidFill>
              </a:rPr>
              <a:t>totatur</a:t>
            </a:r>
            <a:endParaRPr lang="en-NZ" sz="2800" dirty="0">
              <a:solidFill>
                <a:schemeClr val="tx1">
                  <a:lumMod val="65000"/>
                  <a:lumOff val="35000"/>
                </a:schemeClr>
              </a:solidFill>
            </a:endParaRPr>
          </a:p>
        </p:txBody>
      </p:sp>
    </p:spTree>
    <p:extLst>
      <p:ext uri="{BB962C8B-B14F-4D97-AF65-F5344CB8AC3E}">
        <p14:creationId xmlns:p14="http://schemas.microsoft.com/office/powerpoint/2010/main" val="29202226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1F546B"/>
                </a:solidFill>
              </a:defRPr>
            </a:lvl1pPr>
          </a:lstStyle>
          <a:p>
            <a:r>
              <a:rPr lang="en-US" dirty="0" smtClean="0"/>
              <a:t>Click to edit Master title style</a:t>
            </a:r>
            <a:endParaRPr lang="en-NZ"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6466520" y="4054760"/>
            <a:ext cx="144016" cy="4365104"/>
          </a:xfrm>
          <a:prstGeom prst="rect">
            <a:avLst/>
          </a:prstGeom>
        </p:spPr>
      </p:pic>
      <p:sp>
        <p:nvSpPr>
          <p:cNvPr id="12" name="Footer Placeholder 4"/>
          <p:cNvSpPr txBox="1">
            <a:spLocks/>
          </p:cNvSpPr>
          <p:nvPr/>
        </p:nvSpPr>
        <p:spPr>
          <a:xfrm>
            <a:off x="5775884" y="6309320"/>
            <a:ext cx="3024336" cy="365125"/>
          </a:xfrm>
          <a:prstGeom prst="rect">
            <a:avLst/>
          </a:prstGeom>
        </p:spPr>
        <p:txBody>
          <a:bodyPr/>
          <a:lstStyle>
            <a:defPPr>
              <a:defRPr lang="en-US"/>
            </a:defPPr>
            <a:lvl1pPr marL="0" algn="l" defTabSz="914400" rtl="0" eaLnBrk="1" latinLnBrk="0" hangingPunct="1">
              <a:defRPr sz="18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NZ" sz="1200" dirty="0" smtClean="0"/>
              <a:t>Department of Internal Affairs</a:t>
            </a:r>
            <a:endParaRPr lang="en-NZ" sz="1200" dirty="0"/>
          </a:p>
        </p:txBody>
      </p:sp>
    </p:spTree>
    <p:extLst>
      <p:ext uri="{BB962C8B-B14F-4D97-AF65-F5344CB8AC3E}">
        <p14:creationId xmlns:p14="http://schemas.microsoft.com/office/powerpoint/2010/main" val="41734599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solidFill>
                  <a:srgbClr val="1F546B"/>
                </a:solidFill>
              </a:defRPr>
            </a:lvl1pPr>
          </a:lstStyle>
          <a:p>
            <a:r>
              <a:rPr lang="en-US" dirty="0" smtClean="0"/>
              <a:t>Click to edit Master title style</a:t>
            </a:r>
            <a:endParaRPr lang="en-NZ"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6457894" y="4041475"/>
            <a:ext cx="144016" cy="4365104"/>
          </a:xfrm>
          <a:prstGeom prst="rect">
            <a:avLst/>
          </a:prstGeom>
        </p:spPr>
      </p:pic>
      <p:sp>
        <p:nvSpPr>
          <p:cNvPr id="9" name="Footer Placeholder 4"/>
          <p:cNvSpPr txBox="1">
            <a:spLocks/>
          </p:cNvSpPr>
          <p:nvPr/>
        </p:nvSpPr>
        <p:spPr>
          <a:xfrm>
            <a:off x="5775884" y="6309320"/>
            <a:ext cx="3024336" cy="365125"/>
          </a:xfrm>
          <a:prstGeom prst="rect">
            <a:avLst/>
          </a:prstGeom>
        </p:spPr>
        <p:txBody>
          <a:bodyPr/>
          <a:lstStyle>
            <a:defPPr>
              <a:defRPr lang="en-US"/>
            </a:defPPr>
            <a:lvl1pPr marL="0" algn="l" defTabSz="914400" rtl="0" eaLnBrk="1" latinLnBrk="0" hangingPunct="1">
              <a:defRPr sz="18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NZ" sz="1200" dirty="0" smtClean="0"/>
              <a:t>Department of Internal Affairs</a:t>
            </a:r>
            <a:endParaRPr lang="en-NZ" sz="1200" dirty="0"/>
          </a:p>
        </p:txBody>
      </p:sp>
    </p:spTree>
    <p:extLst>
      <p:ext uri="{BB962C8B-B14F-4D97-AF65-F5344CB8AC3E}">
        <p14:creationId xmlns:p14="http://schemas.microsoft.com/office/powerpoint/2010/main" val="39513852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ith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solidFill>
                  <a:srgbClr val="1F546B"/>
                </a:solidFill>
              </a:defRPr>
            </a:lvl1pPr>
          </a:lstStyle>
          <a:p>
            <a:r>
              <a:rPr lang="en-US" dirty="0" smtClean="0"/>
              <a:t>Click to edit Master title style</a:t>
            </a:r>
            <a:endParaRPr lang="en-NZ" dirty="0"/>
          </a:p>
        </p:txBody>
      </p:sp>
      <p:sp>
        <p:nvSpPr>
          <p:cNvPr id="3" name="Content Placeholder 2"/>
          <p:cNvSpPr>
            <a:spLocks noGrp="1"/>
          </p:cNvSpPr>
          <p:nvPr>
            <p:ph idx="1"/>
          </p:nvPr>
        </p:nvSpPr>
        <p:spPr/>
        <p:txBody>
          <a:bodyPr/>
          <a:lstStyle>
            <a:lvl1pPr marL="360000" indent="-360000">
              <a:spcBef>
                <a:spcPts val="600"/>
              </a:spcBef>
              <a:defRPr sz="2800">
                <a:solidFill>
                  <a:schemeClr val="bg1"/>
                </a:solidFill>
              </a:defRPr>
            </a:lvl1pPr>
            <a:lvl2pPr marL="720000" indent="-360000">
              <a:spcBef>
                <a:spcPts val="600"/>
              </a:spcBef>
              <a:defRPr sz="2400">
                <a:solidFill>
                  <a:schemeClr val="bg1"/>
                </a:solidFill>
              </a:defRPr>
            </a:lvl2pPr>
            <a:lvl3pPr marL="1079500" indent="-358775">
              <a:spcBef>
                <a:spcPts val="600"/>
              </a:spcBef>
              <a:defRPr sz="1800">
                <a:solidFill>
                  <a:schemeClr val="bg1"/>
                </a:solidFill>
              </a:defRPr>
            </a:lvl3pPr>
            <a:lvl4pPr marL="1439863" indent="-358775">
              <a:spcBef>
                <a:spcPts val="600"/>
              </a:spcBef>
              <a:defRPr sz="1600">
                <a:solidFill>
                  <a:schemeClr val="bg1"/>
                </a:solidFill>
              </a:defRPr>
            </a:lvl4pPr>
            <a:lvl5pPr marL="1800000" indent="-360000">
              <a:spcBef>
                <a:spcPts val="600"/>
              </a:spcBef>
              <a:defRPr sz="1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6466520" y="4054165"/>
            <a:ext cx="144016" cy="4365104"/>
          </a:xfrm>
          <a:prstGeom prst="rect">
            <a:avLst/>
          </a:prstGeom>
        </p:spPr>
      </p:pic>
      <p:sp>
        <p:nvSpPr>
          <p:cNvPr id="8" name="Footer Placeholder 4"/>
          <p:cNvSpPr txBox="1">
            <a:spLocks/>
          </p:cNvSpPr>
          <p:nvPr/>
        </p:nvSpPr>
        <p:spPr>
          <a:xfrm>
            <a:off x="5775884" y="6309320"/>
            <a:ext cx="3024336" cy="365125"/>
          </a:xfrm>
          <a:prstGeom prst="rect">
            <a:avLst/>
          </a:prstGeom>
        </p:spPr>
        <p:txBody>
          <a:bodyPr/>
          <a:lstStyle>
            <a:defPPr>
              <a:defRPr lang="en-US"/>
            </a:defPPr>
            <a:lvl1pPr marL="0" algn="l" defTabSz="914400" rtl="0" eaLnBrk="1" latinLnBrk="0" hangingPunct="1">
              <a:defRPr sz="18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NZ" sz="1200" dirty="0" smtClean="0"/>
              <a:t>Department of Internal Affairs</a:t>
            </a:r>
            <a:endParaRPr lang="en-NZ" sz="1200" dirty="0"/>
          </a:p>
        </p:txBody>
      </p:sp>
    </p:spTree>
    <p:extLst>
      <p:ext uri="{BB962C8B-B14F-4D97-AF65-F5344CB8AC3E}">
        <p14:creationId xmlns:p14="http://schemas.microsoft.com/office/powerpoint/2010/main" val="11314344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No foote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solidFill>
                  <a:srgbClr val="1F546B"/>
                </a:solidFill>
              </a:defRPr>
            </a:lvl1pPr>
          </a:lstStyle>
          <a:p>
            <a:r>
              <a:rPr lang="en-US" dirty="0" smtClean="0"/>
              <a:t>Click to edit Master title style</a:t>
            </a:r>
            <a:endParaRPr lang="en-NZ" dirty="0"/>
          </a:p>
        </p:txBody>
      </p:sp>
      <p:sp>
        <p:nvSpPr>
          <p:cNvPr id="3" name="Content Placeholder 2"/>
          <p:cNvSpPr>
            <a:spLocks noGrp="1"/>
          </p:cNvSpPr>
          <p:nvPr>
            <p:ph idx="1"/>
          </p:nvPr>
        </p:nvSpPr>
        <p:spPr/>
        <p:txBody>
          <a:bodyPr/>
          <a:lstStyle>
            <a:lvl1pPr marL="360000" indent="-360000">
              <a:spcBef>
                <a:spcPts val="600"/>
              </a:spcBef>
              <a:defRPr sz="2800">
                <a:solidFill>
                  <a:schemeClr val="bg1"/>
                </a:solidFill>
              </a:defRPr>
            </a:lvl1pPr>
            <a:lvl2pPr marL="720000" indent="-360000">
              <a:spcBef>
                <a:spcPts val="600"/>
              </a:spcBef>
              <a:defRPr sz="2400">
                <a:solidFill>
                  <a:schemeClr val="bg1"/>
                </a:solidFill>
              </a:defRPr>
            </a:lvl2pPr>
            <a:lvl3pPr marL="1079500" indent="-358775">
              <a:spcBef>
                <a:spcPts val="600"/>
              </a:spcBef>
              <a:defRPr sz="1800">
                <a:solidFill>
                  <a:schemeClr val="bg1"/>
                </a:solidFill>
              </a:defRPr>
            </a:lvl3pPr>
            <a:lvl4pPr marL="1439863" indent="-358775">
              <a:spcBef>
                <a:spcPts val="600"/>
              </a:spcBef>
              <a:defRPr sz="1600">
                <a:solidFill>
                  <a:schemeClr val="bg1"/>
                </a:solidFill>
              </a:defRPr>
            </a:lvl4pPr>
            <a:lvl5pPr marL="1800000" indent="-360000">
              <a:spcBef>
                <a:spcPts val="600"/>
              </a:spcBef>
              <a:defRPr sz="1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Tree>
    <p:extLst>
      <p:ext uri="{BB962C8B-B14F-4D97-AF65-F5344CB8AC3E}">
        <p14:creationId xmlns:p14="http://schemas.microsoft.com/office/powerpoint/2010/main" val="12351545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6637920" y="4050101"/>
            <a:ext cx="144016" cy="4365104"/>
          </a:xfrm>
          <a:prstGeom prst="rect">
            <a:avLst/>
          </a:prstGeom>
        </p:spPr>
      </p:pic>
      <p:sp>
        <p:nvSpPr>
          <p:cNvPr id="10" name="Footer Placeholder 4"/>
          <p:cNvSpPr>
            <a:spLocks noGrp="1"/>
          </p:cNvSpPr>
          <p:nvPr>
            <p:ph type="ftr" sz="quarter" idx="3"/>
          </p:nvPr>
        </p:nvSpPr>
        <p:spPr>
          <a:xfrm>
            <a:off x="5856518" y="6347724"/>
            <a:ext cx="3024336" cy="365125"/>
          </a:xfrm>
          <a:prstGeom prst="rect">
            <a:avLst/>
          </a:prstGeom>
        </p:spPr>
        <p:txBody>
          <a:bodyPr/>
          <a:lstStyle>
            <a:lvl1pPr>
              <a:defRPr b="0">
                <a:solidFill>
                  <a:srgbClr val="232323"/>
                </a:solidFill>
              </a:defRPr>
            </a:lvl1pPr>
          </a:lstStyle>
          <a:p>
            <a:pPr algn="r"/>
            <a:r>
              <a:rPr lang="en-NZ" dirty="0" smtClean="0"/>
              <a:t>Department of Internal Affairs</a:t>
            </a:r>
            <a:endParaRPr lang="en-NZ" dirty="0"/>
          </a:p>
        </p:txBody>
      </p:sp>
    </p:spTree>
    <p:extLst>
      <p:ext uri="{BB962C8B-B14F-4D97-AF65-F5344CB8AC3E}">
        <p14:creationId xmlns:p14="http://schemas.microsoft.com/office/powerpoint/2010/main" val="14567911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l">
              <a:defRPr sz="3600">
                <a:solidFill>
                  <a:srgbClr val="1F546B"/>
                </a:solidFill>
              </a:defRPr>
            </a:lvl1pPr>
          </a:lstStyle>
          <a:p>
            <a:r>
              <a:rPr lang="en-US" dirty="0" smtClean="0"/>
              <a:t>Click to edit Master title style</a:t>
            </a:r>
            <a:endParaRPr lang="en-NZ"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rgbClr val="A42F1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NZ" dirty="0"/>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6466520" y="4054165"/>
            <a:ext cx="144016" cy="4365104"/>
          </a:xfrm>
          <a:prstGeom prst="rect">
            <a:avLst/>
          </a:prstGeom>
        </p:spPr>
      </p:pic>
      <p:sp>
        <p:nvSpPr>
          <p:cNvPr id="12" name="Footer Placeholder 4"/>
          <p:cNvSpPr txBox="1">
            <a:spLocks/>
          </p:cNvSpPr>
          <p:nvPr/>
        </p:nvSpPr>
        <p:spPr>
          <a:xfrm>
            <a:off x="5775884" y="6309320"/>
            <a:ext cx="3024336" cy="365125"/>
          </a:xfrm>
          <a:prstGeom prst="rect">
            <a:avLst/>
          </a:prstGeom>
        </p:spPr>
        <p:txBody>
          <a:bodyPr/>
          <a:lstStyle>
            <a:defPPr>
              <a:defRPr lang="en-US"/>
            </a:defPPr>
            <a:lvl1pPr marL="0" algn="l" defTabSz="914400" rtl="0" eaLnBrk="1" latinLnBrk="0" hangingPunct="1">
              <a:defRPr sz="18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NZ" sz="1200" dirty="0" smtClean="0"/>
              <a:t>Department of Internal Affairs</a:t>
            </a:r>
            <a:endParaRPr lang="en-NZ" sz="1200" dirty="0"/>
          </a:p>
        </p:txBody>
      </p:sp>
    </p:spTree>
    <p:extLst>
      <p:ext uri="{BB962C8B-B14F-4D97-AF65-F5344CB8AC3E}">
        <p14:creationId xmlns:p14="http://schemas.microsoft.com/office/powerpoint/2010/main" val="34920009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NZ"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9" name="Footer Placeholder 8"/>
          <p:cNvSpPr>
            <a:spLocks noGrp="1"/>
          </p:cNvSpPr>
          <p:nvPr>
            <p:ph type="ftr" sz="quarter" idx="3"/>
          </p:nvPr>
        </p:nvSpPr>
        <p:spPr>
          <a:xfrm>
            <a:off x="5600700" y="631213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Tree>
    <p:extLst>
      <p:ext uri="{BB962C8B-B14F-4D97-AF65-F5344CB8AC3E}">
        <p14:creationId xmlns:p14="http://schemas.microsoft.com/office/powerpoint/2010/main" val="2505151205"/>
      </p:ext>
    </p:extLst>
  </p:cSld>
  <p:clrMap bg1="lt1" tx1="dk1" bg2="lt2" tx2="dk2" accent1="accent1" accent2="accent2" accent3="accent3" accent4="accent4" accent5="accent5" accent6="accent6" hlink="hlink" folHlink="folHlink"/>
  <p:sldLayoutIdLst>
    <p:sldLayoutId id="2147484474" r:id="rId1"/>
    <p:sldLayoutId id="2147484475" r:id="rId2"/>
    <p:sldLayoutId id="2147484476" r:id="rId3"/>
    <p:sldLayoutId id="2147484477" r:id="rId4"/>
    <p:sldLayoutId id="2147484478" r:id="rId5"/>
    <p:sldLayoutId id="2147484479" r:id="rId6"/>
    <p:sldLayoutId id="2147484480" r:id="rId7"/>
    <p:sldLayoutId id="2147484481" r:id="rId8"/>
    <p:sldLayoutId id="2147484482" r:id="rId9"/>
    <p:sldLayoutId id="2147484483" r:id="rId10"/>
    <p:sldLayoutId id="2147484484" r:id="rId11"/>
    <p:sldLayoutId id="2147484485" r:id="rId12"/>
    <p:sldLayoutId id="2147484486" r:id="rId13"/>
    <p:sldLayoutId id="2147484487" r:id="rId14"/>
  </p:sldLayoutIdLst>
  <p:timing>
    <p:tnLst>
      <p:par>
        <p:cTn id="1" dur="indefinite" restart="never" nodeType="tmRoot"/>
      </p:par>
    </p:tnLst>
  </p:timing>
  <p:txStyles>
    <p:titleStyle>
      <a:lvl1pPr algn="l" defTabSz="914400" rtl="0" eaLnBrk="1" latinLnBrk="0" hangingPunct="1">
        <a:spcBef>
          <a:spcPct val="0"/>
        </a:spcBef>
        <a:buNone/>
        <a:defRPr sz="4400" kern="1200">
          <a:solidFill>
            <a:srgbClr val="1F546B"/>
          </a:solidFill>
          <a:latin typeface="+mj-lt"/>
          <a:ea typeface="+mj-ea"/>
          <a:cs typeface="+mj-cs"/>
        </a:defRPr>
      </a:lvl1pPr>
    </p:titleStyle>
    <p:bodyStyle>
      <a:lvl1pPr marL="360000" indent="-360000" algn="l" defTabSz="914400" rtl="0" eaLnBrk="1" latinLnBrk="0" hangingPunct="1">
        <a:spcBef>
          <a:spcPts val="0"/>
        </a:spcBef>
        <a:buClr>
          <a:srgbClr val="1F546B"/>
        </a:buClr>
        <a:buFont typeface="Arial" pitchFamily="34" charset="0"/>
        <a:buChar char="•"/>
        <a:defRPr sz="3200" kern="1200">
          <a:solidFill>
            <a:srgbClr val="1F546B"/>
          </a:solidFill>
          <a:latin typeface="+mn-lt"/>
          <a:ea typeface="+mn-ea"/>
          <a:cs typeface="+mn-cs"/>
        </a:defRPr>
      </a:lvl1pPr>
      <a:lvl2pPr marL="720000" indent="-360000" algn="l" defTabSz="914400" rtl="0" eaLnBrk="1" latinLnBrk="0" hangingPunct="1">
        <a:spcBef>
          <a:spcPts val="600"/>
        </a:spcBef>
        <a:buFont typeface="Arial" pitchFamily="34" charset="0"/>
        <a:buChar char="–"/>
        <a:defRPr sz="2800" kern="1200">
          <a:solidFill>
            <a:srgbClr val="A42F13"/>
          </a:solidFill>
          <a:latin typeface="+mn-lt"/>
          <a:ea typeface="+mn-ea"/>
          <a:cs typeface="+mn-cs"/>
        </a:defRPr>
      </a:lvl2pPr>
      <a:lvl3pPr marL="1080000" indent="-360000" algn="l" defTabSz="914400" rtl="0" eaLnBrk="1" latinLnBrk="0" hangingPunct="1">
        <a:spcBef>
          <a:spcPts val="600"/>
        </a:spcBef>
        <a:buFont typeface="Arial" pitchFamily="34" charset="0"/>
        <a:buChar char="•"/>
        <a:defRPr sz="2400" kern="1200">
          <a:solidFill>
            <a:schemeClr val="bg1">
              <a:lumMod val="50000"/>
            </a:schemeClr>
          </a:solidFill>
          <a:latin typeface="+mn-lt"/>
          <a:ea typeface="+mn-ea"/>
          <a:cs typeface="+mn-cs"/>
        </a:defRPr>
      </a:lvl3pPr>
      <a:lvl4pPr marL="1440000" indent="-360000" algn="l" defTabSz="914400" rtl="0" eaLnBrk="1" latinLnBrk="0" hangingPunct="1">
        <a:spcBef>
          <a:spcPts val="600"/>
        </a:spcBef>
        <a:buFont typeface="Arial" pitchFamily="34" charset="0"/>
        <a:buChar char="–"/>
        <a:defRPr sz="2000" kern="1200">
          <a:solidFill>
            <a:schemeClr val="tx1"/>
          </a:solidFill>
          <a:latin typeface="+mn-lt"/>
          <a:ea typeface="+mn-ea"/>
          <a:cs typeface="+mn-cs"/>
        </a:defRPr>
      </a:lvl4pPr>
      <a:lvl5pPr marL="1800000" indent="-360000" algn="l" defTabSz="914400" rtl="0" eaLnBrk="1" latinLnBrk="0" hangingPunct="1">
        <a:spcBef>
          <a:spcPts val="6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NZ"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9" name="Footer Placeholder 8"/>
          <p:cNvSpPr>
            <a:spLocks noGrp="1"/>
          </p:cNvSpPr>
          <p:nvPr>
            <p:ph type="ftr" sz="quarter" idx="3"/>
          </p:nvPr>
        </p:nvSpPr>
        <p:spPr>
          <a:xfrm>
            <a:off x="5600700" y="631213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Tree>
    <p:extLst>
      <p:ext uri="{BB962C8B-B14F-4D97-AF65-F5344CB8AC3E}">
        <p14:creationId xmlns:p14="http://schemas.microsoft.com/office/powerpoint/2010/main" val="2505151205"/>
      </p:ext>
    </p:extLst>
  </p:cSld>
  <p:clrMap bg1="lt1" tx1="dk1" bg2="lt2" tx2="dk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 id="2147484500" r:id="rId12"/>
    <p:sldLayoutId id="2147484501" r:id="rId13"/>
    <p:sldLayoutId id="2147484502" r:id="rId14"/>
  </p:sldLayoutIdLst>
  <p:timing>
    <p:tnLst>
      <p:par>
        <p:cTn id="1" dur="indefinite" restart="never" nodeType="tmRoot"/>
      </p:par>
    </p:tnLst>
  </p:timing>
  <p:txStyles>
    <p:titleStyle>
      <a:lvl1pPr algn="l" defTabSz="914400" rtl="0" eaLnBrk="1" latinLnBrk="0" hangingPunct="1">
        <a:spcBef>
          <a:spcPct val="0"/>
        </a:spcBef>
        <a:buNone/>
        <a:defRPr sz="4400" kern="1200">
          <a:solidFill>
            <a:srgbClr val="1F546B"/>
          </a:solidFill>
          <a:latin typeface="+mj-lt"/>
          <a:ea typeface="+mj-ea"/>
          <a:cs typeface="+mj-cs"/>
        </a:defRPr>
      </a:lvl1pPr>
    </p:titleStyle>
    <p:bodyStyle>
      <a:lvl1pPr marL="360000" indent="-360000" algn="l" defTabSz="914400" rtl="0" eaLnBrk="1" latinLnBrk="0" hangingPunct="1">
        <a:spcBef>
          <a:spcPts val="0"/>
        </a:spcBef>
        <a:buClr>
          <a:srgbClr val="1F546B"/>
        </a:buClr>
        <a:buFont typeface="Arial" pitchFamily="34" charset="0"/>
        <a:buChar char="•"/>
        <a:defRPr sz="3200" kern="1200">
          <a:solidFill>
            <a:srgbClr val="1F546B"/>
          </a:solidFill>
          <a:latin typeface="+mn-lt"/>
          <a:ea typeface="+mn-ea"/>
          <a:cs typeface="+mn-cs"/>
        </a:defRPr>
      </a:lvl1pPr>
      <a:lvl2pPr marL="720000" indent="-360000" algn="l" defTabSz="914400" rtl="0" eaLnBrk="1" latinLnBrk="0" hangingPunct="1">
        <a:spcBef>
          <a:spcPts val="600"/>
        </a:spcBef>
        <a:buFont typeface="Arial" pitchFamily="34" charset="0"/>
        <a:buChar char="–"/>
        <a:defRPr sz="2800" kern="1200">
          <a:solidFill>
            <a:srgbClr val="A42F13"/>
          </a:solidFill>
          <a:latin typeface="+mn-lt"/>
          <a:ea typeface="+mn-ea"/>
          <a:cs typeface="+mn-cs"/>
        </a:defRPr>
      </a:lvl2pPr>
      <a:lvl3pPr marL="1080000" indent="-360000" algn="l" defTabSz="914400" rtl="0" eaLnBrk="1" latinLnBrk="0" hangingPunct="1">
        <a:spcBef>
          <a:spcPts val="600"/>
        </a:spcBef>
        <a:buFont typeface="Arial" pitchFamily="34" charset="0"/>
        <a:buChar char="•"/>
        <a:defRPr sz="2400" kern="1200">
          <a:solidFill>
            <a:schemeClr val="bg1">
              <a:lumMod val="50000"/>
            </a:schemeClr>
          </a:solidFill>
          <a:latin typeface="+mn-lt"/>
          <a:ea typeface="+mn-ea"/>
          <a:cs typeface="+mn-cs"/>
        </a:defRPr>
      </a:lvl3pPr>
      <a:lvl4pPr marL="1440000" indent="-360000" algn="l" defTabSz="914400" rtl="0" eaLnBrk="1" latinLnBrk="0" hangingPunct="1">
        <a:spcBef>
          <a:spcPts val="600"/>
        </a:spcBef>
        <a:buFont typeface="Arial" pitchFamily="34" charset="0"/>
        <a:buChar char="–"/>
        <a:defRPr sz="2000" kern="1200">
          <a:solidFill>
            <a:schemeClr val="tx1"/>
          </a:solidFill>
          <a:latin typeface="+mn-lt"/>
          <a:ea typeface="+mn-ea"/>
          <a:cs typeface="+mn-cs"/>
        </a:defRPr>
      </a:lvl4pPr>
      <a:lvl5pPr marL="1800000" indent="-360000" algn="l" defTabSz="914400" rtl="0" eaLnBrk="1" latinLnBrk="0" hangingPunct="1">
        <a:spcBef>
          <a:spcPts val="6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image" Target="../media/image12.png"/><Relationship Id="rId5" Type="http://schemas.openxmlformats.org/officeDocument/2006/relationships/diagramQuickStyle" Target="../diagrams/quickStyle1.xml"/><Relationship Id="rId10" Type="http://schemas.openxmlformats.org/officeDocument/2006/relationships/image" Target="../media/image11.png"/><Relationship Id="rId4" Type="http://schemas.openxmlformats.org/officeDocument/2006/relationships/diagramLayout" Target="../diagrams/layout1.xm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8" Type="http://schemas.openxmlformats.org/officeDocument/2006/relationships/hyperlink" Target="https://www.google.co.nz/url?sa=i&amp;rct=j&amp;q=&amp;esrc=s&amp;source=images&amp;cd=&amp;cad=rja&amp;uact=8&amp;ved=0ahUKEwik6piKwNvYAhWKVbwKHXcMAj4QjRwIBw&amp;url=https://world.wng.org/2017/03/writing_and_bartending&amp;psig=AOvVaw1yOGL_RTy6ufG8IL2m_s5p&amp;ust=1516158311289085" TargetMode="External"/><Relationship Id="rId3" Type="http://schemas.openxmlformats.org/officeDocument/2006/relationships/hyperlink" Target="http://www.google.co.nz/url?sa=i&amp;rct=j&amp;q=&amp;esrc=s&amp;source=images&amp;cd=&amp;cad=rja&amp;uact=8&amp;ved=0ahUKEwiC-J36vdvYAhUY5rwKHesDDNEQjRwIBw&amp;url=http://hammer.m88play.com/hammer-law/&amp;psig=AOvVaw3H64EUFbCmFfnIqI27z0TY&amp;ust=1516157710857103" TargetMode="External"/><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hyperlink" Target="https://www.google.co.nz/url?sa=i&amp;rct=j&amp;q=&amp;esrc=s&amp;source=images&amp;cd=&amp;cad=rja&amp;uact=8&amp;ved=0ahUKEwiGifb4xtvYAhXIvrwKHfsmDKIQjRwIBw&amp;url=https://www.pubcard.com.au/gaming/&amp;psig=AOvVaw3y6ukvojGdK-wvpnurKgPq&amp;ust=1516160173971700" TargetMode="External"/><Relationship Id="rId10" Type="http://schemas.openxmlformats.org/officeDocument/2006/relationships/image" Target="../media/image19.jpeg"/><Relationship Id="rId4" Type="http://schemas.openxmlformats.org/officeDocument/2006/relationships/image" Target="../media/image15.jpeg"/><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42002"/>
            <a:ext cx="9143824" cy="6900002"/>
            <a:chOff x="0" y="0"/>
            <a:chExt cx="9143824" cy="6900002"/>
          </a:xfrm>
        </p:grpSpPr>
        <p:sp>
          <p:nvSpPr>
            <p:cNvPr id="5" name="TextBox 4"/>
            <p:cNvSpPr txBox="1"/>
            <p:nvPr/>
          </p:nvSpPr>
          <p:spPr>
            <a:xfrm>
              <a:off x="2987824" y="0"/>
              <a:ext cx="6156000" cy="6900002"/>
            </a:xfrm>
            <a:prstGeom prst="rect">
              <a:avLst/>
            </a:prstGeom>
            <a:solidFill>
              <a:schemeClr val="tx1">
                <a:alpha val="85000"/>
              </a:schemeClr>
            </a:solidFill>
          </p:spPr>
          <p:txBody>
            <a:bodyPr wrap="square" rtlCol="0">
              <a:spAutoFit/>
            </a:bodyPr>
            <a:lstStyle/>
            <a:p>
              <a:endParaRPr lang="en-NZ" dirty="0"/>
            </a:p>
          </p:txBody>
        </p:sp>
        <p:sp>
          <p:nvSpPr>
            <p:cNvPr id="11" name="TextBox 10"/>
            <p:cNvSpPr txBox="1"/>
            <p:nvPr/>
          </p:nvSpPr>
          <p:spPr>
            <a:xfrm>
              <a:off x="0" y="0"/>
              <a:ext cx="2987824" cy="6900002"/>
            </a:xfrm>
            <a:prstGeom prst="rect">
              <a:avLst/>
            </a:prstGeom>
            <a:solidFill>
              <a:srgbClr val="EB765A"/>
            </a:solidFill>
          </p:spPr>
          <p:txBody>
            <a:bodyPr wrap="square" rtlCol="0">
              <a:spAutoFit/>
            </a:bodyPr>
            <a:lstStyle/>
            <a:p>
              <a:endParaRPr lang="en-NZ" dirty="0"/>
            </a:p>
          </p:txBody>
        </p:sp>
        <p:pic>
          <p:nvPicPr>
            <p:cNvPr id="2" name="Picture 1" descr="Typographic statement: To serve and connect people, communities and government to build a safe, prosperous, respected nation" title="Typographic statement: To serve and connect people, communities and government to build a safe, prosperous, respected nati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7267" y="1400965"/>
              <a:ext cx="2093290" cy="4098073"/>
            </a:xfrm>
            <a:prstGeom prst="rect">
              <a:avLst/>
            </a:prstGeom>
          </p:spPr>
        </p:pic>
      </p:grpSp>
      <p:sp>
        <p:nvSpPr>
          <p:cNvPr id="10" name="Title 1"/>
          <p:cNvSpPr txBox="1">
            <a:spLocks/>
          </p:cNvSpPr>
          <p:nvPr/>
        </p:nvSpPr>
        <p:spPr>
          <a:xfrm>
            <a:off x="2987824" y="980728"/>
            <a:ext cx="6156176" cy="194421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NZ" sz="5400" b="1" dirty="0">
              <a:solidFill>
                <a:srgbClr val="EB765A"/>
              </a:solidFill>
            </a:endParaRPr>
          </a:p>
        </p:txBody>
      </p:sp>
      <p:sp>
        <p:nvSpPr>
          <p:cNvPr id="13" name="Title 1"/>
          <p:cNvSpPr txBox="1">
            <a:spLocks/>
          </p:cNvSpPr>
          <p:nvPr/>
        </p:nvSpPr>
        <p:spPr>
          <a:xfrm>
            <a:off x="2987824" y="2744924"/>
            <a:ext cx="6156176" cy="13321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NZ" sz="3200" dirty="0">
              <a:solidFill>
                <a:schemeClr val="bg1"/>
              </a:solidFill>
            </a:endParaRPr>
          </a:p>
        </p:txBody>
      </p:sp>
      <p:grpSp>
        <p:nvGrpSpPr>
          <p:cNvPr id="4" name="Group 3"/>
          <p:cNvGrpSpPr/>
          <p:nvPr/>
        </p:nvGrpSpPr>
        <p:grpSpPr>
          <a:xfrm>
            <a:off x="4696435" y="5323833"/>
            <a:ext cx="2738953" cy="1128659"/>
            <a:chOff x="4696435" y="5323833"/>
            <a:chExt cx="2738953" cy="1128659"/>
          </a:xfrm>
        </p:grpSpPr>
        <p:pic>
          <p:nvPicPr>
            <p:cNvPr id="14" name="Picture 13" descr="Internal Affairs logo" title="Internal Affairs logo"/>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96435" y="5323833"/>
              <a:ext cx="2738953" cy="481431"/>
            </a:xfrm>
            <a:prstGeom prst="rect">
              <a:avLst/>
            </a:prstGeom>
          </p:spPr>
        </p:pic>
        <p:pic>
          <p:nvPicPr>
            <p:cNvPr id="15" name="Picture 14" descr="New Zealand Government logo" title="New Zealand Government logo"/>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77518" y="6209711"/>
              <a:ext cx="2376786" cy="242781"/>
            </a:xfrm>
            <a:prstGeom prst="rect">
              <a:avLst/>
            </a:prstGeom>
          </p:spPr>
        </p:pic>
      </p:grpSp>
      <p:sp>
        <p:nvSpPr>
          <p:cNvPr id="6" name="TextBox 5"/>
          <p:cNvSpPr txBox="1"/>
          <p:nvPr/>
        </p:nvSpPr>
        <p:spPr>
          <a:xfrm>
            <a:off x="3491880" y="1358963"/>
            <a:ext cx="5040560" cy="3416320"/>
          </a:xfrm>
          <a:prstGeom prst="rect">
            <a:avLst/>
          </a:prstGeom>
          <a:noFill/>
        </p:spPr>
        <p:txBody>
          <a:bodyPr wrap="square" rtlCol="0">
            <a:spAutoFit/>
          </a:bodyPr>
          <a:lstStyle/>
          <a:p>
            <a:pPr algn="ctr"/>
            <a:r>
              <a:rPr lang="en-NZ" sz="7200" dirty="0" smtClean="0">
                <a:solidFill>
                  <a:schemeClr val="bg1"/>
                </a:solidFill>
              </a:rPr>
              <a:t>Culture eats strategy for breakfast. </a:t>
            </a:r>
            <a:endParaRPr lang="en-NZ" sz="7200" dirty="0">
              <a:solidFill>
                <a:schemeClr val="bg1"/>
              </a:solidFill>
            </a:endParaRPr>
          </a:p>
        </p:txBody>
      </p:sp>
      <p:pic>
        <p:nvPicPr>
          <p:cNvPr id="12"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8957" y="5153385"/>
            <a:ext cx="27733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5565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Down Arrow Callout 46"/>
          <p:cNvSpPr/>
          <p:nvPr/>
        </p:nvSpPr>
        <p:spPr>
          <a:xfrm rot="5400000">
            <a:off x="8028000" y="3410796"/>
            <a:ext cx="576064" cy="756488"/>
          </a:xfrm>
          <a:prstGeom prst="downArrowCallou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49" name="Down Arrow Callout 45"/>
          <p:cNvSpPr/>
          <p:nvPr/>
        </p:nvSpPr>
        <p:spPr>
          <a:xfrm rot="5400000">
            <a:off x="8028000" y="5319790"/>
            <a:ext cx="576064" cy="756488"/>
          </a:xfrm>
          <a:prstGeom prst="downArrowCallou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50" name="Down Arrow Callout 44"/>
          <p:cNvSpPr/>
          <p:nvPr/>
        </p:nvSpPr>
        <p:spPr>
          <a:xfrm rot="5400000">
            <a:off x="8028000" y="4421473"/>
            <a:ext cx="576064" cy="756488"/>
          </a:xfrm>
          <a:prstGeom prst="downArrowCallou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51" name="Down Arrow Callout 43"/>
          <p:cNvSpPr/>
          <p:nvPr/>
        </p:nvSpPr>
        <p:spPr>
          <a:xfrm rot="5400000">
            <a:off x="8028000" y="2355344"/>
            <a:ext cx="576064" cy="756488"/>
          </a:xfrm>
          <a:prstGeom prst="downArrowCallou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52" name="Down Arrow Callout 42"/>
          <p:cNvSpPr/>
          <p:nvPr/>
        </p:nvSpPr>
        <p:spPr>
          <a:xfrm rot="5400000">
            <a:off x="8028000" y="1358444"/>
            <a:ext cx="576064" cy="756488"/>
          </a:xfrm>
          <a:prstGeom prst="downArrowCallou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pSp>
        <p:nvGrpSpPr>
          <p:cNvPr id="39" name="Group 1"/>
          <p:cNvGrpSpPr/>
          <p:nvPr/>
        </p:nvGrpSpPr>
        <p:grpSpPr>
          <a:xfrm>
            <a:off x="755576" y="1377361"/>
            <a:ext cx="6912001" cy="4680000"/>
            <a:chOff x="1080000" y="1431232"/>
            <a:chExt cx="6921551" cy="4688768"/>
          </a:xfrm>
        </p:grpSpPr>
        <p:grpSp>
          <p:nvGrpSpPr>
            <p:cNvPr id="9" name="Group 1"/>
            <p:cNvGrpSpPr/>
            <p:nvPr/>
          </p:nvGrpSpPr>
          <p:grpSpPr>
            <a:xfrm>
              <a:off x="1080000" y="1431232"/>
              <a:ext cx="6921551" cy="3788768"/>
              <a:chOff x="782254" y="1566118"/>
              <a:chExt cx="6921551" cy="3788768"/>
            </a:xfrm>
          </p:grpSpPr>
          <p:sp>
            <p:nvSpPr>
              <p:cNvPr id="5" name="Rounded Rectangle 2"/>
              <p:cNvSpPr/>
              <p:nvPr/>
            </p:nvSpPr>
            <p:spPr>
              <a:xfrm>
                <a:off x="2807804" y="1566118"/>
                <a:ext cx="4284477" cy="720000"/>
              </a:xfrm>
              <a:prstGeom prst="roundRect">
                <a:avLst/>
              </a:prstGeom>
              <a:solidFill>
                <a:srgbClr val="E9EFF7"/>
              </a:solidFill>
              <a:ln>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NZ" sz="2200" dirty="0" smtClean="0"/>
                  <a:t>Harm Minimisation Policy</a:t>
                </a:r>
              </a:p>
              <a:p>
                <a:pPr algn="ctr"/>
                <a:r>
                  <a:rPr lang="en-NZ" sz="2200" i="1" dirty="0" smtClean="0"/>
                  <a:t>Outcome-focused</a:t>
                </a:r>
                <a:endParaRPr lang="en-NZ" sz="2200" i="1" dirty="0"/>
              </a:p>
            </p:txBody>
          </p:sp>
          <p:sp>
            <p:nvSpPr>
              <p:cNvPr id="13" name="Rounded Rectangle 9"/>
              <p:cNvSpPr/>
              <p:nvPr/>
            </p:nvSpPr>
            <p:spPr>
              <a:xfrm>
                <a:off x="2807804" y="2474886"/>
                <a:ext cx="1440000" cy="900000"/>
              </a:xfrm>
              <a:prstGeom prst="roundRect">
                <a:avLst/>
              </a:prstGeom>
              <a:solidFill>
                <a:srgbClr val="CCDAEC"/>
              </a:solidFill>
              <a:ln>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NZ" sz="2200" dirty="0" smtClean="0"/>
                  <a:t>Education</a:t>
                </a:r>
                <a:endParaRPr lang="en-NZ" sz="2200" dirty="0"/>
              </a:p>
            </p:txBody>
          </p:sp>
          <p:sp>
            <p:nvSpPr>
              <p:cNvPr id="14" name="Rounded Rectangle 10"/>
              <p:cNvSpPr/>
              <p:nvPr/>
            </p:nvSpPr>
            <p:spPr>
              <a:xfrm>
                <a:off x="4385033" y="2474886"/>
                <a:ext cx="1440000" cy="900000"/>
              </a:xfrm>
              <a:prstGeom prst="roundRect">
                <a:avLst/>
              </a:prstGeom>
              <a:solidFill>
                <a:srgbClr val="CCDAEC"/>
              </a:solidFill>
              <a:ln>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NZ" sz="2200" dirty="0" smtClean="0"/>
                  <a:t>Training</a:t>
                </a:r>
                <a:endParaRPr lang="en-NZ" sz="2200" dirty="0"/>
              </a:p>
            </p:txBody>
          </p:sp>
          <p:sp>
            <p:nvSpPr>
              <p:cNvPr id="16" name="Rounded Rectangle 11"/>
              <p:cNvSpPr/>
              <p:nvPr/>
            </p:nvSpPr>
            <p:spPr>
              <a:xfrm>
                <a:off x="2807804" y="3554886"/>
                <a:ext cx="1440000" cy="900000"/>
              </a:xfrm>
              <a:prstGeom prst="roundRect">
                <a:avLst/>
              </a:prstGeom>
              <a:solidFill>
                <a:schemeClr val="accent4">
                  <a:lumMod val="40000"/>
                  <a:lumOff val="60000"/>
                </a:schemeClr>
              </a:solidFill>
              <a:ln>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NZ" sz="2200" dirty="0" smtClean="0"/>
                  <a:t>Exclusion orders</a:t>
                </a:r>
                <a:endParaRPr lang="en-NZ" sz="2200" dirty="0"/>
              </a:p>
            </p:txBody>
          </p:sp>
          <p:sp>
            <p:nvSpPr>
              <p:cNvPr id="17" name="Rounded Rectangle 18"/>
              <p:cNvSpPr/>
              <p:nvPr/>
            </p:nvSpPr>
            <p:spPr>
              <a:xfrm>
                <a:off x="4387629" y="3554886"/>
                <a:ext cx="1440000" cy="900000"/>
              </a:xfrm>
              <a:prstGeom prst="roundRect">
                <a:avLst/>
              </a:prstGeom>
              <a:solidFill>
                <a:schemeClr val="accent4">
                  <a:lumMod val="40000"/>
                  <a:lumOff val="60000"/>
                </a:schemeClr>
              </a:solidFill>
              <a:ln>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NZ" sz="2200" dirty="0" smtClean="0"/>
                  <a:t>Mystery shopper</a:t>
                </a:r>
                <a:endParaRPr lang="en-NZ" sz="2200" dirty="0"/>
              </a:p>
            </p:txBody>
          </p:sp>
          <p:sp>
            <p:nvSpPr>
              <p:cNvPr id="18" name="Rounded Rectangle 20"/>
              <p:cNvSpPr/>
              <p:nvPr/>
            </p:nvSpPr>
            <p:spPr>
              <a:xfrm>
                <a:off x="5975804" y="3554886"/>
                <a:ext cx="1728001" cy="900000"/>
              </a:xfrm>
              <a:prstGeom prst="roundRect">
                <a:avLst/>
              </a:prstGeom>
              <a:solidFill>
                <a:schemeClr val="accent4">
                  <a:lumMod val="40000"/>
                  <a:lumOff val="60000"/>
                </a:schemeClr>
              </a:solidFill>
              <a:ln>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NZ" sz="2200" dirty="0" smtClean="0"/>
                  <a:t>Venue assessments</a:t>
                </a:r>
                <a:endParaRPr lang="en-NZ" sz="2200" dirty="0"/>
              </a:p>
            </p:txBody>
          </p:sp>
          <p:sp>
            <p:nvSpPr>
              <p:cNvPr id="20" name="Rounded Rectangle 21"/>
              <p:cNvSpPr/>
              <p:nvPr/>
            </p:nvSpPr>
            <p:spPr>
              <a:xfrm>
                <a:off x="2807804" y="4634886"/>
                <a:ext cx="3600000" cy="720000"/>
              </a:xfrm>
              <a:prstGeom prst="roundRect">
                <a:avLst/>
              </a:prstGeom>
              <a:solidFill>
                <a:srgbClr val="95B3D7"/>
              </a:solidFill>
              <a:ln>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NZ" sz="2200" dirty="0" smtClean="0"/>
                  <a:t>Licensing</a:t>
                </a:r>
                <a:endParaRPr lang="en-NZ" sz="2200" i="1" dirty="0"/>
              </a:p>
            </p:txBody>
          </p:sp>
          <p:sp>
            <p:nvSpPr>
              <p:cNvPr id="6" name="TextBox 22"/>
              <p:cNvSpPr txBox="1"/>
              <p:nvPr/>
            </p:nvSpPr>
            <p:spPr>
              <a:xfrm>
                <a:off x="782254" y="1566118"/>
                <a:ext cx="1632626" cy="461665"/>
              </a:xfrm>
              <a:prstGeom prst="rect">
                <a:avLst/>
              </a:prstGeom>
              <a:noFill/>
            </p:spPr>
            <p:txBody>
              <a:bodyPr wrap="none" rtlCol="0">
                <a:spAutoFit/>
              </a:bodyPr>
              <a:lstStyle/>
              <a:p>
                <a:r>
                  <a:rPr lang="en-NZ" sz="2400" b="1" dirty="0" smtClean="0"/>
                  <a:t>Framework</a:t>
                </a:r>
                <a:endParaRPr lang="en-NZ" sz="2400" b="1" dirty="0"/>
              </a:p>
            </p:txBody>
          </p:sp>
          <p:sp>
            <p:nvSpPr>
              <p:cNvPr id="7" name="TextBox 23"/>
              <p:cNvSpPr txBox="1"/>
              <p:nvPr/>
            </p:nvSpPr>
            <p:spPr>
              <a:xfrm>
                <a:off x="844703" y="2474886"/>
                <a:ext cx="839332" cy="461665"/>
              </a:xfrm>
              <a:prstGeom prst="rect">
                <a:avLst/>
              </a:prstGeom>
              <a:noFill/>
            </p:spPr>
            <p:txBody>
              <a:bodyPr wrap="none" rtlCol="0">
                <a:spAutoFit/>
              </a:bodyPr>
              <a:lstStyle/>
              <a:p>
                <a:r>
                  <a:rPr lang="en-NZ" sz="2400" b="1" dirty="0" smtClean="0"/>
                  <a:t>Tools</a:t>
                </a:r>
                <a:endParaRPr lang="en-NZ" sz="2400" b="1" dirty="0"/>
              </a:p>
            </p:txBody>
          </p:sp>
        </p:grpSp>
        <p:sp>
          <p:nvSpPr>
            <p:cNvPr id="37" name="Rounded Rectangle 21"/>
            <p:cNvSpPr/>
            <p:nvPr/>
          </p:nvSpPr>
          <p:spPr>
            <a:xfrm>
              <a:off x="3105550" y="5400000"/>
              <a:ext cx="3600000" cy="720000"/>
            </a:xfrm>
            <a:prstGeom prst="roundRect">
              <a:avLst/>
            </a:prstGeom>
            <a:solidFill>
              <a:srgbClr val="648FC4"/>
            </a:solidFill>
            <a:ln>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NZ" sz="2200" dirty="0" smtClean="0"/>
                <a:t>Outcome</a:t>
              </a:r>
              <a:endParaRPr lang="en-NZ" sz="2200" i="1" dirty="0"/>
            </a:p>
          </p:txBody>
        </p:sp>
      </p:grpSp>
      <p:sp>
        <p:nvSpPr>
          <p:cNvPr id="53" name="Rectangle 39"/>
          <p:cNvSpPr/>
          <p:nvPr/>
        </p:nvSpPr>
        <p:spPr>
          <a:xfrm>
            <a:off x="8208000" y="1368000"/>
            <a:ext cx="504056" cy="46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4" name="TextBox 40"/>
          <p:cNvSpPr txBox="1"/>
          <p:nvPr/>
        </p:nvSpPr>
        <p:spPr>
          <a:xfrm rot="5400000">
            <a:off x="6120028" y="3446390"/>
            <a:ext cx="4680000" cy="523220"/>
          </a:xfrm>
          <a:prstGeom prst="rect">
            <a:avLst/>
          </a:prstGeom>
          <a:solidFill>
            <a:schemeClr val="accent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NZ" sz="2800" dirty="0" smtClean="0">
                <a:solidFill>
                  <a:schemeClr val="bg1"/>
                </a:solidFill>
              </a:rPr>
              <a:t>ENGAGEMENT</a:t>
            </a:r>
            <a:endParaRPr lang="en-NZ" sz="2800" dirty="0">
              <a:solidFill>
                <a:schemeClr val="bg1"/>
              </a:solidFill>
            </a:endParaRPr>
          </a:p>
        </p:txBody>
      </p:sp>
      <p:sp>
        <p:nvSpPr>
          <p:cNvPr id="22" name="Rounded Rectangle 10"/>
          <p:cNvSpPr/>
          <p:nvPr/>
        </p:nvSpPr>
        <p:spPr>
          <a:xfrm>
            <a:off x="5941960" y="2284429"/>
            <a:ext cx="1438013" cy="898317"/>
          </a:xfrm>
          <a:prstGeom prst="roundRect">
            <a:avLst/>
          </a:prstGeom>
          <a:solidFill>
            <a:srgbClr val="CCDAEC"/>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NZ" sz="2200" dirty="0" smtClean="0"/>
              <a:t>Resources</a:t>
            </a:r>
            <a:endParaRPr lang="en-NZ" sz="2200" dirty="0"/>
          </a:p>
        </p:txBody>
      </p:sp>
      <p:sp>
        <p:nvSpPr>
          <p:cNvPr id="23" name="Title 3"/>
          <p:cNvSpPr txBox="1">
            <a:spLocks/>
          </p:cNvSpPr>
          <p:nvPr/>
        </p:nvSpPr>
        <p:spPr>
          <a:xfrm>
            <a:off x="467544" y="260648"/>
            <a:ext cx="8229600" cy="86409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rgbClr val="1F546B"/>
                </a:solidFill>
                <a:latin typeface="+mj-lt"/>
                <a:ea typeface="+mj-ea"/>
                <a:cs typeface="+mj-cs"/>
              </a:defRPr>
            </a:lvl1pPr>
          </a:lstStyle>
          <a:p>
            <a:r>
              <a:rPr lang="en-NZ" b="1" dirty="0" smtClean="0"/>
              <a:t>Harm Minimisation</a:t>
            </a:r>
            <a:endParaRPr lang="en-NZ" b="1" dirty="0"/>
          </a:p>
        </p:txBody>
      </p:sp>
    </p:spTree>
    <p:extLst>
      <p:ext uri="{BB962C8B-B14F-4D97-AF65-F5344CB8AC3E}">
        <p14:creationId xmlns:p14="http://schemas.microsoft.com/office/powerpoint/2010/main" val="2264731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16000" y="1772816"/>
            <a:ext cx="6049313" cy="1107996"/>
          </a:xfrm>
          <a:prstGeom prst="rect">
            <a:avLst/>
          </a:prstGeom>
          <a:noFill/>
        </p:spPr>
        <p:txBody>
          <a:bodyPr wrap="square" rtlCol="0">
            <a:spAutoFit/>
          </a:bodyPr>
          <a:lstStyle/>
          <a:p>
            <a:r>
              <a:rPr lang="en-NZ" sz="2200" i="1" dirty="0">
                <a:solidFill>
                  <a:srgbClr val="1F546B"/>
                </a:solidFill>
              </a:rPr>
              <a:t>of pokie trusts agree their venues are better supported to minimise gambling </a:t>
            </a:r>
            <a:r>
              <a:rPr lang="en-NZ" sz="2200" i="1" dirty="0" smtClean="0">
                <a:solidFill>
                  <a:srgbClr val="1F546B"/>
                </a:solidFill>
              </a:rPr>
              <a:t>harm </a:t>
            </a:r>
            <a:br>
              <a:rPr lang="en-NZ" sz="2200" i="1" dirty="0" smtClean="0">
                <a:solidFill>
                  <a:srgbClr val="1F546B"/>
                </a:solidFill>
              </a:rPr>
            </a:br>
            <a:r>
              <a:rPr lang="en-NZ" sz="2200" i="1" dirty="0" smtClean="0">
                <a:solidFill>
                  <a:srgbClr val="1F546B"/>
                </a:solidFill>
              </a:rPr>
              <a:t>[DIA May 2015 sector forum survey]</a:t>
            </a:r>
            <a:endParaRPr lang="en-NZ" sz="2200" i="1" dirty="0">
              <a:solidFill>
                <a:srgbClr val="1F546B"/>
              </a:solidFill>
            </a:endParaRPr>
          </a:p>
        </p:txBody>
      </p:sp>
      <p:sp>
        <p:nvSpPr>
          <p:cNvPr id="6" name="TextBox 5"/>
          <p:cNvSpPr txBox="1"/>
          <p:nvPr/>
        </p:nvSpPr>
        <p:spPr>
          <a:xfrm>
            <a:off x="2021824" y="3564227"/>
            <a:ext cx="5689273" cy="769441"/>
          </a:xfrm>
          <a:prstGeom prst="rect">
            <a:avLst/>
          </a:prstGeom>
          <a:noFill/>
        </p:spPr>
        <p:txBody>
          <a:bodyPr wrap="square" rtlCol="0">
            <a:spAutoFit/>
          </a:bodyPr>
          <a:lstStyle/>
          <a:p>
            <a:r>
              <a:rPr lang="en-NZ" sz="2200" i="1" dirty="0">
                <a:solidFill>
                  <a:srgbClr val="1F546B"/>
                </a:solidFill>
              </a:rPr>
              <a:t>of pokie trusts found the materials </a:t>
            </a:r>
            <a:r>
              <a:rPr lang="en-NZ" sz="2200" i="1" dirty="0" smtClean="0">
                <a:solidFill>
                  <a:srgbClr val="1F546B"/>
                </a:solidFill>
              </a:rPr>
              <a:t>useful </a:t>
            </a:r>
            <a:br>
              <a:rPr lang="en-NZ" sz="2200" i="1" dirty="0" smtClean="0">
                <a:solidFill>
                  <a:srgbClr val="1F546B"/>
                </a:solidFill>
              </a:rPr>
            </a:br>
            <a:r>
              <a:rPr lang="en-NZ" sz="2200" i="1" dirty="0" smtClean="0">
                <a:solidFill>
                  <a:srgbClr val="1F546B"/>
                </a:solidFill>
              </a:rPr>
              <a:t>[DIA May 2015 sector forum survey]</a:t>
            </a:r>
            <a:endParaRPr lang="en-NZ" sz="2200" i="1" dirty="0">
              <a:solidFill>
                <a:srgbClr val="1F546B"/>
              </a:solidFill>
            </a:endParaRPr>
          </a:p>
        </p:txBody>
      </p:sp>
      <p:sp>
        <p:nvSpPr>
          <p:cNvPr id="7" name="TextBox 6"/>
          <p:cNvSpPr txBox="1"/>
          <p:nvPr/>
        </p:nvSpPr>
        <p:spPr>
          <a:xfrm>
            <a:off x="2021824" y="5095487"/>
            <a:ext cx="6048672" cy="1107996"/>
          </a:xfrm>
          <a:prstGeom prst="rect">
            <a:avLst/>
          </a:prstGeom>
          <a:noFill/>
        </p:spPr>
        <p:txBody>
          <a:bodyPr wrap="square" rtlCol="0">
            <a:spAutoFit/>
          </a:bodyPr>
          <a:lstStyle/>
          <a:p>
            <a:r>
              <a:rPr lang="en-NZ" sz="2200" i="1" dirty="0" smtClean="0">
                <a:solidFill>
                  <a:srgbClr val="1F546B"/>
                </a:solidFill>
              </a:rPr>
              <a:t>percentage increase of </a:t>
            </a:r>
            <a:r>
              <a:rPr lang="en-NZ" sz="2200" i="1" dirty="0">
                <a:solidFill>
                  <a:srgbClr val="1F546B"/>
                </a:solidFill>
              </a:rPr>
              <a:t>gamblers who had interaction with venue staff between 2014 and 2016 [</a:t>
            </a:r>
            <a:r>
              <a:rPr lang="en-NZ" sz="2200" i="1" dirty="0" smtClean="0">
                <a:solidFill>
                  <a:srgbClr val="1F546B"/>
                </a:solidFill>
              </a:rPr>
              <a:t>Health and Lifestyles survey]</a:t>
            </a:r>
            <a:endParaRPr lang="en-NZ" sz="2200" i="1" dirty="0">
              <a:solidFill>
                <a:srgbClr val="1F546B"/>
              </a:solidFill>
            </a:endParaRPr>
          </a:p>
        </p:txBody>
      </p:sp>
      <p:pic>
        <p:nvPicPr>
          <p:cNvPr id="11" name="Picture 10"/>
          <p:cNvPicPr/>
          <p:nvPr/>
        </p:nvPicPr>
        <p:blipFill rotWithShape="1">
          <a:blip r:embed="rId3"/>
          <a:srcRect l="5447" t="29052" r="79995" b="27526"/>
          <a:stretch/>
        </p:blipFill>
        <p:spPr>
          <a:xfrm>
            <a:off x="399852" y="1431711"/>
            <a:ext cx="1510683" cy="1620000"/>
          </a:xfrm>
          <a:prstGeom prst="rect">
            <a:avLst/>
          </a:prstGeom>
        </p:spPr>
      </p:pic>
      <p:pic>
        <p:nvPicPr>
          <p:cNvPr id="12" name="Picture 11"/>
          <p:cNvPicPr/>
          <p:nvPr/>
        </p:nvPicPr>
        <p:blipFill rotWithShape="1">
          <a:blip r:embed="rId3"/>
          <a:srcRect l="23970" t="29584" r="61350" b="27792"/>
          <a:stretch/>
        </p:blipFill>
        <p:spPr>
          <a:xfrm>
            <a:off x="380159" y="3076360"/>
            <a:ext cx="1530376" cy="1620000"/>
          </a:xfrm>
          <a:prstGeom prst="rect">
            <a:avLst/>
          </a:prstGeom>
        </p:spPr>
      </p:pic>
      <p:pic>
        <p:nvPicPr>
          <p:cNvPr id="13" name="Picture 12"/>
          <p:cNvPicPr/>
          <p:nvPr/>
        </p:nvPicPr>
        <p:blipFill rotWithShape="1">
          <a:blip r:embed="rId4"/>
          <a:srcRect l="43416" t="31715" r="42711" b="27792"/>
          <a:stretch/>
        </p:blipFill>
        <p:spPr>
          <a:xfrm>
            <a:off x="464261" y="4807083"/>
            <a:ext cx="1446274" cy="1552947"/>
          </a:xfrm>
          <a:prstGeom prst="rect">
            <a:avLst/>
          </a:prstGeom>
        </p:spPr>
      </p:pic>
      <p:sp>
        <p:nvSpPr>
          <p:cNvPr id="33" name="Title 3"/>
          <p:cNvSpPr txBox="1">
            <a:spLocks/>
          </p:cNvSpPr>
          <p:nvPr/>
        </p:nvSpPr>
        <p:spPr>
          <a:xfrm>
            <a:off x="467544" y="260648"/>
            <a:ext cx="8229600" cy="86409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rgbClr val="1F546B"/>
                </a:solidFill>
                <a:latin typeface="+mj-lt"/>
                <a:ea typeface="+mj-ea"/>
                <a:cs typeface="+mj-cs"/>
              </a:defRPr>
            </a:lvl1pPr>
          </a:lstStyle>
          <a:p>
            <a:r>
              <a:rPr lang="en-NZ" b="1" dirty="0" smtClean="0"/>
              <a:t>Some Outcomes So Far…</a:t>
            </a:r>
            <a:endParaRPr lang="en-NZ" b="1" dirty="0"/>
          </a:p>
        </p:txBody>
      </p:sp>
    </p:spTree>
    <p:extLst>
      <p:ext uri="{BB962C8B-B14F-4D97-AF65-F5344CB8AC3E}">
        <p14:creationId xmlns:p14="http://schemas.microsoft.com/office/powerpoint/2010/main" val="2875269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512" y="-99392"/>
            <a:ext cx="9180512" cy="6957392"/>
          </a:xfrm>
          <a:prstGeom prst="rect">
            <a:avLst/>
          </a:prstGeom>
          <a:solidFill>
            <a:srgbClr val="FBE384"/>
          </a:solidFill>
        </p:spPr>
        <p:txBody>
          <a:bodyPr wrap="square" rtlCol="0">
            <a:spAutoFit/>
          </a:bodyPr>
          <a:lstStyle/>
          <a:p>
            <a:endParaRPr lang="en-NZ"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4536" y="1844825"/>
            <a:ext cx="6914927" cy="3168351"/>
          </a:xfrm>
          <a:prstGeom prst="rect">
            <a:avLst/>
          </a:prstGeom>
        </p:spPr>
      </p:pic>
      <p:sp>
        <p:nvSpPr>
          <p:cNvPr id="7" name="TextBox 6"/>
          <p:cNvSpPr txBox="1"/>
          <p:nvPr/>
        </p:nvSpPr>
        <p:spPr>
          <a:xfrm>
            <a:off x="1114536" y="2779139"/>
            <a:ext cx="6914927" cy="1200329"/>
          </a:xfrm>
          <a:prstGeom prst="rect">
            <a:avLst/>
          </a:prstGeom>
          <a:noFill/>
        </p:spPr>
        <p:txBody>
          <a:bodyPr wrap="square" rtlCol="0">
            <a:spAutoFit/>
          </a:bodyPr>
          <a:lstStyle/>
          <a:p>
            <a:pPr algn="ctr"/>
            <a:r>
              <a:rPr lang="en-NZ" sz="7200" dirty="0" smtClean="0">
                <a:latin typeface="Rockwell Condensed" pitchFamily="18" charset="0"/>
              </a:rPr>
              <a:t>Questions</a:t>
            </a:r>
            <a:endParaRPr lang="en-NZ" sz="7200" dirty="0">
              <a:latin typeface="Rockwell Condensed" pitchFamily="18" charset="0"/>
            </a:endParaRPr>
          </a:p>
        </p:txBody>
      </p:sp>
    </p:spTree>
    <p:extLst>
      <p:ext uri="{BB962C8B-B14F-4D97-AF65-F5344CB8AC3E}">
        <p14:creationId xmlns:p14="http://schemas.microsoft.com/office/powerpoint/2010/main" val="265538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p:cNvGraphicFramePr>
          <p:nvPr>
            <p:extLst>
              <p:ext uri="{D42A27DB-BD31-4B8C-83A1-F6EECF244321}">
                <p14:modId xmlns:p14="http://schemas.microsoft.com/office/powerpoint/2010/main" val="2445435523"/>
              </p:ext>
            </p:extLst>
          </p:nvPr>
        </p:nvGraphicFramePr>
        <p:xfrm>
          <a:off x="1728000" y="180000"/>
          <a:ext cx="5760000" cy="6480000"/>
        </p:xfrm>
        <a:graphic>
          <a:graphicData uri="http://schemas.openxmlformats.org/presentationml/2006/ole">
            <mc:AlternateContent xmlns:mc="http://schemas.openxmlformats.org/markup-compatibility/2006">
              <mc:Choice xmlns:v="urn:schemas-microsoft-com:vml" Requires="v">
                <p:oleObj spid="_x0000_s1171" name="Acrobat Document" r:id="rId4" imgW="22707375" imgH="32099220" progId="AcroExch.Document.11">
                  <p:embed/>
                </p:oleObj>
              </mc:Choice>
              <mc:Fallback>
                <p:oleObj name="Acrobat Document" r:id="rId4" imgW="22707375" imgH="32099220" progId="AcroExch.Document.11">
                  <p:embed/>
                  <p:pic>
                    <p:nvPicPr>
                      <p:cNvPr id="0" name=""/>
                      <p:cNvPicPr/>
                      <p:nvPr/>
                    </p:nvPicPr>
                    <p:blipFill>
                      <a:blip r:embed="rId5"/>
                      <a:stretch>
                        <a:fillRect/>
                      </a:stretch>
                    </p:blipFill>
                    <p:spPr>
                      <a:xfrm>
                        <a:off x="1728000" y="180000"/>
                        <a:ext cx="5760000" cy="6480000"/>
                      </a:xfrm>
                      <a:prstGeom prst="rect">
                        <a:avLst/>
                      </a:prstGeom>
                    </p:spPr>
                  </p:pic>
                </p:oleObj>
              </mc:Fallback>
            </mc:AlternateContent>
          </a:graphicData>
        </a:graphic>
      </p:graphicFrame>
    </p:spTree>
    <p:extLst>
      <p:ext uri="{BB962C8B-B14F-4D97-AF65-F5344CB8AC3E}">
        <p14:creationId xmlns:p14="http://schemas.microsoft.com/office/powerpoint/2010/main" val="838047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26010" y="188640"/>
            <a:ext cx="5781328" cy="1143000"/>
          </a:xfrm>
          <a:prstGeom prst="rect">
            <a:avLst/>
          </a:prstGeom>
        </p:spPr>
        <p:txBody>
          <a:bodyPr>
            <a:normAutofit/>
          </a:bodyPr>
          <a:lstStyle>
            <a:lvl1pPr algn="l" defTabSz="914400" rtl="0" eaLnBrk="1" latinLnBrk="0" hangingPunct="1">
              <a:spcBef>
                <a:spcPct val="0"/>
              </a:spcBef>
              <a:buNone/>
              <a:defRPr sz="4400" kern="1200">
                <a:solidFill>
                  <a:srgbClr val="1F546B"/>
                </a:solidFill>
                <a:latin typeface="+mj-lt"/>
                <a:ea typeface="+mj-ea"/>
                <a:cs typeface="+mj-cs"/>
              </a:defRPr>
            </a:lvl1pPr>
          </a:lstStyle>
          <a:p>
            <a:pPr algn="ctr"/>
            <a:r>
              <a:rPr lang="en-NZ" sz="3600" b="1" dirty="0">
                <a:solidFill>
                  <a:srgbClr val="0B4061"/>
                </a:solidFill>
              </a:rPr>
              <a:t>The NZ Gambling Framework</a:t>
            </a:r>
          </a:p>
        </p:txBody>
      </p:sp>
      <p:sp>
        <p:nvSpPr>
          <p:cNvPr id="9" name="TextBox 8"/>
          <p:cNvSpPr txBox="1"/>
          <p:nvPr/>
        </p:nvSpPr>
        <p:spPr>
          <a:xfrm>
            <a:off x="5426855" y="1011336"/>
            <a:ext cx="1584176" cy="461665"/>
          </a:xfrm>
          <a:prstGeom prst="rect">
            <a:avLst/>
          </a:prstGeom>
          <a:noFill/>
        </p:spPr>
        <p:txBody>
          <a:bodyPr wrap="square" rtlCol="0">
            <a:spAutoFit/>
          </a:bodyPr>
          <a:lstStyle/>
          <a:p>
            <a:r>
              <a:rPr lang="en-NZ" sz="2400" b="1" dirty="0">
                <a:solidFill>
                  <a:srgbClr val="0B4061"/>
                </a:solidFill>
              </a:rPr>
              <a:t>BENEFITS</a:t>
            </a:r>
          </a:p>
        </p:txBody>
      </p:sp>
      <p:sp>
        <p:nvSpPr>
          <p:cNvPr id="18" name="TextBox 17"/>
          <p:cNvSpPr txBox="1"/>
          <p:nvPr/>
        </p:nvSpPr>
        <p:spPr>
          <a:xfrm>
            <a:off x="7240116" y="5549387"/>
            <a:ext cx="1872208" cy="830997"/>
          </a:xfrm>
          <a:prstGeom prst="rect">
            <a:avLst/>
          </a:prstGeom>
          <a:noFill/>
        </p:spPr>
        <p:txBody>
          <a:bodyPr wrap="square" rtlCol="0">
            <a:spAutoFit/>
          </a:bodyPr>
          <a:lstStyle/>
          <a:p>
            <a:r>
              <a:rPr lang="en-NZ" sz="2400" b="1" dirty="0">
                <a:solidFill>
                  <a:srgbClr val="0B4061"/>
                </a:solidFill>
              </a:rPr>
              <a:t>CONSUMER</a:t>
            </a:r>
          </a:p>
          <a:p>
            <a:r>
              <a:rPr lang="en-NZ" sz="2400" b="1" dirty="0">
                <a:solidFill>
                  <a:srgbClr val="0B4061"/>
                </a:solidFill>
              </a:rPr>
              <a:t>PROTECTION</a:t>
            </a:r>
          </a:p>
        </p:txBody>
      </p:sp>
      <p:sp>
        <p:nvSpPr>
          <p:cNvPr id="19" name="TextBox 18"/>
          <p:cNvSpPr txBox="1"/>
          <p:nvPr/>
        </p:nvSpPr>
        <p:spPr>
          <a:xfrm>
            <a:off x="3126010" y="5557796"/>
            <a:ext cx="3199581" cy="830997"/>
          </a:xfrm>
          <a:prstGeom prst="rect">
            <a:avLst/>
          </a:prstGeom>
          <a:noFill/>
        </p:spPr>
        <p:txBody>
          <a:bodyPr wrap="square" rtlCol="0">
            <a:spAutoFit/>
          </a:bodyPr>
          <a:lstStyle/>
          <a:p>
            <a:r>
              <a:rPr lang="en-NZ" sz="2400" b="1" dirty="0">
                <a:solidFill>
                  <a:srgbClr val="0B4061"/>
                </a:solidFill>
              </a:rPr>
              <a:t>TRUSTED &amp; TRANSPARENT</a:t>
            </a:r>
          </a:p>
        </p:txBody>
      </p:sp>
      <p:graphicFrame>
        <p:nvGraphicFramePr>
          <p:cNvPr id="10" name="Diagram 9"/>
          <p:cNvGraphicFramePr/>
          <p:nvPr>
            <p:extLst>
              <p:ext uri="{D42A27DB-BD31-4B8C-83A1-F6EECF244321}">
                <p14:modId xmlns:p14="http://schemas.microsoft.com/office/powerpoint/2010/main" val="3638650201"/>
              </p:ext>
            </p:extLst>
          </p:nvPr>
        </p:nvGraphicFramePr>
        <p:xfrm>
          <a:off x="3048000" y="149419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171" name="Picture 3"/>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8604448" y="13870160"/>
            <a:ext cx="740710" cy="751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rotWithShape="1">
          <a:blip r:embed="rId9"/>
          <a:srcRect/>
          <a:stretch/>
        </p:blipFill>
        <p:spPr bwMode="auto">
          <a:xfrm>
            <a:off x="6596" y="159345"/>
            <a:ext cx="2909220" cy="576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rotWithShape="1">
          <a:blip r:embed="rId9"/>
          <a:srcRect/>
          <a:stretch/>
        </p:blipFill>
        <p:spPr bwMode="auto">
          <a:xfrm>
            <a:off x="-2890" y="0"/>
            <a:ext cx="2909220" cy="221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5717" y="0"/>
            <a:ext cx="2931533" cy="6858000"/>
            <a:chOff x="-15717" y="0"/>
            <a:chExt cx="2931533" cy="6858000"/>
          </a:xfrm>
        </p:grpSpPr>
        <p:sp>
          <p:nvSpPr>
            <p:cNvPr id="12" name="Rectangle 11"/>
            <p:cNvSpPr/>
            <p:nvPr/>
          </p:nvSpPr>
          <p:spPr>
            <a:xfrm>
              <a:off x="-2890" y="1118"/>
              <a:ext cx="2918706" cy="6856881"/>
            </a:xfrm>
            <a:prstGeom prst="rect">
              <a:avLst/>
            </a:prstGeom>
            <a:solidFill>
              <a:srgbClr val="396E85"/>
            </a:solidFill>
            <a:ln>
              <a:solidFill>
                <a:srgbClr val="396E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pic>
          <p:nvPicPr>
            <p:cNvPr id="7" name="Picture 4" descr="http://1840.dia.govt.nz/sites/default/files/strong-communities-green.png"/>
            <p:cNvPicPr>
              <a:picLocks noChangeAspect="1" noChangeArrowheads="1"/>
            </p:cNvPicPr>
            <p:nvPr/>
          </p:nvPicPr>
          <p:blipFill>
            <a:blip r:embed="rId10" cstate="screen">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502954">
              <a:off x="640785" y="1245396"/>
              <a:ext cx="1640843" cy="92422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dms.dia.govt.nz/DMS/Active/bsr.nsf/0/02844DED67DDD562CC257C350071EF46/$file/3834911DA%20-%20make%20a%20positive%20difference-01.png"/>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rot="504772">
              <a:off x="819217" y="2309608"/>
              <a:ext cx="1740598" cy="9979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1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2037" y="3180412"/>
              <a:ext cx="1938337" cy="233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rotWithShape="1">
            <a:blip r:embed="rId13"/>
            <a:srcRect/>
            <a:stretch/>
          </p:blipFill>
          <p:spPr bwMode="auto">
            <a:xfrm>
              <a:off x="6596" y="5993198"/>
              <a:ext cx="2909220" cy="864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rotWithShape="1">
            <a:blip r:embed="rId13"/>
            <a:srcRect/>
            <a:stretch/>
          </p:blipFill>
          <p:spPr bwMode="auto">
            <a:xfrm>
              <a:off x="-15717" y="220366"/>
              <a:ext cx="2931533" cy="580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rotWithShape="1">
            <a:blip r:embed="rId13"/>
            <a:srcRect/>
            <a:stretch/>
          </p:blipFill>
          <p:spPr bwMode="auto">
            <a:xfrm rot="10800000">
              <a:off x="6596" y="0"/>
              <a:ext cx="2909220" cy="277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extBox 3"/>
          <p:cNvSpPr txBox="1"/>
          <p:nvPr/>
        </p:nvSpPr>
        <p:spPr>
          <a:xfrm>
            <a:off x="5395154" y="3645024"/>
            <a:ext cx="1449401" cy="646331"/>
          </a:xfrm>
          <a:prstGeom prst="rect">
            <a:avLst/>
          </a:prstGeom>
          <a:noFill/>
        </p:spPr>
        <p:txBody>
          <a:bodyPr wrap="square" rtlCol="0">
            <a:spAutoFit/>
          </a:bodyPr>
          <a:lstStyle/>
          <a:p>
            <a:pPr algn="ctr"/>
            <a:r>
              <a:rPr lang="en-US" dirty="0">
                <a:solidFill>
                  <a:prstClr val="white"/>
                </a:solidFill>
              </a:rPr>
              <a:t>Strong Communities</a:t>
            </a:r>
            <a:endParaRPr lang="en-NZ" dirty="0">
              <a:solidFill>
                <a:prstClr val="white"/>
              </a:solidFill>
            </a:endParaRPr>
          </a:p>
        </p:txBody>
      </p:sp>
      <p:sp>
        <p:nvSpPr>
          <p:cNvPr id="5" name="TextBox 4"/>
          <p:cNvSpPr txBox="1"/>
          <p:nvPr/>
        </p:nvSpPr>
        <p:spPr>
          <a:xfrm>
            <a:off x="5311915" y="2392268"/>
            <a:ext cx="1615877" cy="830997"/>
          </a:xfrm>
          <a:prstGeom prst="rect">
            <a:avLst/>
          </a:prstGeom>
          <a:noFill/>
        </p:spPr>
        <p:txBody>
          <a:bodyPr wrap="square" rtlCol="0">
            <a:spAutoFit/>
          </a:bodyPr>
          <a:lstStyle/>
          <a:p>
            <a:pPr algn="ctr"/>
            <a:r>
              <a:rPr lang="en-US" sz="1600" dirty="0">
                <a:solidFill>
                  <a:prstClr val="white"/>
                </a:solidFill>
              </a:rPr>
              <a:t>Grants</a:t>
            </a:r>
          </a:p>
          <a:p>
            <a:pPr algn="ctr"/>
            <a:r>
              <a:rPr lang="en-US" sz="1600" dirty="0">
                <a:solidFill>
                  <a:prstClr val="white"/>
                </a:solidFill>
              </a:rPr>
              <a:t>Social Capital</a:t>
            </a:r>
          </a:p>
          <a:p>
            <a:pPr algn="ctr"/>
            <a:r>
              <a:rPr lang="en-US" sz="1600" dirty="0">
                <a:solidFill>
                  <a:prstClr val="white"/>
                </a:solidFill>
              </a:rPr>
              <a:t>Entertainment</a:t>
            </a:r>
            <a:endParaRPr lang="en-NZ" sz="1600" dirty="0">
              <a:solidFill>
                <a:prstClr val="white"/>
              </a:solidFill>
            </a:endParaRPr>
          </a:p>
        </p:txBody>
      </p:sp>
      <p:sp>
        <p:nvSpPr>
          <p:cNvPr id="6" name="TextBox 5"/>
          <p:cNvSpPr txBox="1"/>
          <p:nvPr/>
        </p:nvSpPr>
        <p:spPr>
          <a:xfrm>
            <a:off x="6303250" y="4725144"/>
            <a:ext cx="1702793" cy="1107996"/>
          </a:xfrm>
          <a:prstGeom prst="rect">
            <a:avLst/>
          </a:prstGeom>
          <a:noFill/>
        </p:spPr>
        <p:txBody>
          <a:bodyPr wrap="square" rtlCol="0">
            <a:spAutoFit/>
          </a:bodyPr>
          <a:lstStyle/>
          <a:p>
            <a:pPr algn="ctr"/>
            <a:r>
              <a:rPr lang="en-NZ" sz="1600" dirty="0">
                <a:solidFill>
                  <a:prstClr val="white"/>
                </a:solidFill>
              </a:rPr>
              <a:t>Gambling harm</a:t>
            </a:r>
          </a:p>
          <a:p>
            <a:pPr algn="ctr"/>
            <a:r>
              <a:rPr lang="en-NZ" sz="1600" dirty="0">
                <a:solidFill>
                  <a:prstClr val="white"/>
                </a:solidFill>
              </a:rPr>
              <a:t>Game integrity</a:t>
            </a:r>
          </a:p>
          <a:p>
            <a:pPr algn="ctr"/>
            <a:r>
              <a:rPr lang="en-NZ" sz="1600" dirty="0">
                <a:solidFill>
                  <a:prstClr val="white"/>
                </a:solidFill>
              </a:rPr>
              <a:t>Fairness / fraud</a:t>
            </a:r>
          </a:p>
          <a:p>
            <a:endParaRPr lang="en-NZ" dirty="0">
              <a:solidFill>
                <a:prstClr val="black"/>
              </a:solidFill>
            </a:endParaRPr>
          </a:p>
        </p:txBody>
      </p:sp>
    </p:spTree>
    <p:extLst>
      <p:ext uri="{BB962C8B-B14F-4D97-AF65-F5344CB8AC3E}">
        <p14:creationId xmlns:p14="http://schemas.microsoft.com/office/powerpoint/2010/main" val="2489296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60648"/>
            <a:ext cx="8229600" cy="864096"/>
          </a:xfrm>
        </p:spPr>
        <p:txBody>
          <a:bodyPr/>
          <a:lstStyle/>
          <a:p>
            <a:r>
              <a:rPr lang="en-NZ" b="1" dirty="0" smtClean="0"/>
              <a:t>Trusted and Transparent</a:t>
            </a:r>
            <a:endParaRPr lang="en-NZ" b="1" dirty="0"/>
          </a:p>
        </p:txBody>
      </p:sp>
      <p:sp>
        <p:nvSpPr>
          <p:cNvPr id="5" name="Content Placeholder 4"/>
          <p:cNvSpPr>
            <a:spLocks noGrp="1"/>
          </p:cNvSpPr>
          <p:nvPr>
            <p:ph idx="1"/>
          </p:nvPr>
        </p:nvSpPr>
        <p:spPr>
          <a:xfrm>
            <a:off x="3307931" y="1700808"/>
            <a:ext cx="5759624" cy="3600000"/>
          </a:xfrm>
        </p:spPr>
        <p:txBody>
          <a:bodyPr>
            <a:noAutofit/>
          </a:bodyPr>
          <a:lstStyle/>
          <a:p>
            <a:pPr>
              <a:spcAft>
                <a:spcPts val="600"/>
              </a:spcAft>
            </a:pPr>
            <a:r>
              <a:rPr lang="en-NZ" sz="3000" dirty="0" smtClean="0"/>
              <a:t>Offence surrounding community </a:t>
            </a:r>
            <a:r>
              <a:rPr lang="en-NZ" sz="3000" dirty="0"/>
              <a:t>money</a:t>
            </a:r>
          </a:p>
          <a:p>
            <a:pPr>
              <a:spcAft>
                <a:spcPts val="600"/>
              </a:spcAft>
            </a:pPr>
            <a:r>
              <a:rPr lang="en-NZ" sz="3000" dirty="0" smtClean="0"/>
              <a:t>Failing </a:t>
            </a:r>
            <a:r>
              <a:rPr lang="en-NZ" sz="3000" dirty="0"/>
              <a:t>to give truthful disclosure is a breach of trust</a:t>
            </a:r>
          </a:p>
          <a:p>
            <a:pPr>
              <a:spcAft>
                <a:spcPts val="600"/>
              </a:spcAft>
            </a:pPr>
            <a:r>
              <a:rPr lang="en-NZ" sz="3000" dirty="0"/>
              <a:t>D</a:t>
            </a:r>
            <a:r>
              <a:rPr lang="en-NZ" sz="3000" dirty="0" smtClean="0"/>
              <a:t>eliberately </a:t>
            </a:r>
            <a:r>
              <a:rPr lang="en-NZ" sz="3000" dirty="0"/>
              <a:t>false representations or omissions </a:t>
            </a:r>
            <a:r>
              <a:rPr lang="en-NZ" sz="3000" dirty="0" smtClean="0"/>
              <a:t>are </a:t>
            </a:r>
            <a:r>
              <a:rPr lang="en-NZ" sz="3000" dirty="0"/>
              <a:t>a serious compliance </a:t>
            </a:r>
            <a:r>
              <a:rPr lang="en-NZ" sz="3000" dirty="0" smtClean="0"/>
              <a:t>matter</a:t>
            </a:r>
            <a:endParaRPr lang="en-NZ" sz="3000" dirty="0"/>
          </a:p>
        </p:txBody>
      </p:sp>
      <p:sp>
        <p:nvSpPr>
          <p:cNvPr id="6" name="TextBox 5"/>
          <p:cNvSpPr txBox="1"/>
          <p:nvPr/>
        </p:nvSpPr>
        <p:spPr>
          <a:xfrm>
            <a:off x="539552" y="1440000"/>
            <a:ext cx="2790404" cy="4536000"/>
          </a:xfrm>
          <a:prstGeom prst="rect">
            <a:avLst/>
          </a:prstGeom>
          <a:noFill/>
        </p:spPr>
        <p:txBody>
          <a:bodyPr wrap="square" rtlCol="0">
            <a:spAutoFit/>
          </a:bodyPr>
          <a:lstStyle/>
          <a:p>
            <a:r>
              <a:rPr lang="en-NZ" sz="3600" dirty="0" smtClean="0">
                <a:solidFill>
                  <a:schemeClr val="accent2"/>
                </a:solidFill>
                <a:latin typeface="Rockwell Condensed" pitchFamily="18" charset="0"/>
              </a:rPr>
              <a:t>“</a:t>
            </a:r>
            <a:r>
              <a:rPr lang="en-NZ" sz="3600" dirty="0">
                <a:solidFill>
                  <a:schemeClr val="accent2"/>
                </a:solidFill>
                <a:latin typeface="Rockwell Condensed" pitchFamily="18" charset="0"/>
              </a:rPr>
              <a:t>T</a:t>
            </a:r>
            <a:r>
              <a:rPr lang="en-NZ" sz="3600" dirty="0" smtClean="0">
                <a:solidFill>
                  <a:schemeClr val="accent2"/>
                </a:solidFill>
                <a:latin typeface="Rockwell Condensed" pitchFamily="18" charset="0"/>
              </a:rPr>
              <a:t>he </a:t>
            </a:r>
            <a:r>
              <a:rPr lang="en-NZ" sz="3600" dirty="0">
                <a:solidFill>
                  <a:schemeClr val="accent2"/>
                </a:solidFill>
                <a:latin typeface="Rockwell Condensed" pitchFamily="18" charset="0"/>
              </a:rPr>
              <a:t>licensing and monitoring system cannot function if the regulators are deceived as to </a:t>
            </a:r>
            <a:r>
              <a:rPr lang="en-NZ" sz="3600" dirty="0" smtClean="0">
                <a:solidFill>
                  <a:schemeClr val="accent2"/>
                </a:solidFill>
                <a:latin typeface="Rockwell Condensed" pitchFamily="18" charset="0"/>
              </a:rPr>
              <a:t>the identity </a:t>
            </a:r>
            <a:r>
              <a:rPr lang="en-NZ" sz="3600" dirty="0">
                <a:solidFill>
                  <a:schemeClr val="accent2"/>
                </a:solidFill>
                <a:latin typeface="Rockwell Condensed" pitchFamily="18" charset="0"/>
              </a:rPr>
              <a:t>of who is involved</a:t>
            </a:r>
            <a:r>
              <a:rPr lang="en-NZ" sz="3600" dirty="0" smtClean="0">
                <a:solidFill>
                  <a:schemeClr val="accent2"/>
                </a:solidFill>
                <a:latin typeface="Rockwell Condensed" pitchFamily="18" charset="0"/>
              </a:rPr>
              <a:t>”</a:t>
            </a:r>
            <a:endParaRPr lang="en-NZ" sz="3600" dirty="0">
              <a:solidFill>
                <a:schemeClr val="accent2"/>
              </a:solidFill>
              <a:latin typeface="Rockwell Condensed" pitchFamily="18" charset="0"/>
            </a:endParaRPr>
          </a:p>
        </p:txBody>
      </p:sp>
    </p:spTree>
    <p:extLst>
      <p:ext uri="{BB962C8B-B14F-4D97-AF65-F5344CB8AC3E}">
        <p14:creationId xmlns:p14="http://schemas.microsoft.com/office/powerpoint/2010/main" val="25658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6"/>
          <p:cNvGrpSpPr/>
          <p:nvPr/>
        </p:nvGrpSpPr>
        <p:grpSpPr>
          <a:xfrm>
            <a:off x="35496" y="1412776"/>
            <a:ext cx="9721080" cy="4896544"/>
            <a:chOff x="35496" y="1196752"/>
            <a:chExt cx="9721080" cy="4896544"/>
          </a:xfrm>
        </p:grpSpPr>
        <p:grpSp>
          <p:nvGrpSpPr>
            <p:cNvPr id="14" name="Group 8"/>
            <p:cNvGrpSpPr/>
            <p:nvPr/>
          </p:nvGrpSpPr>
          <p:grpSpPr>
            <a:xfrm>
              <a:off x="2484248" y="1484784"/>
              <a:ext cx="4320000" cy="4608512"/>
              <a:chOff x="2586555" y="3358177"/>
              <a:chExt cx="4623236" cy="3172880"/>
            </a:xfrm>
          </p:grpSpPr>
          <p:sp>
            <p:nvSpPr>
              <p:cNvPr id="10" name="Rectangle 3"/>
              <p:cNvSpPr/>
              <p:nvPr/>
            </p:nvSpPr>
            <p:spPr>
              <a:xfrm>
                <a:off x="2586555" y="3410452"/>
                <a:ext cx="4623236" cy="3120605"/>
              </a:xfrm>
              <a:prstGeom prst="rect">
                <a:avLst/>
              </a:prstGeom>
              <a:scene3d>
                <a:camera prst="isometricTopUp"/>
                <a:lightRig rig="threePt" dir="t"/>
              </a:scene3d>
              <a:sp3d>
                <a:bevelT w="444500" h="444500" prst="angle"/>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5"/>
              <p:cNvSpPr/>
              <p:nvPr/>
            </p:nvSpPr>
            <p:spPr>
              <a:xfrm>
                <a:off x="3125479" y="3410106"/>
                <a:ext cx="3467427" cy="2340453"/>
              </a:xfrm>
              <a:prstGeom prst="rect">
                <a:avLst/>
              </a:prstGeom>
              <a:scene3d>
                <a:camera prst="isometricTopUp"/>
                <a:lightRig rig="threePt" dir="t"/>
              </a:scene3d>
              <a:sp3d>
                <a:bevelT w="444500" h="4445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7"/>
              <p:cNvSpPr/>
              <p:nvPr/>
            </p:nvSpPr>
            <p:spPr>
              <a:xfrm>
                <a:off x="3742364" y="3385051"/>
                <a:ext cx="2311618" cy="1560302"/>
              </a:xfrm>
              <a:prstGeom prst="rect">
                <a:avLst/>
              </a:prstGeom>
              <a:scene3d>
                <a:camera prst="isometricTopUp"/>
                <a:lightRig rig="threePt" dir="t"/>
              </a:scene3d>
              <a:sp3d>
                <a:bevelT w="444500" h="4445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3" name="Rectangle 8"/>
              <p:cNvSpPr/>
              <p:nvPr/>
            </p:nvSpPr>
            <p:spPr>
              <a:xfrm>
                <a:off x="4320269" y="3358177"/>
                <a:ext cx="1155809" cy="780151"/>
              </a:xfrm>
              <a:prstGeom prst="rect">
                <a:avLst/>
              </a:prstGeom>
              <a:scene3d>
                <a:camera prst="isometricTopUp"/>
                <a:lightRig rig="threePt" dir="t"/>
              </a:scene3d>
              <a:sp3d>
                <a:bevelT w="508000" h="508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
          <p:nvSpPr>
            <p:cNvPr id="15" name="TextBox 16"/>
            <p:cNvSpPr txBox="1"/>
            <p:nvPr/>
          </p:nvSpPr>
          <p:spPr>
            <a:xfrm>
              <a:off x="2933638" y="1196752"/>
              <a:ext cx="1710370" cy="430887"/>
            </a:xfrm>
            <a:prstGeom prst="rect">
              <a:avLst/>
            </a:prstGeom>
            <a:noFill/>
          </p:spPr>
          <p:txBody>
            <a:bodyPr wrap="square" rtlCol="0">
              <a:spAutoFit/>
            </a:bodyPr>
            <a:lstStyle/>
            <a:p>
              <a:r>
                <a:rPr lang="en-NZ" sz="2200" b="1" dirty="0" smtClean="0">
                  <a:solidFill>
                    <a:srgbClr val="1F546B"/>
                  </a:solidFill>
                </a:rPr>
                <a:t>Attitudes </a:t>
              </a:r>
              <a:endParaRPr lang="en-NZ" sz="2200" b="1" dirty="0">
                <a:solidFill>
                  <a:srgbClr val="1F546B"/>
                </a:solidFill>
              </a:endParaRPr>
            </a:p>
          </p:txBody>
        </p:sp>
        <p:sp>
          <p:nvSpPr>
            <p:cNvPr id="20" name="TextBox 22"/>
            <p:cNvSpPr txBox="1"/>
            <p:nvPr/>
          </p:nvSpPr>
          <p:spPr>
            <a:xfrm>
              <a:off x="5083941" y="1197913"/>
              <a:ext cx="1911026" cy="430887"/>
            </a:xfrm>
            <a:prstGeom prst="rect">
              <a:avLst/>
            </a:prstGeom>
            <a:noFill/>
          </p:spPr>
          <p:txBody>
            <a:bodyPr wrap="square" rtlCol="0">
              <a:spAutoFit/>
            </a:bodyPr>
            <a:lstStyle/>
            <a:p>
              <a:r>
                <a:rPr lang="en-NZ" sz="2200" b="1" dirty="0" smtClean="0">
                  <a:solidFill>
                    <a:srgbClr val="1F546B"/>
                  </a:solidFill>
                </a:rPr>
                <a:t>Our response  </a:t>
              </a:r>
              <a:endParaRPr lang="en-NZ" sz="2200" b="1" dirty="0">
                <a:solidFill>
                  <a:srgbClr val="1F546B"/>
                </a:solidFill>
              </a:endParaRPr>
            </a:p>
          </p:txBody>
        </p:sp>
        <p:sp>
          <p:nvSpPr>
            <p:cNvPr id="16" name="TextBox 39"/>
            <p:cNvSpPr txBox="1"/>
            <p:nvPr/>
          </p:nvSpPr>
          <p:spPr>
            <a:xfrm>
              <a:off x="1817874" y="1835532"/>
              <a:ext cx="2412268" cy="369332"/>
            </a:xfrm>
            <a:prstGeom prst="rect">
              <a:avLst/>
            </a:prstGeom>
            <a:noFill/>
          </p:spPr>
          <p:txBody>
            <a:bodyPr wrap="square" rtlCol="0">
              <a:spAutoFit/>
            </a:bodyPr>
            <a:lstStyle/>
            <a:p>
              <a:r>
                <a:rPr lang="en-NZ" dirty="0" smtClean="0">
                  <a:solidFill>
                    <a:srgbClr val="1F546B"/>
                  </a:solidFill>
                </a:rPr>
                <a:t>Decide not to comply</a:t>
              </a:r>
              <a:endParaRPr lang="en-NZ" dirty="0">
                <a:solidFill>
                  <a:srgbClr val="1F546B"/>
                </a:solidFill>
              </a:endParaRPr>
            </a:p>
          </p:txBody>
        </p:sp>
        <p:sp>
          <p:nvSpPr>
            <p:cNvPr id="22" name="TextBox 41"/>
            <p:cNvSpPr txBox="1"/>
            <p:nvPr/>
          </p:nvSpPr>
          <p:spPr>
            <a:xfrm>
              <a:off x="1043608" y="2339588"/>
              <a:ext cx="2952328" cy="369332"/>
            </a:xfrm>
            <a:prstGeom prst="rect">
              <a:avLst/>
            </a:prstGeom>
            <a:noFill/>
          </p:spPr>
          <p:txBody>
            <a:bodyPr wrap="square" rtlCol="0">
              <a:spAutoFit/>
            </a:bodyPr>
            <a:lstStyle/>
            <a:p>
              <a:r>
                <a:rPr lang="en-NZ" dirty="0" smtClean="0">
                  <a:solidFill>
                    <a:srgbClr val="1F546B"/>
                  </a:solidFill>
                </a:rPr>
                <a:t>Do not want to comply</a:t>
              </a:r>
              <a:endParaRPr lang="en-NZ" dirty="0">
                <a:solidFill>
                  <a:srgbClr val="1F546B"/>
                </a:solidFill>
              </a:endParaRPr>
            </a:p>
          </p:txBody>
        </p:sp>
        <p:sp>
          <p:nvSpPr>
            <p:cNvPr id="3" name="TextBox 16"/>
            <p:cNvSpPr txBox="1"/>
            <p:nvPr/>
          </p:nvSpPr>
          <p:spPr>
            <a:xfrm>
              <a:off x="251520" y="2854677"/>
              <a:ext cx="2808312" cy="646331"/>
            </a:xfrm>
            <a:prstGeom prst="rect">
              <a:avLst/>
            </a:prstGeom>
            <a:noFill/>
          </p:spPr>
          <p:txBody>
            <a:bodyPr wrap="square" rtlCol="0">
              <a:spAutoFit/>
            </a:bodyPr>
            <a:lstStyle/>
            <a:p>
              <a:pPr algn="ctr"/>
              <a:r>
                <a:rPr lang="en-NZ" dirty="0" smtClean="0">
                  <a:solidFill>
                    <a:srgbClr val="1F546B"/>
                  </a:solidFill>
                </a:rPr>
                <a:t>Try to comply but do not always succeed </a:t>
              </a:r>
              <a:endParaRPr lang="en-NZ" dirty="0">
                <a:solidFill>
                  <a:srgbClr val="1F546B"/>
                </a:solidFill>
              </a:endParaRPr>
            </a:p>
          </p:txBody>
        </p:sp>
        <p:sp>
          <p:nvSpPr>
            <p:cNvPr id="4" name="TextBox 17"/>
            <p:cNvSpPr txBox="1"/>
            <p:nvPr/>
          </p:nvSpPr>
          <p:spPr>
            <a:xfrm>
              <a:off x="35496" y="3717032"/>
              <a:ext cx="1648396" cy="923330"/>
            </a:xfrm>
            <a:prstGeom prst="rect">
              <a:avLst/>
            </a:prstGeom>
            <a:noFill/>
          </p:spPr>
          <p:txBody>
            <a:bodyPr wrap="square" rtlCol="0">
              <a:spAutoFit/>
            </a:bodyPr>
            <a:lstStyle/>
            <a:p>
              <a:pPr algn="ctr"/>
              <a:r>
                <a:rPr lang="en-NZ" dirty="0" smtClean="0">
                  <a:solidFill>
                    <a:srgbClr val="1F546B"/>
                  </a:solidFill>
                </a:rPr>
                <a:t>Are willing to do the right thing </a:t>
              </a:r>
              <a:endParaRPr lang="en-NZ" dirty="0">
                <a:solidFill>
                  <a:srgbClr val="1F546B"/>
                </a:solidFill>
              </a:endParaRPr>
            </a:p>
          </p:txBody>
        </p:sp>
        <p:sp>
          <p:nvSpPr>
            <p:cNvPr id="5" name="TextBox 18"/>
            <p:cNvSpPr txBox="1"/>
            <p:nvPr/>
          </p:nvSpPr>
          <p:spPr>
            <a:xfrm>
              <a:off x="5364088" y="1835532"/>
              <a:ext cx="3384376" cy="369332"/>
            </a:xfrm>
            <a:prstGeom prst="rect">
              <a:avLst/>
            </a:prstGeom>
            <a:noFill/>
          </p:spPr>
          <p:txBody>
            <a:bodyPr wrap="square" rtlCol="0">
              <a:spAutoFit/>
            </a:bodyPr>
            <a:lstStyle/>
            <a:p>
              <a:r>
                <a:rPr lang="en-NZ" dirty="0" smtClean="0">
                  <a:solidFill>
                    <a:srgbClr val="1F546B"/>
                  </a:solidFill>
                </a:rPr>
                <a:t>Use the full force of the law </a:t>
              </a:r>
              <a:endParaRPr lang="en-NZ" dirty="0">
                <a:solidFill>
                  <a:srgbClr val="1F546B"/>
                </a:solidFill>
              </a:endParaRPr>
            </a:p>
          </p:txBody>
        </p:sp>
        <p:sp>
          <p:nvSpPr>
            <p:cNvPr id="6" name="TextBox 20"/>
            <p:cNvSpPr txBox="1"/>
            <p:nvPr/>
          </p:nvSpPr>
          <p:spPr>
            <a:xfrm>
              <a:off x="6084168" y="2350621"/>
              <a:ext cx="3672408" cy="646331"/>
            </a:xfrm>
            <a:prstGeom prst="rect">
              <a:avLst/>
            </a:prstGeom>
            <a:noFill/>
          </p:spPr>
          <p:txBody>
            <a:bodyPr wrap="square" rtlCol="0">
              <a:spAutoFit/>
            </a:bodyPr>
            <a:lstStyle/>
            <a:p>
              <a:r>
                <a:rPr lang="en-NZ" dirty="0" smtClean="0">
                  <a:solidFill>
                    <a:srgbClr val="1F546B"/>
                  </a:solidFill>
                </a:rPr>
                <a:t>Deter by detection and administration action </a:t>
              </a:r>
              <a:endParaRPr lang="en-NZ" dirty="0">
                <a:solidFill>
                  <a:srgbClr val="1F546B"/>
                </a:solidFill>
              </a:endParaRPr>
            </a:p>
          </p:txBody>
        </p:sp>
        <p:sp>
          <p:nvSpPr>
            <p:cNvPr id="7" name="TextBox 22"/>
            <p:cNvSpPr txBox="1"/>
            <p:nvPr/>
          </p:nvSpPr>
          <p:spPr>
            <a:xfrm>
              <a:off x="6804248" y="2987660"/>
              <a:ext cx="2062297" cy="369332"/>
            </a:xfrm>
            <a:prstGeom prst="rect">
              <a:avLst/>
            </a:prstGeom>
            <a:noFill/>
          </p:spPr>
          <p:txBody>
            <a:bodyPr wrap="square" rtlCol="0">
              <a:spAutoFit/>
            </a:bodyPr>
            <a:lstStyle/>
            <a:p>
              <a:r>
                <a:rPr lang="en-NZ" dirty="0" smtClean="0">
                  <a:solidFill>
                    <a:srgbClr val="1F546B"/>
                  </a:solidFill>
                </a:rPr>
                <a:t>Support to comply </a:t>
              </a:r>
              <a:endParaRPr lang="en-NZ" dirty="0">
                <a:solidFill>
                  <a:srgbClr val="1F546B"/>
                </a:solidFill>
              </a:endParaRPr>
            </a:p>
          </p:txBody>
        </p:sp>
        <p:sp>
          <p:nvSpPr>
            <p:cNvPr id="8" name="TextBox 23"/>
            <p:cNvSpPr txBox="1"/>
            <p:nvPr/>
          </p:nvSpPr>
          <p:spPr>
            <a:xfrm>
              <a:off x="7488832" y="3657798"/>
              <a:ext cx="1763688" cy="923330"/>
            </a:xfrm>
            <a:prstGeom prst="rect">
              <a:avLst/>
            </a:prstGeom>
            <a:noFill/>
          </p:spPr>
          <p:txBody>
            <a:bodyPr wrap="square" rtlCol="0">
              <a:spAutoFit/>
            </a:bodyPr>
            <a:lstStyle/>
            <a:p>
              <a:pPr algn="ctr"/>
              <a:r>
                <a:rPr lang="en-NZ" dirty="0" smtClean="0">
                  <a:solidFill>
                    <a:srgbClr val="1F546B"/>
                  </a:solidFill>
                </a:rPr>
                <a:t>Make it straight forward to comply </a:t>
              </a:r>
              <a:endParaRPr lang="en-NZ" dirty="0">
                <a:solidFill>
                  <a:srgbClr val="1F546B"/>
                </a:solidFill>
              </a:endParaRPr>
            </a:p>
          </p:txBody>
        </p:sp>
        <p:sp>
          <p:nvSpPr>
            <p:cNvPr id="25" name="Notched Right Arrow 8"/>
            <p:cNvSpPr/>
            <p:nvPr/>
          </p:nvSpPr>
          <p:spPr>
            <a:xfrm rot="16200000">
              <a:off x="2711867" y="3631489"/>
              <a:ext cx="4032448" cy="576064"/>
            </a:xfrm>
            <a:prstGeom prst="notched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3" name="Title 3"/>
          <p:cNvSpPr txBox="1">
            <a:spLocks/>
          </p:cNvSpPr>
          <p:nvPr/>
        </p:nvSpPr>
        <p:spPr>
          <a:xfrm>
            <a:off x="467544" y="260648"/>
            <a:ext cx="8229600" cy="86409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rgbClr val="1F546B"/>
                </a:solidFill>
                <a:latin typeface="+mj-lt"/>
                <a:ea typeface="+mj-ea"/>
                <a:cs typeface="+mj-cs"/>
              </a:defRPr>
            </a:lvl1pPr>
          </a:lstStyle>
          <a:p>
            <a:r>
              <a:rPr lang="en-NZ" b="1" dirty="0" smtClean="0"/>
              <a:t>Braithwaite Triangle</a:t>
            </a:r>
            <a:endParaRPr lang="en-NZ" b="1" dirty="0"/>
          </a:p>
        </p:txBody>
      </p:sp>
    </p:spTree>
    <p:extLst>
      <p:ext uri="{BB962C8B-B14F-4D97-AF65-F5344CB8AC3E}">
        <p14:creationId xmlns:p14="http://schemas.microsoft.com/office/powerpoint/2010/main" val="2380390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
          <p:cNvSpPr>
            <a:spLocks noChangeAspect="1" noChangeArrowheads="1" noTextEdit="1"/>
          </p:cNvSpPr>
          <p:nvPr/>
        </p:nvSpPr>
        <p:spPr bwMode="auto">
          <a:xfrm>
            <a:off x="401640" y="1450753"/>
            <a:ext cx="8353425"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7" name="Rectangle 7"/>
          <p:cNvSpPr>
            <a:spLocks noChangeArrowheads="1"/>
          </p:cNvSpPr>
          <p:nvPr/>
        </p:nvSpPr>
        <p:spPr bwMode="auto">
          <a:xfrm>
            <a:off x="400052" y="1493043"/>
            <a:ext cx="4140200" cy="604838"/>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 name="Rectangle 8"/>
          <p:cNvSpPr>
            <a:spLocks noChangeArrowheads="1"/>
          </p:cNvSpPr>
          <p:nvPr/>
        </p:nvSpPr>
        <p:spPr bwMode="auto">
          <a:xfrm>
            <a:off x="4540252" y="1493043"/>
            <a:ext cx="4213225" cy="604838"/>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 name="Rectangle 9"/>
          <p:cNvSpPr>
            <a:spLocks noChangeArrowheads="1"/>
          </p:cNvSpPr>
          <p:nvPr/>
        </p:nvSpPr>
        <p:spPr bwMode="auto">
          <a:xfrm>
            <a:off x="400052" y="2097881"/>
            <a:ext cx="4140200" cy="40481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 name="Rectangle 10"/>
          <p:cNvSpPr>
            <a:spLocks noChangeArrowheads="1"/>
          </p:cNvSpPr>
          <p:nvPr/>
        </p:nvSpPr>
        <p:spPr bwMode="auto">
          <a:xfrm>
            <a:off x="4540252" y="2097881"/>
            <a:ext cx="4213225" cy="40481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 name="Rectangle 11"/>
          <p:cNvSpPr>
            <a:spLocks noChangeArrowheads="1"/>
          </p:cNvSpPr>
          <p:nvPr/>
        </p:nvSpPr>
        <p:spPr bwMode="auto">
          <a:xfrm>
            <a:off x="400052" y="2502693"/>
            <a:ext cx="4140200" cy="604838"/>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4" name="Rectangle 12"/>
          <p:cNvSpPr>
            <a:spLocks noChangeArrowheads="1"/>
          </p:cNvSpPr>
          <p:nvPr/>
        </p:nvSpPr>
        <p:spPr bwMode="auto">
          <a:xfrm>
            <a:off x="4540252" y="2495328"/>
            <a:ext cx="4213225" cy="604838"/>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5" name="Rectangle 13"/>
          <p:cNvSpPr>
            <a:spLocks noChangeArrowheads="1"/>
          </p:cNvSpPr>
          <p:nvPr/>
        </p:nvSpPr>
        <p:spPr bwMode="auto">
          <a:xfrm>
            <a:off x="400052" y="3107531"/>
            <a:ext cx="4140200" cy="120491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6" name="Rectangle 14"/>
          <p:cNvSpPr>
            <a:spLocks noChangeArrowheads="1"/>
          </p:cNvSpPr>
          <p:nvPr/>
        </p:nvSpPr>
        <p:spPr bwMode="auto">
          <a:xfrm>
            <a:off x="4540252" y="3100166"/>
            <a:ext cx="4213225" cy="120491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 name="Rectangle 15"/>
          <p:cNvSpPr>
            <a:spLocks noChangeArrowheads="1"/>
          </p:cNvSpPr>
          <p:nvPr/>
        </p:nvSpPr>
        <p:spPr bwMode="auto">
          <a:xfrm>
            <a:off x="400052" y="4312443"/>
            <a:ext cx="4140200" cy="404813"/>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 name="Rectangle 16"/>
          <p:cNvSpPr>
            <a:spLocks noChangeArrowheads="1"/>
          </p:cNvSpPr>
          <p:nvPr/>
        </p:nvSpPr>
        <p:spPr bwMode="auto">
          <a:xfrm>
            <a:off x="4540252" y="4312443"/>
            <a:ext cx="4213225" cy="404813"/>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 name="Rectangle 17"/>
          <p:cNvSpPr>
            <a:spLocks noChangeArrowheads="1"/>
          </p:cNvSpPr>
          <p:nvPr/>
        </p:nvSpPr>
        <p:spPr bwMode="auto">
          <a:xfrm>
            <a:off x="400052" y="4717256"/>
            <a:ext cx="4140200" cy="100965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 name="Rectangle 18"/>
          <p:cNvSpPr>
            <a:spLocks noChangeArrowheads="1"/>
          </p:cNvSpPr>
          <p:nvPr/>
        </p:nvSpPr>
        <p:spPr bwMode="auto">
          <a:xfrm>
            <a:off x="4540252" y="4709891"/>
            <a:ext cx="4213225" cy="40481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 name="Rectangle 19"/>
          <p:cNvSpPr>
            <a:spLocks noChangeArrowheads="1"/>
          </p:cNvSpPr>
          <p:nvPr/>
        </p:nvSpPr>
        <p:spPr bwMode="auto">
          <a:xfrm>
            <a:off x="4427540" y="5114703"/>
            <a:ext cx="4325938" cy="604838"/>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 name="Line 20"/>
          <p:cNvSpPr>
            <a:spLocks noChangeShapeType="1"/>
          </p:cNvSpPr>
          <p:nvPr/>
        </p:nvSpPr>
        <p:spPr bwMode="auto">
          <a:xfrm>
            <a:off x="4427540" y="1485678"/>
            <a:ext cx="0" cy="4246563"/>
          </a:xfrm>
          <a:prstGeom prst="line">
            <a:avLst/>
          </a:prstGeom>
          <a:noFill/>
          <a:ln w="12700" cap="flat">
            <a:solidFill>
              <a:srgbClr val="4F81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3" name="Line 21"/>
          <p:cNvSpPr>
            <a:spLocks noChangeShapeType="1"/>
          </p:cNvSpPr>
          <p:nvPr/>
        </p:nvSpPr>
        <p:spPr bwMode="auto">
          <a:xfrm>
            <a:off x="393702" y="2090516"/>
            <a:ext cx="8366125" cy="0"/>
          </a:xfrm>
          <a:prstGeom prst="line">
            <a:avLst/>
          </a:prstGeom>
          <a:noFill/>
          <a:ln w="12700" cap="flat">
            <a:solidFill>
              <a:srgbClr val="4F81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4" name="Line 22"/>
          <p:cNvSpPr>
            <a:spLocks noChangeShapeType="1"/>
          </p:cNvSpPr>
          <p:nvPr/>
        </p:nvSpPr>
        <p:spPr bwMode="auto">
          <a:xfrm>
            <a:off x="393702" y="2495328"/>
            <a:ext cx="8366125" cy="0"/>
          </a:xfrm>
          <a:prstGeom prst="line">
            <a:avLst/>
          </a:prstGeom>
          <a:noFill/>
          <a:ln w="12700" cap="flat">
            <a:solidFill>
              <a:srgbClr val="4F81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5" name="Line 23"/>
          <p:cNvSpPr>
            <a:spLocks noChangeShapeType="1"/>
          </p:cNvSpPr>
          <p:nvPr/>
        </p:nvSpPr>
        <p:spPr bwMode="auto">
          <a:xfrm>
            <a:off x="393702" y="3100166"/>
            <a:ext cx="8366125" cy="0"/>
          </a:xfrm>
          <a:prstGeom prst="line">
            <a:avLst/>
          </a:prstGeom>
          <a:noFill/>
          <a:ln w="12700" cap="flat">
            <a:solidFill>
              <a:srgbClr val="4F81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6" name="Line 24"/>
          <p:cNvSpPr>
            <a:spLocks noChangeShapeType="1"/>
          </p:cNvSpPr>
          <p:nvPr/>
        </p:nvSpPr>
        <p:spPr bwMode="auto">
          <a:xfrm>
            <a:off x="393702" y="4305078"/>
            <a:ext cx="8366125" cy="0"/>
          </a:xfrm>
          <a:prstGeom prst="line">
            <a:avLst/>
          </a:prstGeom>
          <a:noFill/>
          <a:ln w="12700" cap="flat">
            <a:solidFill>
              <a:srgbClr val="4F81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7" name="Line 25"/>
          <p:cNvSpPr>
            <a:spLocks noChangeShapeType="1"/>
          </p:cNvSpPr>
          <p:nvPr/>
        </p:nvSpPr>
        <p:spPr bwMode="auto">
          <a:xfrm>
            <a:off x="393702" y="4709891"/>
            <a:ext cx="8366125" cy="0"/>
          </a:xfrm>
          <a:prstGeom prst="line">
            <a:avLst/>
          </a:prstGeom>
          <a:noFill/>
          <a:ln w="12700" cap="flat">
            <a:solidFill>
              <a:srgbClr val="4F81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8" name="Line 26"/>
          <p:cNvSpPr>
            <a:spLocks noChangeShapeType="1"/>
          </p:cNvSpPr>
          <p:nvPr/>
        </p:nvSpPr>
        <p:spPr bwMode="auto">
          <a:xfrm>
            <a:off x="4424365" y="5114703"/>
            <a:ext cx="4335463" cy="0"/>
          </a:xfrm>
          <a:prstGeom prst="line">
            <a:avLst/>
          </a:prstGeom>
          <a:noFill/>
          <a:ln w="12700" cap="flat">
            <a:solidFill>
              <a:srgbClr val="4F81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9" name="Line 27"/>
          <p:cNvSpPr>
            <a:spLocks noChangeShapeType="1"/>
          </p:cNvSpPr>
          <p:nvPr/>
        </p:nvSpPr>
        <p:spPr bwMode="auto">
          <a:xfrm>
            <a:off x="400052" y="1479328"/>
            <a:ext cx="0" cy="4246563"/>
          </a:xfrm>
          <a:prstGeom prst="line">
            <a:avLst/>
          </a:prstGeom>
          <a:noFill/>
          <a:ln w="12700" cap="flat">
            <a:solidFill>
              <a:srgbClr val="4F81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0" name="Line 28"/>
          <p:cNvSpPr>
            <a:spLocks noChangeShapeType="1"/>
          </p:cNvSpPr>
          <p:nvPr/>
        </p:nvSpPr>
        <p:spPr bwMode="auto">
          <a:xfrm>
            <a:off x="8753477" y="1486693"/>
            <a:ext cx="0" cy="4246563"/>
          </a:xfrm>
          <a:prstGeom prst="line">
            <a:avLst/>
          </a:prstGeom>
          <a:noFill/>
          <a:ln w="12700" cap="flat">
            <a:solidFill>
              <a:srgbClr val="4F81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1" name="Line 29"/>
          <p:cNvSpPr>
            <a:spLocks noChangeShapeType="1"/>
          </p:cNvSpPr>
          <p:nvPr/>
        </p:nvSpPr>
        <p:spPr bwMode="auto">
          <a:xfrm>
            <a:off x="393702" y="1485678"/>
            <a:ext cx="8366125" cy="0"/>
          </a:xfrm>
          <a:prstGeom prst="line">
            <a:avLst/>
          </a:prstGeom>
          <a:noFill/>
          <a:ln w="12700" cap="flat">
            <a:solidFill>
              <a:srgbClr val="4F81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024" name="Line 30"/>
          <p:cNvSpPr>
            <a:spLocks noChangeShapeType="1"/>
          </p:cNvSpPr>
          <p:nvPr/>
        </p:nvSpPr>
        <p:spPr bwMode="auto">
          <a:xfrm>
            <a:off x="393702" y="5719541"/>
            <a:ext cx="8366125" cy="0"/>
          </a:xfrm>
          <a:prstGeom prst="line">
            <a:avLst/>
          </a:prstGeom>
          <a:noFill/>
          <a:ln w="12700" cap="flat">
            <a:solidFill>
              <a:srgbClr val="4F81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028" name="Rectangle 32"/>
          <p:cNvSpPr>
            <a:spLocks noChangeArrowheads="1"/>
          </p:cNvSpPr>
          <p:nvPr/>
        </p:nvSpPr>
        <p:spPr bwMode="auto">
          <a:xfrm>
            <a:off x="685007" y="1650778"/>
            <a:ext cx="26971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i="0" u="none" strike="noStrike" cap="none" normalizeH="0" baseline="0" dirty="0" smtClean="0">
                <a:ln>
                  <a:noFill/>
                </a:ln>
                <a:solidFill>
                  <a:srgbClr val="000000"/>
                </a:solidFill>
                <a:effectLst/>
                <a:latin typeface="Calibri" pitchFamily="34" charset="0"/>
                <a:cs typeface="Arial" pitchFamily="34" charset="0"/>
              </a:rPr>
              <a:t>“We make them comply”</a:t>
            </a:r>
            <a:endParaRPr kumimoji="0" lang="en-US" altLang="en-US" sz="1800" i="0" u="none" strike="noStrike" cap="none" normalizeH="0" baseline="0" dirty="0" smtClean="0">
              <a:ln>
                <a:noFill/>
              </a:ln>
              <a:solidFill>
                <a:schemeClr val="tx1"/>
              </a:solidFill>
              <a:effectLst/>
              <a:cs typeface="Arial" pitchFamily="34" charset="0"/>
            </a:endParaRPr>
          </a:p>
        </p:txBody>
      </p:sp>
      <p:sp>
        <p:nvSpPr>
          <p:cNvPr id="1030" name="Rectangle 34"/>
          <p:cNvSpPr>
            <a:spLocks noChangeArrowheads="1"/>
          </p:cNvSpPr>
          <p:nvPr/>
        </p:nvSpPr>
        <p:spPr bwMode="auto">
          <a:xfrm>
            <a:off x="4644232" y="1514253"/>
            <a:ext cx="40052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i="0" u="none" strike="noStrike" cap="none" normalizeH="0" baseline="0" dirty="0" smtClean="0">
                <a:ln>
                  <a:noFill/>
                </a:ln>
                <a:solidFill>
                  <a:srgbClr val="000000"/>
                </a:solidFill>
                <a:effectLst/>
                <a:latin typeface="Calibri" pitchFamily="34" charset="0"/>
              </a:rPr>
              <a:t>Everyone works to continually improve</a:t>
            </a:r>
            <a:br>
              <a:rPr kumimoji="0" lang="en-US" altLang="en-US" sz="1800" i="0" u="none" strike="noStrike" cap="none" normalizeH="0" baseline="0" dirty="0" smtClean="0">
                <a:ln>
                  <a:noFill/>
                </a:ln>
                <a:solidFill>
                  <a:srgbClr val="000000"/>
                </a:solidFill>
                <a:effectLst/>
                <a:latin typeface="Calibri" pitchFamily="34" charset="0"/>
              </a:rPr>
            </a:br>
            <a:r>
              <a:rPr lang="en-US" altLang="en-US" dirty="0" smtClean="0">
                <a:solidFill>
                  <a:srgbClr val="000000"/>
                </a:solidFill>
                <a:latin typeface="Calibri" pitchFamily="34" charset="0"/>
              </a:rPr>
              <a:t>gambling practice</a:t>
            </a:r>
            <a:r>
              <a:rPr kumimoji="0" lang="en-US" altLang="en-US" sz="1800" i="0" u="none" strike="noStrike" cap="none" normalizeH="0" baseline="0" dirty="0" smtClean="0">
                <a:ln>
                  <a:noFill/>
                </a:ln>
                <a:solidFill>
                  <a:srgbClr val="000000"/>
                </a:solidFill>
                <a:effectLst/>
                <a:latin typeface="Calibri" pitchFamily="34" charset="0"/>
              </a:rPr>
              <a:t> </a:t>
            </a:r>
            <a:endParaRPr kumimoji="0" lang="en-US" altLang="en-US" sz="1800" i="0" u="none" strike="noStrike" cap="none" normalizeH="0" baseline="0" dirty="0" smtClean="0">
              <a:ln>
                <a:noFill/>
              </a:ln>
              <a:solidFill>
                <a:schemeClr val="tx1"/>
              </a:solidFill>
              <a:effectLst/>
            </a:endParaRPr>
          </a:p>
        </p:txBody>
      </p:sp>
      <p:sp>
        <p:nvSpPr>
          <p:cNvPr id="1031" name="Rectangle 35"/>
          <p:cNvSpPr>
            <a:spLocks noChangeArrowheads="1"/>
          </p:cNvSpPr>
          <p:nvPr/>
        </p:nvSpPr>
        <p:spPr bwMode="auto">
          <a:xfrm>
            <a:off x="4924427" y="1785716"/>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3" name="Rectangle 37"/>
          <p:cNvSpPr>
            <a:spLocks noChangeArrowheads="1"/>
          </p:cNvSpPr>
          <p:nvPr/>
        </p:nvSpPr>
        <p:spPr bwMode="auto">
          <a:xfrm>
            <a:off x="684215" y="2155603"/>
            <a:ext cx="1836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smtClean="0">
                <a:ln>
                  <a:noFill/>
                </a:ln>
                <a:solidFill>
                  <a:srgbClr val="000000"/>
                </a:solidFill>
                <a:effectLst/>
                <a:latin typeface="Calibri" pitchFamily="34" charset="0"/>
                <a:cs typeface="Arial" pitchFamily="34" charset="0"/>
              </a:rPr>
              <a:t>Highlight failings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5" name="Rectangle 39"/>
          <p:cNvSpPr>
            <a:spLocks noChangeArrowheads="1"/>
          </p:cNvSpPr>
          <p:nvPr/>
        </p:nvSpPr>
        <p:spPr bwMode="auto">
          <a:xfrm>
            <a:off x="4643440" y="2155603"/>
            <a:ext cx="3838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smtClean="0">
                <a:ln>
                  <a:noFill/>
                </a:ln>
                <a:solidFill>
                  <a:srgbClr val="000000"/>
                </a:solidFill>
                <a:effectLst/>
                <a:latin typeface="Calibri" pitchFamily="34" charset="0"/>
                <a:cs typeface="Arial" pitchFamily="34" charset="0"/>
              </a:rPr>
              <a:t>Influencing behaviour /solution </a:t>
            </a:r>
            <a:r>
              <a:rPr lang="en-US" altLang="en-US" dirty="0">
                <a:solidFill>
                  <a:srgbClr val="000000"/>
                </a:solidFill>
                <a:latin typeface="Calibri" pitchFamily="34" charset="0"/>
              </a:rPr>
              <a:t>f</a:t>
            </a:r>
            <a:r>
              <a:rPr kumimoji="0" lang="en-US" altLang="en-US" sz="1800" b="0" i="0" u="none" strike="noStrike" cap="none" normalizeH="0" baseline="0" dirty="0" smtClean="0">
                <a:ln>
                  <a:noFill/>
                </a:ln>
                <a:solidFill>
                  <a:srgbClr val="000000"/>
                </a:solidFill>
                <a:effectLst/>
                <a:latin typeface="Calibri" pitchFamily="34" charset="0"/>
                <a:cs typeface="Arial" pitchFamily="34" charset="0"/>
              </a:rPr>
              <a:t>ocus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7" name="Rectangle 41"/>
          <p:cNvSpPr>
            <a:spLocks noChangeArrowheads="1"/>
          </p:cNvSpPr>
          <p:nvPr/>
        </p:nvSpPr>
        <p:spPr bwMode="auto">
          <a:xfrm>
            <a:off x="684215" y="2531268"/>
            <a:ext cx="37401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285750" indent="-285750">
              <a:buFont typeface="Arial" panose="020B0604020202020204" pitchFamily="34" charset="0"/>
              <a:buChar char="•"/>
            </a:pPr>
            <a:r>
              <a:rPr kumimoji="0" lang="en-US" altLang="en-US" sz="1800" b="0" i="0" u="none" strike="noStrike" cap="none" normalizeH="0" baseline="0" dirty="0" smtClean="0">
                <a:ln>
                  <a:noFill/>
                </a:ln>
                <a:solidFill>
                  <a:srgbClr val="000000"/>
                </a:solidFill>
                <a:effectLst/>
                <a:latin typeface="Calibri" pitchFamily="34" charset="0"/>
                <a:cs typeface="Arial" pitchFamily="34" charset="0"/>
              </a:rPr>
              <a:t>Information gathered used to ensure</a:t>
            </a:r>
            <a:br>
              <a:rPr kumimoji="0" lang="en-US" altLang="en-US" sz="1800" b="0" i="0" u="none" strike="noStrike" cap="none" normalizeH="0" baseline="0" dirty="0" smtClean="0">
                <a:ln>
                  <a:noFill/>
                </a:ln>
                <a:solidFill>
                  <a:srgbClr val="000000"/>
                </a:solidFill>
                <a:effectLst/>
                <a:latin typeface="Calibri" pitchFamily="34" charset="0"/>
                <a:cs typeface="Arial" pitchFamily="34" charset="0"/>
              </a:rPr>
            </a:br>
            <a:r>
              <a:rPr lang="en-US" altLang="en-US" dirty="0">
                <a:solidFill>
                  <a:srgbClr val="000000"/>
                </a:solidFill>
                <a:latin typeface="Calibri" pitchFamily="34" charset="0"/>
              </a:rPr>
              <a:t>compliance</a:t>
            </a:r>
            <a:endParaRPr lang="en-US" altLang="en-US" dirty="0"/>
          </a:p>
          <a:p>
            <a:pPr marR="0" lvl="0" algn="l" defTabSz="914400" rtl="0" eaLnBrk="1" fontAlgn="base" latinLnBrk="0" hangingPunct="1">
              <a:lnSpc>
                <a:spcPct val="100000"/>
              </a:lnSpc>
              <a:spcBef>
                <a:spcPct val="0"/>
              </a:spcBef>
              <a:spcAft>
                <a:spcPct val="0"/>
              </a:spcAft>
              <a:buClrTx/>
              <a:buSzTx/>
              <a:tabLst/>
            </a:pPr>
            <a:r>
              <a:rPr kumimoji="0" lang="en-US" altLang="en-US" sz="1800" b="0" i="0" u="none" strike="noStrike" cap="none" normalizeH="0" baseline="0" dirty="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8" name="Rectangle 42"/>
          <p:cNvSpPr>
            <a:spLocks noChangeArrowheads="1"/>
          </p:cNvSpPr>
          <p:nvPr/>
        </p:nvSpPr>
        <p:spPr bwMode="auto">
          <a:xfrm>
            <a:off x="784227" y="2795366"/>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0" name="Rectangle 44"/>
          <p:cNvSpPr>
            <a:spLocks noChangeArrowheads="1"/>
          </p:cNvSpPr>
          <p:nvPr/>
        </p:nvSpPr>
        <p:spPr bwMode="auto">
          <a:xfrm>
            <a:off x="4643440" y="2517553"/>
            <a:ext cx="36496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285750" indent="-285750">
              <a:buFont typeface="Arial" panose="020B0604020202020204" pitchFamily="34" charset="0"/>
              <a:buChar char="•"/>
            </a:pPr>
            <a:r>
              <a:rPr kumimoji="0" lang="en-US" altLang="en-US" sz="1800" b="0" i="0" u="none" strike="noStrike" cap="none" normalizeH="0" baseline="0" dirty="0" smtClean="0">
                <a:ln>
                  <a:noFill/>
                </a:ln>
                <a:solidFill>
                  <a:srgbClr val="000000"/>
                </a:solidFill>
                <a:effectLst/>
                <a:latin typeface="Calibri" pitchFamily="34" charset="0"/>
                <a:cs typeface="Arial" pitchFamily="34" charset="0"/>
              </a:rPr>
              <a:t>Information gathered is shared with</a:t>
            </a:r>
            <a:br>
              <a:rPr kumimoji="0" lang="en-US" altLang="en-US" sz="1800" b="0" i="0" u="none" strike="noStrike" cap="none" normalizeH="0" baseline="0" dirty="0" smtClean="0">
                <a:ln>
                  <a:noFill/>
                </a:ln>
                <a:solidFill>
                  <a:srgbClr val="000000"/>
                </a:solidFill>
                <a:effectLst/>
                <a:latin typeface="Calibri" pitchFamily="34" charset="0"/>
                <a:cs typeface="Arial" pitchFamily="34" charset="0"/>
              </a:rPr>
            </a:br>
            <a:r>
              <a:rPr lang="en-US" altLang="en-US" dirty="0">
                <a:solidFill>
                  <a:srgbClr val="000000"/>
                </a:solidFill>
                <a:latin typeface="Calibri" pitchFamily="34" charset="0"/>
              </a:rPr>
              <a:t>sector, and informs where to </a:t>
            </a:r>
            <a:r>
              <a:rPr lang="en-US" altLang="en-US" dirty="0" smtClean="0">
                <a:solidFill>
                  <a:srgbClr val="000000"/>
                </a:solidFill>
                <a:latin typeface="Calibri" pitchFamily="34" charset="0"/>
              </a:rPr>
              <a:t>next</a:t>
            </a:r>
            <a:r>
              <a:rPr kumimoji="0" lang="en-US" altLang="en-US" sz="1800" b="0" i="0" u="none" strike="noStrike" cap="none" normalizeH="0" baseline="0" dirty="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3" name="Rectangle 47"/>
          <p:cNvSpPr>
            <a:spLocks noChangeArrowheads="1"/>
          </p:cNvSpPr>
          <p:nvPr/>
        </p:nvSpPr>
        <p:spPr bwMode="auto">
          <a:xfrm>
            <a:off x="684215" y="3420840"/>
            <a:ext cx="33226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285750" indent="-285750">
              <a:buFont typeface="Arial" panose="020B0604020202020204" pitchFamily="34" charset="0"/>
              <a:buChar char="•"/>
            </a:pPr>
            <a:r>
              <a:rPr kumimoji="0" lang="en-US" altLang="en-US" sz="1800" b="0" i="0" u="none" strike="noStrike" cap="none" normalizeH="0" baseline="0" dirty="0" smtClean="0">
                <a:ln>
                  <a:noFill/>
                </a:ln>
                <a:solidFill>
                  <a:srgbClr val="000000"/>
                </a:solidFill>
                <a:effectLst/>
                <a:latin typeface="Calibri" pitchFamily="34" charset="0"/>
                <a:cs typeface="Arial" pitchFamily="34" charset="0"/>
              </a:rPr>
              <a:t>Outputs (license, inspect, audit,</a:t>
            </a:r>
            <a:br>
              <a:rPr kumimoji="0" lang="en-US" altLang="en-US" sz="1800" b="0" i="0" u="none" strike="noStrike" cap="none" normalizeH="0" baseline="0" dirty="0" smtClean="0">
                <a:ln>
                  <a:noFill/>
                </a:ln>
                <a:solidFill>
                  <a:srgbClr val="000000"/>
                </a:solidFill>
                <a:effectLst/>
                <a:latin typeface="Calibri" pitchFamily="34" charset="0"/>
                <a:cs typeface="Arial" pitchFamily="34" charset="0"/>
              </a:rPr>
            </a:br>
            <a:r>
              <a:rPr lang="en-US" altLang="en-US" dirty="0">
                <a:solidFill>
                  <a:srgbClr val="000000"/>
                </a:solidFill>
                <a:latin typeface="Calibri" pitchFamily="34" charset="0"/>
              </a:rPr>
              <a:t>investigate, enforcement action)</a:t>
            </a:r>
            <a:endParaRPr lang="en-US" altLang="en-US" dirty="0"/>
          </a:p>
          <a:p>
            <a:pPr marR="0" lvl="0" algn="l" defTabSz="914400" rtl="0" eaLnBrk="1" fontAlgn="base" latinLnBrk="0" hangingPunct="1">
              <a:lnSpc>
                <a:spcPct val="100000"/>
              </a:lnSpc>
              <a:spcBef>
                <a:spcPct val="0"/>
              </a:spcBef>
              <a:spcAft>
                <a:spcPct val="0"/>
              </a:spcAft>
              <a:buClrTx/>
              <a:buSzTx/>
              <a:tabLst/>
            </a:pPr>
            <a:r>
              <a:rPr kumimoji="0" lang="en-US" altLang="en-US" sz="1800" b="0" i="0" u="none" strike="noStrike" cap="none" normalizeH="0" baseline="0" dirty="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4" name="Rectangle 48"/>
          <p:cNvSpPr>
            <a:spLocks noChangeArrowheads="1"/>
          </p:cNvSpPr>
          <p:nvPr/>
        </p:nvSpPr>
        <p:spPr bwMode="auto">
          <a:xfrm>
            <a:off x="784227" y="3700241"/>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6" name="Rectangle 50"/>
          <p:cNvSpPr>
            <a:spLocks noChangeArrowheads="1"/>
          </p:cNvSpPr>
          <p:nvPr/>
        </p:nvSpPr>
        <p:spPr bwMode="auto">
          <a:xfrm>
            <a:off x="4643440" y="3146203"/>
            <a:ext cx="36306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285750" lvl="0" indent="-285750">
              <a:buFont typeface="Arial" panose="020B0604020202020204" pitchFamily="34" charset="0"/>
              <a:buChar char="•"/>
            </a:pPr>
            <a:r>
              <a:rPr kumimoji="0" lang="en-US" altLang="en-US" sz="1800" b="0" i="0" u="none" strike="noStrike" cap="none" normalizeH="0" baseline="0" dirty="0" smtClean="0">
                <a:ln>
                  <a:noFill/>
                </a:ln>
                <a:solidFill>
                  <a:srgbClr val="000000"/>
                </a:solidFill>
                <a:effectLst/>
                <a:latin typeface="Calibri" pitchFamily="34" charset="0"/>
                <a:cs typeface="Arial" pitchFamily="34" charset="0"/>
              </a:rPr>
              <a:t>Broader range of activity to balance</a:t>
            </a:r>
            <a:br>
              <a:rPr kumimoji="0" lang="en-US" altLang="en-US" sz="1800" b="0" i="0" u="none" strike="noStrike" cap="none" normalizeH="0" baseline="0" dirty="0" smtClean="0">
                <a:ln>
                  <a:noFill/>
                </a:ln>
                <a:solidFill>
                  <a:srgbClr val="000000"/>
                </a:solidFill>
                <a:effectLst/>
                <a:latin typeface="Calibri" pitchFamily="34" charset="0"/>
                <a:cs typeface="Arial" pitchFamily="34" charset="0"/>
              </a:rPr>
            </a:br>
            <a:r>
              <a:rPr lang="en-US" altLang="en-US" dirty="0">
                <a:solidFill>
                  <a:srgbClr val="000000"/>
                </a:solidFill>
                <a:latin typeface="Calibri" pitchFamily="34" charset="0"/>
              </a:rPr>
              <a:t>outcomes of market sustainability, </a:t>
            </a:r>
            <a:r>
              <a:rPr lang="en-US" altLang="en-US" dirty="0" smtClean="0">
                <a:solidFill>
                  <a:srgbClr val="000000"/>
                </a:solidFill>
                <a:latin typeface="Calibri" pitchFamily="34" charset="0"/>
              </a:rPr>
              <a:t/>
            </a:r>
            <a:br>
              <a:rPr lang="en-US" altLang="en-US" dirty="0" smtClean="0">
                <a:solidFill>
                  <a:srgbClr val="000000"/>
                </a:solidFill>
                <a:latin typeface="Calibri" pitchFamily="34" charset="0"/>
              </a:rPr>
            </a:br>
            <a:r>
              <a:rPr lang="en-US" altLang="en-US" dirty="0">
                <a:solidFill>
                  <a:srgbClr val="000000"/>
                </a:solidFill>
                <a:latin typeface="Calibri" pitchFamily="34" charset="0"/>
              </a:rPr>
              <a:t>harms, community benefit, sector </a:t>
            </a:r>
            <a:r>
              <a:rPr lang="en-US" altLang="en-US" dirty="0" smtClean="0">
                <a:solidFill>
                  <a:srgbClr val="000000"/>
                </a:solidFill>
                <a:latin typeface="Calibri" pitchFamily="34" charset="0"/>
              </a:rPr>
              <a:t/>
            </a:r>
            <a:br>
              <a:rPr lang="en-US" altLang="en-US" dirty="0" smtClean="0">
                <a:solidFill>
                  <a:srgbClr val="000000"/>
                </a:solidFill>
                <a:latin typeface="Calibri" pitchFamily="34" charset="0"/>
              </a:rPr>
            </a:br>
            <a:r>
              <a:rPr lang="en-US" altLang="en-US" dirty="0">
                <a:solidFill>
                  <a:srgbClr val="000000"/>
                </a:solidFill>
                <a:latin typeface="Calibri" pitchFamily="34" charset="0"/>
              </a:rPr>
              <a:t>integrity, and </a:t>
            </a:r>
            <a:r>
              <a:rPr lang="en-US" altLang="en-US" dirty="0" smtClean="0">
                <a:solidFill>
                  <a:srgbClr val="000000"/>
                </a:solidFill>
                <a:latin typeface="Calibri" pitchFamily="34" charset="0"/>
              </a:rPr>
              <a:t>enjoyment</a:t>
            </a:r>
            <a:r>
              <a:rPr kumimoji="0" lang="en-US" altLang="en-US" sz="1800" b="0" i="0" u="none" strike="noStrike" cap="none" normalizeH="0" baseline="0" dirty="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7" name="Rectangle 51"/>
          <p:cNvSpPr>
            <a:spLocks noChangeArrowheads="1"/>
          </p:cNvSpPr>
          <p:nvPr/>
        </p:nvSpPr>
        <p:spPr bwMode="auto">
          <a:xfrm>
            <a:off x="4924427" y="342560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8" name="Rectangle 52"/>
          <p:cNvSpPr>
            <a:spLocks noChangeArrowheads="1"/>
          </p:cNvSpPr>
          <p:nvPr/>
        </p:nvSpPr>
        <p:spPr bwMode="auto">
          <a:xfrm>
            <a:off x="4924427" y="3701828"/>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9" name="Rectangle 53"/>
          <p:cNvSpPr>
            <a:spLocks noChangeArrowheads="1"/>
          </p:cNvSpPr>
          <p:nvPr/>
        </p:nvSpPr>
        <p:spPr bwMode="auto">
          <a:xfrm>
            <a:off x="4924427" y="397805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1" name="Rectangle 55"/>
          <p:cNvSpPr>
            <a:spLocks noChangeArrowheads="1"/>
          </p:cNvSpPr>
          <p:nvPr/>
        </p:nvSpPr>
        <p:spPr bwMode="auto">
          <a:xfrm>
            <a:off x="684215" y="4370166"/>
            <a:ext cx="1081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smtClean="0">
                <a:ln>
                  <a:noFill/>
                </a:ln>
                <a:solidFill>
                  <a:srgbClr val="000000"/>
                </a:solidFill>
                <a:effectLst/>
                <a:latin typeface="Calibri" pitchFamily="34" charset="0"/>
                <a:cs typeface="Arial" pitchFamily="34" charset="0"/>
              </a:rPr>
              <a:t>Reactive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3" name="Rectangle 57"/>
          <p:cNvSpPr>
            <a:spLocks noChangeArrowheads="1"/>
          </p:cNvSpPr>
          <p:nvPr/>
        </p:nvSpPr>
        <p:spPr bwMode="auto">
          <a:xfrm>
            <a:off x="4643440" y="4377531"/>
            <a:ext cx="248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285750" indent="-285750">
              <a:buFont typeface="Arial" panose="020B0604020202020204" pitchFamily="34" charset="0"/>
              <a:buChar char="•"/>
            </a:pPr>
            <a:r>
              <a:rPr kumimoji="0" lang="en-US" altLang="en-US" sz="1800" b="0" i="0" u="none" strike="noStrike" cap="none" normalizeH="0" baseline="0" dirty="0" smtClean="0">
                <a:ln>
                  <a:noFill/>
                </a:ln>
                <a:solidFill>
                  <a:srgbClr val="000000"/>
                </a:solidFill>
                <a:effectLst/>
                <a:latin typeface="Calibri" pitchFamily="34" charset="0"/>
                <a:cs typeface="Arial" pitchFamily="34" charset="0"/>
              </a:rPr>
              <a:t>Proactive</a:t>
            </a:r>
            <a:r>
              <a:rPr lang="en-US" altLang="en-US" dirty="0">
                <a:solidFill>
                  <a:srgbClr val="000000"/>
                </a:solidFill>
                <a:latin typeface="Calibri" pitchFamily="34" charset="0"/>
              </a:rPr>
              <a:t>, target by </a:t>
            </a:r>
            <a:r>
              <a:rPr lang="en-US" altLang="en-US" dirty="0" smtClean="0">
                <a:solidFill>
                  <a:srgbClr val="000000"/>
                </a:solidFill>
                <a:latin typeface="Calibri" pitchFamily="34" charset="0"/>
              </a:rPr>
              <a:t>risk</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4" name="Rectangle 58"/>
          <p:cNvSpPr>
            <a:spLocks noChangeArrowheads="1"/>
          </p:cNvSpPr>
          <p:nvPr/>
        </p:nvSpPr>
        <p:spPr bwMode="auto">
          <a:xfrm>
            <a:off x="6081715" y="4370166"/>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6" name="Rectangle 60"/>
          <p:cNvSpPr>
            <a:spLocks noChangeArrowheads="1"/>
          </p:cNvSpPr>
          <p:nvPr/>
        </p:nvSpPr>
        <p:spPr bwMode="auto">
          <a:xfrm>
            <a:off x="611190" y="5078191"/>
            <a:ext cx="3155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376237"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smtClean="0">
                <a:ln>
                  <a:noFill/>
                </a:ln>
                <a:solidFill>
                  <a:srgbClr val="000000"/>
                </a:solidFill>
                <a:effectLst/>
                <a:latin typeface="Calibri" pitchFamily="34" charset="0"/>
                <a:cs typeface="Arial" pitchFamily="34" charset="0"/>
              </a:rPr>
              <a:t>Regulator driven engagement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8" name="Rectangle 62"/>
          <p:cNvSpPr>
            <a:spLocks noChangeArrowheads="1"/>
          </p:cNvSpPr>
          <p:nvPr/>
        </p:nvSpPr>
        <p:spPr bwMode="auto">
          <a:xfrm>
            <a:off x="4643440" y="4782343"/>
            <a:ext cx="3984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smtClean="0">
                <a:ln>
                  <a:noFill/>
                </a:ln>
                <a:solidFill>
                  <a:srgbClr val="000000"/>
                </a:solidFill>
                <a:effectLst/>
                <a:latin typeface="Calibri" pitchFamily="34" charset="0"/>
                <a:cs typeface="Arial" pitchFamily="34" charset="0"/>
              </a:rPr>
              <a:t>Mutually driven, proactive engagement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0" name="Rectangle 64"/>
          <p:cNvSpPr>
            <a:spLocks noChangeArrowheads="1"/>
          </p:cNvSpPr>
          <p:nvPr/>
        </p:nvSpPr>
        <p:spPr bwMode="auto">
          <a:xfrm>
            <a:off x="4643440" y="5150643"/>
            <a:ext cx="41227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285750" indent="-285750">
              <a:buFont typeface="Arial" panose="020B0604020202020204" pitchFamily="34" charset="0"/>
              <a:buChar char="•"/>
            </a:pPr>
            <a:r>
              <a:rPr kumimoji="0" lang="en-US" altLang="en-US" sz="1800" b="0" i="0" u="none" strike="noStrike" cap="none" normalizeH="0" baseline="0" dirty="0" smtClean="0">
                <a:ln>
                  <a:noFill/>
                </a:ln>
                <a:solidFill>
                  <a:srgbClr val="000000"/>
                </a:solidFill>
                <a:effectLst/>
                <a:latin typeface="Calibri" pitchFamily="34" charset="0"/>
                <a:cs typeface="Arial" pitchFamily="34" charset="0"/>
              </a:rPr>
              <a:t>Understand operator’s environment and </a:t>
            </a:r>
            <a:br>
              <a:rPr kumimoji="0" lang="en-US" altLang="en-US" sz="1800" b="0" i="0" u="none" strike="noStrike" cap="none" normalizeH="0" baseline="0" dirty="0" smtClean="0">
                <a:ln>
                  <a:noFill/>
                </a:ln>
                <a:solidFill>
                  <a:srgbClr val="000000"/>
                </a:solidFill>
                <a:effectLst/>
                <a:latin typeface="Calibri" pitchFamily="34" charset="0"/>
                <a:cs typeface="Arial" pitchFamily="34" charset="0"/>
              </a:rPr>
            </a:br>
            <a:r>
              <a:rPr lang="en-US" altLang="en-US" dirty="0" smtClean="0">
                <a:solidFill>
                  <a:srgbClr val="000000"/>
                </a:solidFill>
                <a:latin typeface="Calibri" pitchFamily="34" charset="0"/>
              </a:rPr>
              <a:t>capability</a:t>
            </a:r>
            <a:endParaRPr lang="en-US" altLang="en-US" dirty="0"/>
          </a:p>
        </p:txBody>
      </p:sp>
      <p:sp>
        <p:nvSpPr>
          <p:cNvPr id="1061" name="Rectangle 65"/>
          <p:cNvSpPr>
            <a:spLocks noChangeArrowheads="1"/>
          </p:cNvSpPr>
          <p:nvPr/>
        </p:nvSpPr>
        <p:spPr bwMode="auto">
          <a:xfrm>
            <a:off x="4924427" y="5414741"/>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6" name="Title 3"/>
          <p:cNvSpPr txBox="1">
            <a:spLocks/>
          </p:cNvSpPr>
          <p:nvPr/>
        </p:nvSpPr>
        <p:spPr>
          <a:xfrm>
            <a:off x="467544" y="260648"/>
            <a:ext cx="8229600" cy="86409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rgbClr val="1F546B"/>
                </a:solidFill>
                <a:latin typeface="+mj-lt"/>
                <a:ea typeface="+mj-ea"/>
                <a:cs typeface="+mj-cs"/>
              </a:defRPr>
            </a:lvl1pPr>
          </a:lstStyle>
          <a:p>
            <a:r>
              <a:rPr lang="en-NZ" b="1" dirty="0" smtClean="0"/>
              <a:t>Changing our culture…</a:t>
            </a:r>
            <a:endParaRPr lang="en-NZ" b="1" dirty="0"/>
          </a:p>
        </p:txBody>
      </p:sp>
    </p:spTree>
    <p:extLst>
      <p:ext uri="{BB962C8B-B14F-4D97-AF65-F5344CB8AC3E}">
        <p14:creationId xmlns:p14="http://schemas.microsoft.com/office/powerpoint/2010/main" val="178709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fade">
                                      <p:cBhvr>
                                        <p:cTn id="10" dur="500"/>
                                        <p:tgtEl>
                                          <p:spTgt spid="10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33"/>
                                        </p:tgtEl>
                                        <p:attrNameLst>
                                          <p:attrName>style.visibility</p:attrName>
                                        </p:attrNameLst>
                                      </p:cBhvr>
                                      <p:to>
                                        <p:strVal val="visible"/>
                                      </p:to>
                                    </p:set>
                                    <p:animEffect transition="in" filter="fade">
                                      <p:cBhvr>
                                        <p:cTn id="15" dur="500"/>
                                        <p:tgtEl>
                                          <p:spTgt spid="1033"/>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03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37"/>
                                        </p:tgtEl>
                                        <p:attrNameLst>
                                          <p:attrName>style.visibility</p:attrName>
                                        </p:attrNameLst>
                                      </p:cBhvr>
                                      <p:to>
                                        <p:strVal val="visible"/>
                                      </p:to>
                                    </p:set>
                                    <p:animEffect transition="in" filter="fade">
                                      <p:cBhvr>
                                        <p:cTn id="22" dur="500"/>
                                        <p:tgtEl>
                                          <p:spTgt spid="103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40"/>
                                        </p:tgtEl>
                                        <p:attrNameLst>
                                          <p:attrName>style.visibility</p:attrName>
                                        </p:attrNameLst>
                                      </p:cBhvr>
                                      <p:to>
                                        <p:strVal val="visible"/>
                                      </p:to>
                                    </p:set>
                                    <p:animEffect transition="in" filter="fade">
                                      <p:cBhvr>
                                        <p:cTn id="25" dur="500"/>
                                        <p:tgtEl>
                                          <p:spTgt spid="104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43"/>
                                        </p:tgtEl>
                                        <p:attrNameLst>
                                          <p:attrName>style.visibility</p:attrName>
                                        </p:attrNameLst>
                                      </p:cBhvr>
                                      <p:to>
                                        <p:strVal val="visible"/>
                                      </p:to>
                                    </p:set>
                                    <p:animEffect transition="in" filter="fade">
                                      <p:cBhvr>
                                        <p:cTn id="30" dur="500"/>
                                        <p:tgtEl>
                                          <p:spTgt spid="104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46"/>
                                        </p:tgtEl>
                                        <p:attrNameLst>
                                          <p:attrName>style.visibility</p:attrName>
                                        </p:attrNameLst>
                                      </p:cBhvr>
                                      <p:to>
                                        <p:strVal val="visible"/>
                                      </p:to>
                                    </p:set>
                                    <p:animEffect transition="in" filter="fade">
                                      <p:cBhvr>
                                        <p:cTn id="33" dur="500"/>
                                        <p:tgtEl>
                                          <p:spTgt spid="104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51"/>
                                        </p:tgtEl>
                                        <p:attrNameLst>
                                          <p:attrName>style.visibility</p:attrName>
                                        </p:attrNameLst>
                                      </p:cBhvr>
                                      <p:to>
                                        <p:strVal val="visible"/>
                                      </p:to>
                                    </p:set>
                                    <p:animEffect transition="in" filter="fade">
                                      <p:cBhvr>
                                        <p:cTn id="38" dur="500"/>
                                        <p:tgtEl>
                                          <p:spTgt spid="105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53"/>
                                        </p:tgtEl>
                                        <p:attrNameLst>
                                          <p:attrName>style.visibility</p:attrName>
                                        </p:attrNameLst>
                                      </p:cBhvr>
                                      <p:to>
                                        <p:strVal val="visible"/>
                                      </p:to>
                                    </p:set>
                                    <p:animEffect transition="in" filter="fade">
                                      <p:cBhvr>
                                        <p:cTn id="41" dur="500"/>
                                        <p:tgtEl>
                                          <p:spTgt spid="105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56"/>
                                        </p:tgtEl>
                                        <p:attrNameLst>
                                          <p:attrName>style.visibility</p:attrName>
                                        </p:attrNameLst>
                                      </p:cBhvr>
                                      <p:to>
                                        <p:strVal val="visible"/>
                                      </p:to>
                                    </p:set>
                                    <p:animEffect transition="in" filter="fade">
                                      <p:cBhvr>
                                        <p:cTn id="46" dur="500"/>
                                        <p:tgtEl>
                                          <p:spTgt spid="105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58"/>
                                        </p:tgtEl>
                                        <p:attrNameLst>
                                          <p:attrName>style.visibility</p:attrName>
                                        </p:attrNameLst>
                                      </p:cBhvr>
                                      <p:to>
                                        <p:strVal val="visible"/>
                                      </p:to>
                                    </p:set>
                                    <p:animEffect transition="in" filter="fade">
                                      <p:cBhvr>
                                        <p:cTn id="49" dur="500"/>
                                        <p:tgtEl>
                                          <p:spTgt spid="105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60"/>
                                        </p:tgtEl>
                                        <p:attrNameLst>
                                          <p:attrName>style.visibility</p:attrName>
                                        </p:attrNameLst>
                                      </p:cBhvr>
                                      <p:to>
                                        <p:strVal val="visible"/>
                                      </p:to>
                                    </p:set>
                                    <p:animEffect transition="in" filter="fade">
                                      <p:cBhvr>
                                        <p:cTn id="52" dur="500"/>
                                        <p:tgtEl>
                                          <p:spTgt spid="1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P spid="1030" grpId="0"/>
      <p:bldP spid="1033" grpId="0"/>
      <p:bldP spid="1035" grpId="0"/>
      <p:bldP spid="1037" grpId="0"/>
      <p:bldP spid="1040" grpId="0"/>
      <p:bldP spid="1043" grpId="0"/>
      <p:bldP spid="1046" grpId="0"/>
      <p:bldP spid="1051" grpId="0"/>
      <p:bldP spid="1053" grpId="0"/>
      <p:bldP spid="1056" grpId="0"/>
      <p:bldP spid="1058" grpId="0"/>
      <p:bldP spid="10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Image result for legal hammer">
            <a:hlinkClick r:id="rId3"/>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51520" y="1511769"/>
            <a:ext cx="3310855" cy="24842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ge result for gambling room staff">
            <a:hlinkClick r:id="rId5"/>
          </p:cNvPr>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259632" y="3170628"/>
            <a:ext cx="3472395" cy="2313799"/>
          </a:xfrm>
          <a:prstGeom prst="rect">
            <a:avLst/>
          </a:prstGeom>
          <a:noFill/>
          <a:ln>
            <a:noFill/>
          </a:ln>
        </p:spPr>
      </p:pic>
      <p:pic>
        <p:nvPicPr>
          <p:cNvPr id="16" name="Picture 15"/>
          <p:cNvPicPr/>
          <p:nvPr/>
        </p:nvPicPr>
        <p:blipFill>
          <a:blip r:embed="rId7"/>
          <a:stretch>
            <a:fillRect/>
          </a:stretch>
        </p:blipFill>
        <p:spPr>
          <a:xfrm>
            <a:off x="2643237" y="1505269"/>
            <a:ext cx="2664296" cy="3354383"/>
          </a:xfrm>
          <a:prstGeom prst="rect">
            <a:avLst/>
          </a:prstGeom>
        </p:spPr>
      </p:pic>
      <p:pic>
        <p:nvPicPr>
          <p:cNvPr id="1036" name="Picture 12" descr="Image result for bartender writing">
            <a:hlinkClick r:id="rId8"/>
          </p:cNvPr>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4499992" y="3645024"/>
            <a:ext cx="3350412" cy="223224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2801314478366099053425187"/>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rot="5400000">
            <a:off x="5491984" y="1936904"/>
            <a:ext cx="3298541"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3"/>
          <p:cNvSpPr txBox="1">
            <a:spLocks/>
          </p:cNvSpPr>
          <p:nvPr/>
        </p:nvSpPr>
        <p:spPr>
          <a:xfrm>
            <a:off x="467544" y="260648"/>
            <a:ext cx="8229600" cy="86409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rgbClr val="1F546B"/>
                </a:solidFill>
                <a:latin typeface="+mj-lt"/>
                <a:ea typeface="+mj-ea"/>
                <a:cs typeface="+mj-cs"/>
              </a:defRPr>
            </a:lvl1pPr>
          </a:lstStyle>
          <a:p>
            <a:r>
              <a:rPr lang="en-NZ" b="1" dirty="0" smtClean="0"/>
              <a:t>Department Expectations</a:t>
            </a:r>
            <a:endParaRPr lang="en-NZ" b="1" dirty="0"/>
          </a:p>
        </p:txBody>
      </p:sp>
    </p:spTree>
    <p:extLst>
      <p:ext uri="{BB962C8B-B14F-4D97-AF65-F5344CB8AC3E}">
        <p14:creationId xmlns:p14="http://schemas.microsoft.com/office/powerpoint/2010/main" val="319885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500"/>
                                        <p:tgtEl>
                                          <p:spTgt spid="10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6"/>
                                        </p:tgtEl>
                                        <p:attrNameLst>
                                          <p:attrName>style.visibility</p:attrName>
                                        </p:attrNameLst>
                                      </p:cBhvr>
                                      <p:to>
                                        <p:strVal val="visible"/>
                                      </p:to>
                                    </p:set>
                                    <p:animEffect transition="in" filter="fade">
                                      <p:cBhvr>
                                        <p:cTn id="22" dur="500"/>
                                        <p:tgtEl>
                                          <p:spTgt spid="10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3"/>
          <p:cNvSpPr txBox="1">
            <a:spLocks/>
          </p:cNvSpPr>
          <p:nvPr/>
        </p:nvSpPr>
        <p:spPr>
          <a:xfrm>
            <a:off x="467544" y="260648"/>
            <a:ext cx="8229600" cy="86409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rgbClr val="1F546B"/>
                </a:solidFill>
                <a:latin typeface="+mj-lt"/>
                <a:ea typeface="+mj-ea"/>
                <a:cs typeface="+mj-cs"/>
              </a:defRPr>
            </a:lvl1pPr>
          </a:lstStyle>
          <a:p>
            <a:r>
              <a:rPr lang="en-NZ" b="1" dirty="0" smtClean="0"/>
              <a:t>Culture of Care</a:t>
            </a:r>
            <a:endParaRPr lang="en-NZ" b="1" dirty="0"/>
          </a:p>
        </p:txBody>
      </p:sp>
      <p:sp>
        <p:nvSpPr>
          <p:cNvPr id="3" name="TextBox 2"/>
          <p:cNvSpPr txBox="1"/>
          <p:nvPr/>
        </p:nvSpPr>
        <p:spPr>
          <a:xfrm>
            <a:off x="539551" y="1268760"/>
            <a:ext cx="5225277" cy="369332"/>
          </a:xfrm>
          <a:prstGeom prst="rect">
            <a:avLst/>
          </a:prstGeom>
          <a:noFill/>
        </p:spPr>
        <p:txBody>
          <a:bodyPr wrap="none" rtlCol="0">
            <a:spAutoFit/>
          </a:bodyPr>
          <a:lstStyle/>
          <a:p>
            <a:r>
              <a:rPr lang="en-NZ" dirty="0"/>
              <a:t>https://www.youtube.com/watch?v=btJ4IIFHjvc&amp;t=1s</a:t>
            </a:r>
          </a:p>
        </p:txBody>
      </p:sp>
    </p:spTree>
    <p:extLst>
      <p:ext uri="{BB962C8B-B14F-4D97-AF65-F5344CB8AC3E}">
        <p14:creationId xmlns:p14="http://schemas.microsoft.com/office/powerpoint/2010/main" val="3712416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720000" y="1844825"/>
            <a:ext cx="7560000" cy="3550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itle 3"/>
          <p:cNvSpPr txBox="1">
            <a:spLocks/>
          </p:cNvSpPr>
          <p:nvPr/>
        </p:nvSpPr>
        <p:spPr>
          <a:xfrm>
            <a:off x="467544" y="260648"/>
            <a:ext cx="8229600" cy="86409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rgbClr val="1F546B"/>
                </a:solidFill>
                <a:latin typeface="+mj-lt"/>
                <a:ea typeface="+mj-ea"/>
                <a:cs typeface="+mj-cs"/>
              </a:defRPr>
            </a:lvl1pPr>
          </a:lstStyle>
          <a:p>
            <a:r>
              <a:rPr lang="en-NZ" b="1" dirty="0" smtClean="0"/>
              <a:t>Good Practice</a:t>
            </a:r>
            <a:endParaRPr lang="en-NZ" b="1" dirty="0"/>
          </a:p>
        </p:txBody>
      </p:sp>
    </p:spTree>
    <p:extLst>
      <p:ext uri="{BB962C8B-B14F-4D97-AF65-F5344CB8AC3E}">
        <p14:creationId xmlns:p14="http://schemas.microsoft.com/office/powerpoint/2010/main" val="1801206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jh Corporate PowerPoint revised May 2014 compressed (1)" id="{66F72372-4481-4303-B68F-6BA4C1CF6E13}" vid="{290C0C33-CF4D-4515-AB95-07C0EB3F9D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jh Corporate PowerPoint revised May 2014 compressed (1)" id="{66F72372-4481-4303-B68F-6BA4C1CF6E13}" vid="{290C0C33-CF4D-4515-AB95-07C0EB3F9D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IANotes xmlns="c648a002-e47e-48ed-a207-3b8ce1d893d3" xsi:nil="true"/>
    <_EndDate xmlns="http://schemas.microsoft.com/sharepoint/v3/fields">2017-10-25T11:00:00+00:00</_EndDate>
    <mf8e3920e77a4be68f9898a4a9478a6b xmlns="c648a002-e47e-48ed-a207-3b8ce1d893d3">
      <Terms xmlns="http://schemas.microsoft.com/office/infopath/2007/PartnerControls">
        <TermInfo xmlns="http://schemas.microsoft.com/office/infopath/2007/PartnerControls">
          <TermName xmlns="http://schemas.microsoft.com/office/infopath/2007/PartnerControls">All Classes</TermName>
          <TermId xmlns="http://schemas.microsoft.com/office/infopath/2007/PartnerControls">1ee81148-5e72-4716-af86-7749950d1b22</TermId>
        </TermInfo>
      </Terms>
    </mf8e3920e77a4be68f9898a4a9478a6b>
    <StartDate xmlns="http://schemas.microsoft.com/sharepoint/v3">2017-10-25T11:00:00+00:00</StartDate>
    <_dlc_DocId xmlns="c648a002-e47e-48ed-a207-3b8ce1d893d3">YXQARP2T7VWH-21-1792</_dlc_DocId>
    <TaxCatchAll xmlns="c648a002-e47e-48ed-a207-3b8ce1d893d3">
      <Value>115</Value>
      <Value>2</Value>
      <Value>1</Value>
    </TaxCatchAll>
    <_dlc_DocIdUrl xmlns="c648a002-e47e-48ed-a207-3b8ce1d893d3">
      <Url>https://dia.cohesion.net.nz/Sites/GMB/_layouts/15/DocIdRedir.aspx?ID=YXQARP2T7VWH-21-1792</Url>
      <Description>YXQARP2T7VWH-21-1792</Description>
    </_dlc_DocIdUrl>
    <TaxKeywordTaxHTField xmlns="c648a002-e47e-48ed-a207-3b8ce1d893d3">
      <Terms xmlns="http://schemas.microsoft.com/office/infopath/2007/PartnerControls"/>
    </TaxKeywordTaxHTField>
    <ea3c6b56d556460fbeed1cb795bcbdf8 xmlns="c648a002-e47e-48ed-a207-3b8ce1d893d3">
      <Terms xmlns="http://schemas.microsoft.com/office/infopath/2007/PartnerControls">
        <TermInfo xmlns="http://schemas.microsoft.com/office/infopath/2007/PartnerControls">
          <TermName xmlns="http://schemas.microsoft.com/office/infopath/2007/PartnerControls">UNCLASSIFIED</TermName>
          <TermId xmlns="http://schemas.microsoft.com/office/infopath/2007/PartnerControls">875d92a8-67e2-4a32-9472-8fe99549e1eb</TermId>
        </TermInfo>
      </Terms>
    </ea3c6b56d556460fbeed1cb795bcbdf8>
    <C3TopicNote xmlns="01be4277-2979-4a68-876d-b92b25fceece">
      <Terms xmlns="http://schemas.microsoft.com/office/infopath/2007/PartnerControls"/>
    </C3TopicNote>
    <DIAProjectValue xmlns="c648a002-e47e-48ed-a207-3b8ce1d893d3" xsi:nil="true"/>
    <IconOverlay xmlns="http://schemas.microsoft.com/sharepoint/v4" xsi:nil="true"/>
    <C3ProjectDocumentTypeNote xmlns="01be4277-2979-4a68-876d-b92b25fceece">
      <Terms xmlns="http://schemas.microsoft.com/office/infopath/2007/PartnerControls"/>
    </C3ProjectDocumentTypeNote>
    <C3ProjectName xmlns="01be4277-2979-4a68-876d-b92b25fceece">Gambling website refresh</C3ProjectNam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Operational Project Document DIA" ma:contentTypeID="0x0101005496552013C0BA46BE88192D5C6EB20B00EECD0B3F0C45DF45B673ABBB050EE9F20082DAE6D4A0696E4D8E205C6373B2C750" ma:contentTypeVersion="6" ma:contentTypeDescription="Use to denote the type of documents used within an operational project" ma:contentTypeScope="" ma:versionID="b1d7a8d58230915f111f3b5523fa0f15">
  <xsd:schema xmlns:xsd="http://www.w3.org/2001/XMLSchema" xmlns:xs="http://www.w3.org/2001/XMLSchema" xmlns:p="http://schemas.microsoft.com/office/2006/metadata/properties" xmlns:ns1="http://schemas.microsoft.com/sharepoint/v3" xmlns:ns3="01be4277-2979-4a68-876d-b92b25fceece" xmlns:ns4="c648a002-e47e-48ed-a207-3b8ce1d893d3" xmlns:ns5="http://schemas.microsoft.com/sharepoint/v3/fields" xmlns:ns6="http://schemas.microsoft.com/sharepoint/v4" targetNamespace="http://schemas.microsoft.com/office/2006/metadata/properties" ma:root="true" ma:fieldsID="fd847b9e8b41302f1eb3c19ef55edb26" ns1:_="" ns3:_="" ns4:_="" ns5:_="" ns6:_="">
    <xsd:import namespace="http://schemas.microsoft.com/sharepoint/v3"/>
    <xsd:import namespace="01be4277-2979-4a68-876d-b92b25fceece"/>
    <xsd:import namespace="c648a002-e47e-48ed-a207-3b8ce1d893d3"/>
    <xsd:import namespace="http://schemas.microsoft.com/sharepoint/v3/fields"/>
    <xsd:import namespace="http://schemas.microsoft.com/sharepoint/v4"/>
    <xsd:element name="properties">
      <xsd:complexType>
        <xsd:sequence>
          <xsd:element name="documentManagement">
            <xsd:complexType>
              <xsd:all>
                <xsd:element ref="ns3:C3TopicNote" minOccurs="0"/>
                <xsd:element ref="ns4:TaxKeywordTaxHTField" minOccurs="0"/>
                <xsd:element ref="ns4:TaxCatchAll" minOccurs="0"/>
                <xsd:element ref="ns4:TaxCatchAllLabel" minOccurs="0"/>
                <xsd:element ref="ns3:C3ProjectDocumentTypeNote" minOccurs="0"/>
                <xsd:element ref="ns3:C3ProjectName" minOccurs="0"/>
                <xsd:element ref="ns5:_EndDate" minOccurs="0"/>
                <xsd:element ref="ns1:StartDate" minOccurs="0"/>
                <xsd:element ref="ns4:DIAProjectValue" minOccurs="0"/>
                <xsd:element ref="ns4:ea3c6b56d556460fbeed1cb795bcbdf8" minOccurs="0"/>
                <xsd:element ref="ns4:DIANotes" minOccurs="0"/>
                <xsd:element ref="ns4:mf8e3920e77a4be68f9898a4a9478a6b" minOccurs="0"/>
                <xsd:element ref="ns4:_dlc_DocId" minOccurs="0"/>
                <xsd:element ref="ns4:_dlc_DocIdUrl" minOccurs="0"/>
                <xsd:element ref="ns4:_dlc_DocIdPersistId" minOccurs="0"/>
                <xsd:element ref="ns6:IconOverlay"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StartDate" ma:index="18" nillable="true" ma:displayName="Start Date" ma:default="[today]" ma:format="DateOnly" ma:internalName="Start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1be4277-2979-4a68-876d-b92b25fceece" elementFormDefault="qualified">
    <xsd:import namespace="http://schemas.microsoft.com/office/2006/documentManagement/types"/>
    <xsd:import namespace="http://schemas.microsoft.com/office/infopath/2007/PartnerControls"/>
    <xsd:element name="C3TopicNote" ma:index="9" nillable="true" ma:taxonomy="true" ma:internalName="C3TopicNote" ma:taxonomyFieldName="C3Topic" ma:displayName="Topic" ma:indexed="true" ma:readOnly="false" ma:default="" ma:fieldId="{6a3fe89f-a6dd-4490-a9c1-3ef38d67b8c7}" ma:sspId="caf61cd4-0327-4679-8f8a-6e41773e81e7" ma:termSetId="93895e98-8daa-4392-8163-da238c93d801" ma:anchorId="03be5d80-fa1f-4149-b91a-cf64b7d41564" ma:open="true" ma:isKeyword="false">
      <xsd:complexType>
        <xsd:sequence>
          <xsd:element ref="pc:Terms" minOccurs="0" maxOccurs="1"/>
        </xsd:sequence>
      </xsd:complexType>
    </xsd:element>
    <xsd:element name="C3ProjectDocumentTypeNote" ma:index="14" nillable="true" ma:taxonomy="true" ma:internalName="C3ProjectDocumentTypeNote" ma:taxonomyFieldName="C3ProjectDocumentType" ma:displayName="Project Document Type" ma:readOnly="false" ma:default="" ma:fieldId="{34fbba63-1669-4d38-beb4-245115adf0e7}" ma:sspId="caf61cd4-0327-4679-8f8a-6e41773e81e7" ma:termSetId="76381174-3429-402c-bd29-8d75bd7c13b3" ma:anchorId="00000000-0000-0000-0000-000000000000" ma:open="true" ma:isKeyword="false">
      <xsd:complexType>
        <xsd:sequence>
          <xsd:element ref="pc:Terms" minOccurs="0" maxOccurs="1"/>
        </xsd:sequence>
      </xsd:complexType>
    </xsd:element>
    <xsd:element name="C3ProjectName" ma:index="16" nillable="true" ma:displayName="Project Name" ma:internalName="C3ProjectNam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48a002-e47e-48ed-a207-3b8ce1d893d3" elementFormDefault="qualified">
    <xsd:import namespace="http://schemas.microsoft.com/office/2006/documentManagement/types"/>
    <xsd:import namespace="http://schemas.microsoft.com/office/infopath/2007/PartnerControls"/>
    <xsd:element name="TaxKeywordTaxHTField" ma:index="11" nillable="true" ma:taxonomy="true" ma:internalName="TaxKeywordTaxHTField" ma:taxonomyFieldName="TaxKeyword" ma:displayName="Enterprise Keywords" ma:fieldId="{23f27201-bee3-471e-b2e7-b64fd8b7ca38}" ma:taxonomyMulti="true" ma:sspId="caf61cd4-0327-4679-8f8a-6e41773e81e7" ma:termSetId="00000000-0000-0000-0000-000000000000" ma:anchorId="00000000-0000-0000-0000-000000000000" ma:open="true" ma:isKeyword="true">
      <xsd:complexType>
        <xsd:sequence>
          <xsd:element ref="pc:Terms" minOccurs="0" maxOccurs="1"/>
        </xsd:sequence>
      </xsd:complexType>
    </xsd:element>
    <xsd:element name="TaxCatchAll" ma:index="12" nillable="true" ma:displayName="Taxonomy Catch All Column" ma:hidden="true" ma:list="{95d9ccfa-b826-4801-901a-dfd490111967}" ma:internalName="TaxCatchAll" ma:showField="CatchAllData" ma:web="c648a002-e47e-48ed-a207-3b8ce1d893d3">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95d9ccfa-b826-4801-901a-dfd490111967}" ma:internalName="TaxCatchAllLabel" ma:readOnly="true" ma:showField="CatchAllDataLabel" ma:web="c648a002-e47e-48ed-a207-3b8ce1d893d3">
      <xsd:complexType>
        <xsd:complexContent>
          <xsd:extension base="dms:MultiChoiceLookup">
            <xsd:sequence>
              <xsd:element name="Value" type="dms:Lookup" maxOccurs="unbounded" minOccurs="0" nillable="true"/>
            </xsd:sequence>
          </xsd:extension>
        </xsd:complexContent>
      </xsd:complexType>
    </xsd:element>
    <xsd:element name="DIAProjectValue" ma:index="19" nillable="true" ma:displayName="Project Value" ma:description="Proposed cost of the project" ma:internalName="DIAProjectValue">
      <xsd:simpleType>
        <xsd:restriction base="dms:Text"/>
      </xsd:simpleType>
    </xsd:element>
    <xsd:element name="ea3c6b56d556460fbeed1cb795bcbdf8" ma:index="20" ma:taxonomy="true" ma:internalName="ea3c6b56d556460fbeed1cb795bcbdf8" ma:taxonomyFieldName="DIASecurityClassification" ma:displayName="Security Classification" ma:default="2;#UNCLASSIFIED|875d92a8-67e2-4a32-9472-8fe99549e1eb" ma:fieldId="{ea3c6b56-d556-460f-beed-1cb795bcbdf8}" ma:sspId="caf61cd4-0327-4679-8f8a-6e41773e81e7" ma:termSetId="6e030844-242a-4d29-a562-8ce1d1b5efae" ma:anchorId="00000000-0000-0000-0000-000000000000" ma:open="false" ma:isKeyword="false">
      <xsd:complexType>
        <xsd:sequence>
          <xsd:element ref="pc:Terms" minOccurs="0" maxOccurs="1"/>
        </xsd:sequence>
      </xsd:complexType>
    </xsd:element>
    <xsd:element name="DIANotes" ma:index="22" nillable="true" ma:displayName="Notes" ma:description="Additional information, can include URL link to another document" ma:internalName="DIANotes">
      <xsd:simpleType>
        <xsd:restriction base="dms:Note">
          <xsd:maxLength value="255"/>
        </xsd:restriction>
      </xsd:simpleType>
    </xsd:element>
    <xsd:element name="mf8e3920e77a4be68f9898a4a9478a6b" ma:index="23" nillable="true" ma:taxonomy="true" ma:internalName="mf8e3920e77a4be68f9898a4a9478a6b" ma:taxonomyFieldName="DIAGamblingOperationType" ma:displayName="Gambling Operation Type" ma:fieldId="{6f8e3920-e77a-4be6-8f98-98a4a9478a6b}" ma:sspId="caf61cd4-0327-4679-8f8a-6e41773e81e7" ma:termSetId="0a2c7960-063e-43c0-ac0a-3a4d84c304c6" ma:anchorId="00000000-0000-0000-0000-000000000000" ma:open="true" ma:isKeyword="false">
      <xsd:complexType>
        <xsd:sequence>
          <xsd:element ref="pc:Terms" minOccurs="0" maxOccurs="1"/>
        </xsd:sequence>
      </xsd:complexType>
    </xsd:element>
    <xsd:element name="_dlc_DocId" ma:index="25" nillable="true" ma:displayName="Document ID Value" ma:description="The value of the document ID assigned to this item." ma:internalName="_dlc_DocId" ma:readOnly="true">
      <xsd:simpleType>
        <xsd:restriction base="dms:Text"/>
      </xsd:simpleType>
    </xsd:element>
    <xsd:element name="_dlc_DocIdUrl" ma:index="2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7" nillable="true" ma:displayName="Persist ID" ma:description="Keep ID on add." ma:hidden="true" ma:internalName="_dlc_DocIdPersistId" ma:readOnly="true">
      <xsd:simpleType>
        <xsd:restriction base="dms:Boolean"/>
      </xsd:simpleType>
    </xsd:element>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EndDate" ma:index="17" nillable="true" ma:displayName="End Date" ma:default="[today]" ma:format="DateOnly" ma:internalName="_End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DB93C9-7D7C-471D-82F1-60ED697EC8FA}"/>
</file>

<file path=customXml/itemProps2.xml><?xml version="1.0" encoding="utf-8"?>
<ds:datastoreItem xmlns:ds="http://schemas.openxmlformats.org/officeDocument/2006/customXml" ds:itemID="{222069F5-58E6-4731-BC6D-83960BF17114}"/>
</file>

<file path=customXml/itemProps3.xml><?xml version="1.0" encoding="utf-8"?>
<ds:datastoreItem xmlns:ds="http://schemas.openxmlformats.org/officeDocument/2006/customXml" ds:itemID="{65A85F38-E56C-4C23-BF50-8FF79B8845DA}"/>
</file>

<file path=customXml/itemProps4.xml><?xml version="1.0" encoding="utf-8"?>
<ds:datastoreItem xmlns:ds="http://schemas.openxmlformats.org/officeDocument/2006/customXml" ds:itemID="{E48DBB68-5E0A-4BE5-8A26-5223AF051961}"/>
</file>

<file path=docProps/app.xml><?xml version="1.0" encoding="utf-8"?>
<Properties xmlns="http://schemas.openxmlformats.org/officeDocument/2006/extended-properties" xmlns:vt="http://schemas.openxmlformats.org/officeDocument/2006/docPropsVTypes">
  <Template>jh Corporate PowerPoint revised May 2014 compressed (1)</Template>
  <TotalTime>3506</TotalTime>
  <Words>806</Words>
  <Application>Microsoft Office PowerPoint</Application>
  <PresentationFormat>On-screen Show (4:3)</PresentationFormat>
  <Paragraphs>115</Paragraphs>
  <Slides>12</Slides>
  <Notes>12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15" baseType="lpstr">
      <vt:lpstr>9_Office Theme</vt:lpstr>
      <vt:lpstr>Office Theme</vt:lpstr>
      <vt:lpstr>Acrobat Document</vt:lpstr>
      <vt:lpstr>PowerPoint Presentation</vt:lpstr>
      <vt:lpstr>PowerPoint Presentation</vt:lpstr>
      <vt:lpstr>PowerPoint Presentation</vt:lpstr>
      <vt:lpstr>Trusted and Transparent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update</dc:title>
  <dc:creator>Jenny</dc:creator>
  <cp:keywords/>
  <cp:lastModifiedBy>Michelle White</cp:lastModifiedBy>
  <cp:revision>357</cp:revision>
  <dcterms:created xsi:type="dcterms:W3CDTF">2014-08-06T02:18:05Z</dcterms:created>
  <dcterms:modified xsi:type="dcterms:W3CDTF">2018-05-31T21:54:30Z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Order">
    <vt:r8>160600</vt:r8>
  </property>
  <property fmtid="{D5CDD505-2E9C-101B-9397-08002B2CF9AE}" pid="4" name="ContentTypeId">
    <vt:lpwstr>0x0101005496552013C0BA46BE88192D5C6EB20B00EECD0B3F0C45DF45B673ABBB050EE9F20082DAE6D4A0696E4D8E205C6373B2C750</vt:lpwstr>
  </property>
  <property fmtid="{D5CDD505-2E9C-101B-9397-08002B2CF9AE}" pid="5" name="DIAGamblingOperationType">
    <vt:lpwstr>115;#All Classes|1ee81148-5e72-4716-af86-7749950d1b22</vt:lpwstr>
  </property>
  <property fmtid="{D5CDD505-2E9C-101B-9397-08002B2CF9AE}" pid="6" name="d4d88d9c404441259a20c2016d5c4fc4">
    <vt:lpwstr>Correspondence|dcd6b05f-dc80-4336-b228-09aebf3d212c</vt:lpwstr>
  </property>
  <property fmtid="{D5CDD505-2E9C-101B-9397-08002B2CF9AE}" pid="7" name="_dlc_DocIdItemGuid">
    <vt:lpwstr>ef3cd257-9d91-4f12-ae0f-51837f21ad93</vt:lpwstr>
  </property>
  <property fmtid="{D5CDD505-2E9C-101B-9397-08002B2CF9AE}" pid="8" name="DIASecurityClassification">
    <vt:lpwstr>2;#UNCLASSIFIED|875d92a8-67e2-4a32-9472-8fe99549e1eb</vt:lpwstr>
  </property>
  <property fmtid="{D5CDD505-2E9C-101B-9397-08002B2CF9AE}" pid="9" name="DIAEmailContentType">
    <vt:lpwstr>1;#Correspondence|dcd6b05f-dc80-4336-b228-09aebf3d212c</vt:lpwstr>
  </property>
  <property fmtid="{D5CDD505-2E9C-101B-9397-08002B2CF9AE}" pid="10" name="C3ProjectDocumentType">
    <vt:lpwstr/>
  </property>
  <property fmtid="{D5CDD505-2E9C-101B-9397-08002B2CF9AE}" pid="11" name="C3Topic">
    <vt:lpwstr/>
  </property>
</Properties>
</file>