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4"/>
  </p:notesMasterIdLst>
  <p:handoutMasterIdLst>
    <p:handoutMasterId r:id="rId25"/>
  </p:handoutMasterIdLst>
  <p:sldIdLst>
    <p:sldId id="258" r:id="rId3"/>
    <p:sldId id="271" r:id="rId4"/>
    <p:sldId id="276" r:id="rId5"/>
    <p:sldId id="274" r:id="rId6"/>
    <p:sldId id="277" r:id="rId7"/>
    <p:sldId id="288" r:id="rId8"/>
    <p:sldId id="289" r:id="rId9"/>
    <p:sldId id="314" r:id="rId10"/>
    <p:sldId id="302" r:id="rId11"/>
    <p:sldId id="306" r:id="rId12"/>
    <p:sldId id="292" r:id="rId13"/>
    <p:sldId id="297" r:id="rId14"/>
    <p:sldId id="300" r:id="rId15"/>
    <p:sldId id="301" r:id="rId16"/>
    <p:sldId id="305" r:id="rId17"/>
    <p:sldId id="303" r:id="rId18"/>
    <p:sldId id="287" r:id="rId19"/>
    <p:sldId id="269" r:id="rId20"/>
    <p:sldId id="309" r:id="rId21"/>
    <p:sldId id="315" r:id="rId22"/>
    <p:sldId id="316" r:id="rId23"/>
  </p:sldIdLst>
  <p:sldSz cx="9144000" cy="6858000" type="screen4x3"/>
  <p:notesSz cx="6807200" cy="99393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i Kake" initials="TK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2"/>
    <a:srgbClr val="6BB638"/>
    <a:srgbClr val="9AB0A6"/>
    <a:srgbClr val="FF9E3D"/>
    <a:srgbClr val="353E81"/>
    <a:srgbClr val="2594D0"/>
    <a:srgbClr val="FBFAF7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5" autoAdjust="0"/>
    <p:restoredTop sz="94723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E94162B-DF63-43B3-AF15-0259F3401AB1}" type="datetimeFigureOut">
              <a:rPr lang="en-GB"/>
              <a:pPr>
                <a:defRPr/>
              </a:pPr>
              <a:t>16/06/2016</a:t>
            </a:fld>
            <a:endParaRPr lang="en-GB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7972EDC-0F42-449E-BA4C-5F9ED8EA1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6458ED-96AC-4301-9B65-90E301C5E780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06FB00-A83D-4F92-98D8-4B28F3715B6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8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72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721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72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72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18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18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716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885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490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6FB00-A83D-4F92-98D8-4B28F3715B6C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792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81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B2BB-879D-458D-A476-372DA067C911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C9A7-113A-4B3D-AFC1-CC439B2D84E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65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C4D7C-47C9-473C-9552-28D54EBF81AB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DDF8-4517-4DF3-A407-7F6477F9131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74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128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97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66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265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270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291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4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36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4D30-4CAE-4D17-87EC-775B544B9D81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A9F0-3657-4AA8-A95A-9B670539953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240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20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53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825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9838-3CD7-4A85-BCD2-BC5016847BF6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B06A-49E0-41C4-AE6E-8361E994A47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421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E3E0-8CC5-4522-9F1B-ECE867D60079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3AEA-C1C6-40C9-8227-07A02C83E3B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01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AC9D-1D0A-4D61-AF98-E8B043172941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36F4-5EC8-4929-B90A-CBB51981C46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3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6EAB-A3D1-4049-97E9-693F472C8921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650C-DFA2-41D9-89FC-94A02C57D24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9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60C7-FF2A-4A13-A682-71F27658C2DE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10D4D-D1F1-460C-9B60-34274B39175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C07A-8CF4-4CEB-99D4-981C703CA55C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A95D-6D0B-475B-A644-73E0A21FDA2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2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DA76-FC71-4E71-99BC-B6AFD140ACCF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7E0C-B3D1-4144-85EF-6FDCDBEDCCC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274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Ministry of Health - MOH\MOH 27510 Public Communications\Production\Links-PowerPoint\27510 MOH PPT Txt-Blue Bright 1-2S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7" name="Straight Connector 9"/>
          <p:cNvCxnSpPr>
            <a:cxnSpLocks noChangeShapeType="1"/>
          </p:cNvCxnSpPr>
          <p:nvPr/>
        </p:nvCxnSpPr>
        <p:spPr bwMode="auto">
          <a:xfrm>
            <a:off x="468313" y="1628775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" name="Rectangle 41"/>
          <p:cNvSpPr>
            <a:spLocks noChangeArrowheads="1"/>
          </p:cNvSpPr>
          <p:nvPr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029" name="Straight Connector 45"/>
          <p:cNvCxnSpPr>
            <a:cxnSpLocks noChangeShapeType="1"/>
          </p:cNvCxnSpPr>
          <p:nvPr/>
        </p:nvCxnSpPr>
        <p:spPr bwMode="auto">
          <a:xfrm>
            <a:off x="468313" y="6381750"/>
            <a:ext cx="8207375" cy="0"/>
          </a:xfrm>
          <a:prstGeom prst="line">
            <a:avLst/>
          </a:prstGeom>
          <a:noFill/>
          <a:ln w="28575" algn="ctr">
            <a:solidFill>
              <a:srgbClr val="00AA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92" descr="Ministry-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32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0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120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fld id="{6984DEE1-9DAB-44B7-A008-6B976A0601AC}" type="datetimeFigureOut">
              <a:rPr lang="en-NZ"/>
              <a:pPr>
                <a:defRPr/>
              </a:pPr>
              <a:t>16/06/2016</a:t>
            </a:fld>
            <a:endParaRPr lang="en-NZ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122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Georgia" pitchFamily="18" charset="0"/>
              </a:defRPr>
            </a:lvl1pPr>
          </a:lstStyle>
          <a:p>
            <a:pPr>
              <a:defRPr/>
            </a:pPr>
            <a:fld id="{17B4AB7C-531A-456B-A12A-40B81E1BC6A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Font typeface="Georgia" pitchFamily="18" charset="0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358775" indent="-179388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806450" indent="-2682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168400" indent="-182563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527175" indent="-179388" algn="l" rtl="0" eaLnBrk="0" fontAlgn="base" hangingPunct="0">
        <a:spcBef>
          <a:spcPct val="25000"/>
        </a:spcBef>
        <a:spcAft>
          <a:spcPct val="0"/>
        </a:spcAft>
        <a:buFont typeface="Georgia" pitchFamily="18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1"/>
          <p:cNvSpPr>
            <a:spLocks noChangeArrowheads="1"/>
          </p:cNvSpPr>
          <p:nvPr userDrawn="1"/>
        </p:nvSpPr>
        <p:spPr bwMode="auto">
          <a:xfrm>
            <a:off x="1547813" y="423863"/>
            <a:ext cx="7127875" cy="323850"/>
          </a:xfrm>
          <a:prstGeom prst="rect">
            <a:avLst/>
          </a:prstGeom>
          <a:solidFill>
            <a:srgbClr val="2594D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8" descr="Ministry-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ts.goct.n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 </a:t>
            </a:r>
            <a:r>
              <a:rPr lang="en-US" dirty="0"/>
              <a:t>R</a:t>
            </a:r>
            <a:r>
              <a:rPr lang="en-US" dirty="0" smtClean="0"/>
              <a:t>egional Forums</a:t>
            </a:r>
            <a:br>
              <a:rPr lang="en-US" dirty="0" smtClean="0"/>
            </a:br>
            <a:r>
              <a:rPr lang="en-US" dirty="0" smtClean="0"/>
              <a:t>May 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Ministry of Health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tai_kake@moh.govt.nz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1"/>
    </mc:Choice>
    <mc:Fallback xmlns="">
      <p:transition spd="slow" advTm="85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Face-to-Face clinical trial</a:t>
            </a:r>
            <a:endParaRPr lang="en-US" b="1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8313" y="1700213"/>
            <a:ext cx="8064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Georgia" panose="02040502050405020303" pitchFamily="18" charset="0"/>
              </a:rPr>
              <a:t>Aims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Evaluate </a:t>
            </a:r>
            <a:r>
              <a:rPr lang="en-NZ" dirty="0">
                <a:latin typeface="Georgia" panose="02040502050405020303" pitchFamily="18" charset="0"/>
              </a:rPr>
              <a:t>the effectiveness of </a:t>
            </a:r>
            <a:r>
              <a:rPr lang="en-NZ" dirty="0" smtClean="0">
                <a:latin typeface="Georgia" panose="02040502050405020303" pitchFamily="18" charset="0"/>
              </a:rPr>
              <a:t>:</a:t>
            </a:r>
          </a:p>
          <a:p>
            <a:pPr marL="342900" lvl="0" indent="-342900">
              <a:buAutoNum type="arabicPeriod"/>
            </a:pPr>
            <a:r>
              <a:rPr lang="en-NZ" dirty="0" smtClean="0">
                <a:latin typeface="Georgia" panose="02040502050405020303" pitchFamily="18" charset="0"/>
              </a:rPr>
              <a:t>face-to-face </a:t>
            </a:r>
            <a:r>
              <a:rPr lang="en-NZ" dirty="0">
                <a:latin typeface="Georgia" panose="02040502050405020303" pitchFamily="18" charset="0"/>
              </a:rPr>
              <a:t>motivational interviewing combined with a self-instruction booklet and follow-up telephone ‘booster’ sessions (</a:t>
            </a:r>
            <a:r>
              <a:rPr lang="en-NZ" dirty="0" smtClean="0">
                <a:latin typeface="Georgia" panose="02040502050405020303" pitchFamily="18" charset="0"/>
              </a:rPr>
              <a:t>MI+W+B)</a:t>
            </a:r>
          </a:p>
          <a:p>
            <a:pPr marL="342900" lvl="0" indent="-342900">
              <a:buAutoNum type="arabicPeriod"/>
            </a:pPr>
            <a:r>
              <a:rPr lang="en-NZ" dirty="0" smtClean="0">
                <a:latin typeface="Georgia" panose="02040502050405020303" pitchFamily="18" charset="0"/>
              </a:rPr>
              <a:t>face-to-face </a:t>
            </a:r>
            <a:r>
              <a:rPr lang="en-NZ" dirty="0">
                <a:latin typeface="Georgia" panose="02040502050405020303" pitchFamily="18" charset="0"/>
              </a:rPr>
              <a:t>cognitive behaviour therapy (CBT</a:t>
            </a:r>
            <a:r>
              <a:rPr lang="en-NZ" dirty="0" smtClean="0">
                <a:latin typeface="Georgia" panose="02040502050405020303" pitchFamily="18" charset="0"/>
              </a:rPr>
              <a:t>).</a:t>
            </a:r>
          </a:p>
          <a:p>
            <a:pPr marL="342900" indent="-342900">
              <a:buAutoNum type="arabicPeriod" startAt="3"/>
            </a:pPr>
            <a:r>
              <a:rPr lang="en-NZ" dirty="0" smtClean="0">
                <a:latin typeface="Georgia" panose="02040502050405020303" pitchFamily="18" charset="0"/>
              </a:rPr>
              <a:t>post-treatment </a:t>
            </a:r>
            <a:r>
              <a:rPr lang="en-NZ" dirty="0">
                <a:latin typeface="Georgia" panose="02040502050405020303" pitchFamily="18" charset="0"/>
              </a:rPr>
              <a:t>text messaging in preventing relapse and sustaining treatment gains at 12 and 24 months</a:t>
            </a:r>
            <a:r>
              <a:rPr lang="en-NZ" dirty="0" smtClean="0">
                <a:latin typeface="Georgia" panose="02040502050405020303" pitchFamily="18" charset="0"/>
              </a:rPr>
              <a:t>.</a:t>
            </a:r>
          </a:p>
          <a:p>
            <a:endParaRPr lang="en-NZ" dirty="0" smtClean="0">
              <a:latin typeface="Georgia" panose="02040502050405020303" pitchFamily="18" charset="0"/>
            </a:endParaRPr>
          </a:p>
          <a:p>
            <a:r>
              <a:rPr lang="en-NZ" b="1" dirty="0" smtClean="0">
                <a:latin typeface="Georgia" panose="02040502050405020303" pitchFamily="18" charset="0"/>
              </a:rPr>
              <a:t>Translational service aims </a:t>
            </a:r>
            <a:endParaRPr lang="en-NZ" b="1" dirty="0">
              <a:latin typeface="Georgia" panose="02040502050405020303" pitchFamily="18" charset="0"/>
            </a:endParaRPr>
          </a:p>
          <a:p>
            <a:pPr marL="342900" lvl="0" indent="-342900"/>
            <a:r>
              <a:rPr lang="en-NZ" dirty="0" smtClean="0"/>
              <a:t>1</a:t>
            </a:r>
            <a:r>
              <a:rPr lang="en-NZ" dirty="0">
                <a:latin typeface="Georgia" panose="02040502050405020303" pitchFamily="18" charset="0"/>
              </a:rPr>
              <a:t>. Develop and implement ways to integrate two evidence-based interventions into the everyday operations of face-to-face gambling counselling services and ensure the integrity and consistency of their delivery to clients. </a:t>
            </a:r>
          </a:p>
          <a:p>
            <a:pPr marL="342900" lvl="0" indent="-342900"/>
            <a:r>
              <a:rPr lang="en-NZ" dirty="0" smtClean="0">
                <a:latin typeface="Georgia" panose="02040502050405020303" pitchFamily="18" charset="0"/>
              </a:rPr>
              <a:t>2. Customisation</a:t>
            </a:r>
            <a:r>
              <a:rPr lang="en-NZ" dirty="0">
                <a:latin typeface="Georgia" panose="02040502050405020303" pitchFamily="18" charset="0"/>
              </a:rPr>
              <a:t>: Inform the development of tailored, flexible and targeted interventions for a variety of client groups, </a:t>
            </a:r>
            <a:r>
              <a:rPr lang="en-NZ" dirty="0" smtClean="0">
                <a:latin typeface="Georgia" panose="02040502050405020303" pitchFamily="18" charset="0"/>
              </a:rPr>
              <a:t>.</a:t>
            </a:r>
            <a:endParaRPr lang="en-NZ" dirty="0">
              <a:latin typeface="Georgia" panose="02040502050405020303" pitchFamily="18" charset="0"/>
            </a:endParaRPr>
          </a:p>
          <a:p>
            <a:pPr marL="342900" lvl="0" indent="-342900">
              <a:buAutoNum type="arabicPeriod"/>
            </a:pPr>
            <a:endParaRPr lang="en-NZ" dirty="0">
              <a:latin typeface="Georgia" panose="02040502050405020303" pitchFamily="18" charset="0"/>
            </a:endParaRPr>
          </a:p>
          <a:p>
            <a:endParaRPr lang="en-NZ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Smart-phone based application feasibility study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b="1" dirty="0">
                <a:latin typeface="Georgia" panose="02040502050405020303" pitchFamily="18" charset="0"/>
              </a:rPr>
              <a:t>Aims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develop and test a novel smartphone application (“app”) to see if it </a:t>
            </a:r>
            <a:r>
              <a:rPr lang="en-US" dirty="0" smtClean="0">
                <a:latin typeface="Georgia" panose="02040502050405020303" pitchFamily="18" charset="0"/>
              </a:rPr>
              <a:t>is </a:t>
            </a:r>
            <a:r>
              <a:rPr lang="en-US" dirty="0">
                <a:latin typeface="Georgia" panose="02040502050405020303" pitchFamily="18" charset="0"/>
              </a:rPr>
              <a:t>a feasible way to </a:t>
            </a:r>
            <a:r>
              <a:rPr lang="en-US" dirty="0" smtClean="0">
                <a:latin typeface="Georgia" panose="02040502050405020303" pitchFamily="18" charset="0"/>
              </a:rPr>
              <a:t>provide additional support to </a:t>
            </a:r>
            <a:r>
              <a:rPr lang="en-US" dirty="0">
                <a:latin typeface="Georgia" panose="02040502050405020303" pitchFamily="18" charset="0"/>
              </a:rPr>
              <a:t>people with gambling problems associated with </a:t>
            </a:r>
            <a:r>
              <a:rPr lang="en-US" dirty="0" smtClean="0">
                <a:latin typeface="Georgia" panose="02040502050405020303" pitchFamily="18" charset="0"/>
              </a:rPr>
              <a:t>EGMs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Based on </a:t>
            </a:r>
            <a:r>
              <a:rPr lang="en-US" dirty="0" err="1" smtClean="0">
                <a:latin typeface="Georgia" panose="02040502050405020303" pitchFamily="18" charset="0"/>
              </a:rPr>
              <a:t>Marlatt’s</a:t>
            </a:r>
            <a:r>
              <a:rPr lang="en-US" dirty="0" smtClean="0">
                <a:latin typeface="Georgia" panose="02040502050405020303" pitchFamily="18" charset="0"/>
              </a:rPr>
              <a:t> cognitive-</a:t>
            </a:r>
            <a:r>
              <a:rPr lang="en-US" dirty="0" err="1" smtClean="0">
                <a:latin typeface="Georgia" panose="02040502050405020303" pitchFamily="18" charset="0"/>
              </a:rPr>
              <a:t>behavioural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relapse prevention model.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Methods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Technical and field testing the prototype app for accuracy, </a:t>
            </a:r>
            <a:r>
              <a:rPr lang="en-NZ" dirty="0" smtClean="0">
                <a:latin typeface="Georgia" panose="02040502050405020303" pitchFamily="18" charset="0"/>
              </a:rPr>
              <a:t>coverage </a:t>
            </a:r>
            <a:r>
              <a:rPr lang="en-NZ" dirty="0">
                <a:latin typeface="Georgia" panose="02040502050405020303" pitchFamily="18" charset="0"/>
              </a:rPr>
              <a:t>and use with different smartphone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Focus </a:t>
            </a:r>
            <a:r>
              <a:rPr lang="en-NZ" dirty="0">
                <a:latin typeface="Georgia" panose="02040502050405020303" pitchFamily="18" charset="0"/>
              </a:rPr>
              <a:t>groups with 46 people with gambling problems and 10 service counsellors. </a:t>
            </a:r>
            <a:endParaRPr lang="en-NZ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Separate </a:t>
            </a:r>
            <a:r>
              <a:rPr lang="en-NZ" dirty="0">
                <a:latin typeface="Georgia" panose="02040502050405020303" pitchFamily="18" charset="0"/>
              </a:rPr>
              <a:t>focus groups were held for Māori, Pacific and Asian people, led by facilitators of the same ethnic group.</a:t>
            </a:r>
          </a:p>
          <a:p>
            <a:pPr lvl="0"/>
            <a:endParaRPr lang="en-NZ" b="1" dirty="0" smtClean="0"/>
          </a:p>
          <a:p>
            <a:pPr eaLnBrk="1" hangingPunct="1"/>
            <a:endParaRPr lang="en-NZ" b="1" dirty="0" smtClean="0"/>
          </a:p>
          <a:p>
            <a:pPr eaLnBrk="1" hangingPunct="1"/>
            <a:endParaRPr lang="en-NZ" b="1" dirty="0"/>
          </a:p>
          <a:p>
            <a:pPr lvl="0"/>
            <a:r>
              <a:rPr lang="en-NZ" dirty="0" smtClean="0"/>
              <a:t>	</a:t>
            </a:r>
          </a:p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71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Smart-phone based application study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P:\CFAR - Centre for Addiction Research\SPGETTI - mobile gambling app\Johan's mobile images\SP-MsgExamp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5021"/>
            <a:ext cx="3687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Smart-phone based application study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 descr="P:\CFAR - Centre for Addiction Research\SPGETTI - mobile gambling app\Johan's mobile images\SP_VideoMess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783"/>
            <a:ext cx="3687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CFAR - Centre for Addiction Research\SPGETTI - mobile gambling app\Johan's mobile images\SP-home and u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849490" y="185255"/>
            <a:ext cx="335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Smart-phone based application feasibility study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b="1" dirty="0" smtClean="0">
                <a:latin typeface="Georgia" panose="02040502050405020303" pitchFamily="18" charset="0"/>
              </a:rPr>
              <a:t>Results</a:t>
            </a:r>
          </a:p>
          <a:p>
            <a:pPr eaLnBrk="1" hangingPunct="1"/>
            <a:endParaRPr lang="en-NZ" b="1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Clients and counsellors supportive of the ‘APP</a:t>
            </a:r>
            <a:r>
              <a:rPr lang="en-NZ" dirty="0" smtClean="0">
                <a:latin typeface="Georgia" panose="02040502050405020303" pitchFamily="18" charset="0"/>
              </a:rPr>
              <a:t>’ </a:t>
            </a:r>
            <a:endParaRPr lang="en-NZ" dirty="0"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General support for personalised messages tailored for different languages, stage of recovery, likely risky times of day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Strong support for messages about the potential for adverse consequences of relapse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The hypothetical potential risk for the ‘APP’ to trigger gambling should be carefully assessed in a clinical trial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lvl="0"/>
            <a:r>
              <a:rPr lang="en-NZ" dirty="0" smtClean="0"/>
              <a:t>	</a:t>
            </a:r>
          </a:p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346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Smart-phone based application for problem gambling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NZ" b="1" dirty="0">
              <a:latin typeface="Georgia" panose="02040502050405020303" pitchFamily="18" charset="0"/>
            </a:endParaRPr>
          </a:p>
          <a:p>
            <a:pPr lvl="0"/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1115616" y="2348880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NZ" b="1" dirty="0" smtClean="0">
                <a:latin typeface="Georgia" panose="02040502050405020303" pitchFamily="18" charset="0"/>
              </a:rPr>
              <a:t>     Quote </a:t>
            </a:r>
            <a:r>
              <a:rPr lang="en-NZ" b="1" dirty="0">
                <a:latin typeface="Georgia" panose="02040502050405020303" pitchFamily="18" charset="0"/>
              </a:rPr>
              <a:t>from Māori participant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NZ" altLang="en-US" i="1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NZ" altLang="en-US" i="1" dirty="0">
                <a:latin typeface="Georgia" panose="02040502050405020303" pitchFamily="18" charset="0"/>
              </a:rPr>
              <a:t>“that would be good because I’m not the one to think much of myself at all, but to have something like that, like ‘aw, congratulations, awesome job’ you know ‘ you passed the casino’ …it’s like aw sweet!”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50912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Georgia" panose="02040502050405020303" pitchFamily="18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Additional features: internet site blocking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Full clinical trial starts in June</a:t>
            </a:r>
          </a:p>
        </p:txBody>
      </p:sp>
    </p:spTree>
    <p:extLst>
      <p:ext uri="{BB962C8B-B14F-4D97-AF65-F5344CB8AC3E}">
        <p14:creationId xmlns:p14="http://schemas.microsoft.com/office/powerpoint/2010/main" val="24423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Innovation research round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NZ" b="1" dirty="0" smtClean="0">
                <a:latin typeface="Georgia" panose="02040502050405020303" pitchFamily="18" charset="0"/>
              </a:rPr>
              <a:t>Key elements</a:t>
            </a:r>
          </a:p>
          <a:p>
            <a:pPr eaLnBrk="1" hangingPunct="1"/>
            <a:endParaRPr lang="en-NZ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New and innovative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Practical benefits and outcome focussed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Value for Money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Address gambling-related </a:t>
            </a:r>
            <a:r>
              <a:rPr lang="en-NZ" dirty="0" smtClean="0">
                <a:latin typeface="Georgia" panose="02040502050405020303" pitchFamily="18" charset="0"/>
              </a:rPr>
              <a:t>harm and strategic priorities</a:t>
            </a:r>
            <a:endParaRPr lang="en-NZ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Section 317 requirement of ‘independent research’</a:t>
            </a:r>
          </a:p>
          <a:p>
            <a:r>
              <a:rPr lang="en-NZ" dirty="0">
                <a:latin typeface="Georgia" panose="02040502050405020303" pitchFamily="18" charset="0"/>
              </a:rPr>
              <a:t>	</a:t>
            </a:r>
          </a:p>
          <a:p>
            <a:r>
              <a:rPr lang="en-NZ" b="1" dirty="0" smtClean="0">
                <a:latin typeface="Georgia" panose="02040502050405020303" pitchFamily="18" charset="0"/>
              </a:rPr>
              <a:t>Sept/Oct 2016 </a:t>
            </a:r>
          </a:p>
          <a:p>
            <a:endParaRPr lang="en-NZ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GETS release </a:t>
            </a:r>
            <a:r>
              <a:rPr lang="en-NZ" dirty="0" smtClean="0">
                <a:latin typeface="Georgia" panose="02040502050405020303" pitchFamily="18" charset="0"/>
                <a:hlinkClick r:id="rId2"/>
              </a:rPr>
              <a:t>www.gets.govt.nz</a:t>
            </a:r>
            <a:endParaRPr lang="en-NZ" dirty="0" smtClean="0">
              <a:latin typeface="Georgia" panose="02040502050405020303" pitchFamily="18" charset="0"/>
            </a:endParaRPr>
          </a:p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74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sz="4000" b="1" dirty="0" smtClean="0">
                <a:solidFill>
                  <a:srgbClr val="FF3399"/>
                </a:solidFill>
              </a:rPr>
              <a:t>QUIZ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2400" b="1" dirty="0" smtClean="0">
                <a:solidFill>
                  <a:srgbClr val="0070C0"/>
                </a:solidFill>
              </a:rPr>
              <a:t>Q1: </a:t>
            </a: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</a:rPr>
              <a:t>ow many completely ‘new’ problem gamblers are there in the NZ population per year?</a:t>
            </a:r>
          </a:p>
          <a:p>
            <a:pPr marL="0" indent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Q2: Which groups currently have the highest rates of problem gambling?</a:t>
            </a:r>
          </a:p>
          <a:p>
            <a:pPr marL="0" indent="0"/>
            <a:r>
              <a:rPr lang="en-US" sz="2400" b="1" dirty="0" smtClean="0">
                <a:solidFill>
                  <a:srgbClr val="00B050"/>
                </a:solidFill>
              </a:rPr>
              <a:t>Q3: What is an example of research being used to improve service outcomes for clients?</a:t>
            </a:r>
          </a:p>
          <a:p>
            <a:pPr marL="0" indent="0"/>
            <a:r>
              <a:rPr lang="en-US" sz="2400" b="1" dirty="0" smtClean="0"/>
              <a:t> tai_kake@moh.govt.nz</a:t>
            </a:r>
            <a:endParaRPr lang="en-US" sz="2400" b="1" dirty="0"/>
          </a:p>
          <a:p>
            <a:pPr marL="0" indent="0"/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Break Out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Total Client Presentations by Ethnicity: 2012 to 2015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11175"/>
              </p:ext>
            </p:extLst>
          </p:nvPr>
        </p:nvGraphicFramePr>
        <p:xfrm>
          <a:off x="457199" y="4437113"/>
          <a:ext cx="8363273" cy="223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2633"/>
                <a:gridCol w="1106515"/>
                <a:gridCol w="765693"/>
                <a:gridCol w="936104"/>
                <a:gridCol w="100509"/>
                <a:gridCol w="835595"/>
                <a:gridCol w="966711"/>
                <a:gridCol w="1049513"/>
              </a:tblGrid>
              <a:tr h="2890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Full Interventions</a:t>
                      </a:r>
                      <a:endParaRPr lang="en-US" sz="16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NZ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86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Ethnicity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2012 - 2013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2013 - 2014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2014 - 2015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2386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Asian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/>
                </a:tc>
              </a:tr>
              <a:tr h="32386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Māori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30.0%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30.0%</a:t>
                      </a:r>
                    </a:p>
                  </a:txBody>
                  <a:tcPr marL="9525" marR="9525" marT="9525" marB="0" anchor="ctr"/>
                </a:tc>
              </a:tr>
              <a:tr h="32386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40.9%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2942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41.2%</a:t>
                      </a:r>
                    </a:p>
                  </a:txBody>
                  <a:tcPr marL="9525" marR="9525" marT="9525" marB="0" anchor="ctr"/>
                </a:tc>
              </a:tr>
              <a:tr h="323861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23.0%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1664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22.1%</a:t>
                      </a:r>
                    </a:p>
                  </a:txBody>
                  <a:tcPr marL="9525" marR="9525" marT="9525" marB="0" anchor="ctr"/>
                </a:tc>
              </a:tr>
              <a:tr h="32386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NZ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NZ" sz="1800" b="1" i="0" u="sng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NZ" sz="1800" b="1" i="0" u="sng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NZ" sz="18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NZ" sz="1800" b="1" i="0" u="sng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988840"/>
            <a:ext cx="735516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28665"/>
              </p:ext>
            </p:extLst>
          </p:nvPr>
        </p:nvGraphicFramePr>
        <p:xfrm>
          <a:off x="457199" y="1776465"/>
          <a:ext cx="8385500" cy="2516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273"/>
                <a:gridCol w="925769"/>
                <a:gridCol w="925769"/>
                <a:gridCol w="925769"/>
                <a:gridCol w="925769"/>
                <a:gridCol w="925769"/>
                <a:gridCol w="1150382"/>
              </a:tblGrid>
              <a:tr h="308592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All Interventions</a:t>
                      </a:r>
                      <a:endParaRPr lang="en-US" sz="1600" b="1" i="0" u="none" strike="noStrike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029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Ethnicity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2012- 2013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2013 - 2014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2014 - 2015</a:t>
                      </a:r>
                      <a:endParaRPr lang="en-US" sz="18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9029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Asian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7.9%</a:t>
                      </a:r>
                    </a:p>
                  </a:txBody>
                  <a:tcPr marL="9525" marR="9525" marT="9525" marB="0" anchor="ctr"/>
                </a:tc>
              </a:tr>
              <a:tr h="390297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Māori</a:t>
                      </a:r>
                      <a:endParaRPr lang="en-N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35.0%</a:t>
                      </a:r>
                    </a:p>
                  </a:txBody>
                  <a:tcPr marL="9525" marR="9525" marT="9525" marB="0" anchor="ctr"/>
                </a:tc>
              </a:tr>
              <a:tr h="34571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36.0%</a:t>
                      </a:r>
                    </a:p>
                  </a:txBody>
                  <a:tcPr marL="9525" marR="9525" marT="9525" marB="0" anchor="ctr"/>
                </a:tc>
              </a:tr>
              <a:tr h="34571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21.1%</a:t>
                      </a:r>
                    </a:p>
                  </a:txBody>
                  <a:tcPr marL="9525" marR="9525" marT="9525" marB="0" anchor="ctr"/>
                </a:tc>
              </a:tr>
              <a:tr h="345716">
                <a:tc>
                  <a:txBody>
                    <a:bodyPr/>
                    <a:lstStyle/>
                    <a:p>
                      <a:pPr algn="l" fontAlgn="ctr"/>
                      <a:r>
                        <a:rPr lang="en-NZ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NZ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N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556793"/>
            <a:ext cx="7772400" cy="129614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Whakatauāki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pPr marL="0" indent="0"/>
            <a:r>
              <a:rPr lang="fi-FI" sz="2400" dirty="0" smtClean="0"/>
              <a:t>He aha te me nui o te ao? </a:t>
            </a:r>
          </a:p>
          <a:p>
            <a:pPr marL="0" indent="0"/>
            <a:r>
              <a:rPr lang="fi-FI" sz="2400" dirty="0" smtClean="0"/>
              <a:t>He tangata, he tangata, he tangata </a:t>
            </a:r>
          </a:p>
          <a:p>
            <a:pPr marL="0" indent="0"/>
            <a:r>
              <a:rPr lang="fi-FI" sz="2400" b="0" i="1" dirty="0" smtClean="0"/>
              <a:t>What is the most important thing in the world?</a:t>
            </a:r>
          </a:p>
          <a:p>
            <a:pPr marL="0" indent="0"/>
            <a:r>
              <a:rPr lang="fi-FI" sz="2400" b="0" i="1" dirty="0" smtClean="0"/>
              <a:t>It is people, it is people, it is people</a:t>
            </a:r>
          </a:p>
        </p:txBody>
      </p:sp>
    </p:spTree>
    <p:extLst>
      <p:ext uri="{BB962C8B-B14F-4D97-AF65-F5344CB8AC3E}">
        <p14:creationId xmlns:p14="http://schemas.microsoft.com/office/powerpoint/2010/main" val="23899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"/>
    </mc:Choice>
    <mc:Fallback xmlns="">
      <p:transition spd="slow" advTm="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Gambling Severity Index PGSI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884" y="1700213"/>
            <a:ext cx="83705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Thinking </a:t>
            </a:r>
            <a:r>
              <a:rPr lang="en-US" b="1" i="1" dirty="0"/>
              <a:t>about the last 12 months</a:t>
            </a:r>
            <a:r>
              <a:rPr lang="en-US" b="1" i="1" dirty="0" smtClean="0"/>
              <a:t>…</a:t>
            </a:r>
          </a:p>
          <a:p>
            <a:endParaRPr lang="en-US" b="1" i="1" dirty="0"/>
          </a:p>
          <a:p>
            <a:r>
              <a:rPr lang="en-US" sz="1600" b="1" dirty="0"/>
              <a:t>1.Have you bet more than you could really afford to lose?</a:t>
            </a:r>
            <a:endParaRPr lang="en-US" sz="1600" dirty="0"/>
          </a:p>
          <a:p>
            <a:r>
              <a:rPr lang="en-US" sz="1200" dirty="0"/>
              <a:t>Never=0    Sometimes=1    Most of the time=2     </a:t>
            </a:r>
            <a:r>
              <a:rPr lang="en-US" sz="1200" dirty="0" smtClean="0"/>
              <a:t>Almost always=3</a:t>
            </a:r>
            <a:r>
              <a:rPr lang="en-US" sz="1200" dirty="0"/>
              <a:t>    </a:t>
            </a:r>
            <a:r>
              <a:rPr lang="en-US" sz="1600" dirty="0"/>
              <a:t>                         </a:t>
            </a:r>
          </a:p>
          <a:p>
            <a:r>
              <a:rPr lang="en-US" sz="1600" b="1" dirty="0"/>
              <a:t>2. Still thinking about the last 12 month, have you needed to gamble with larger amounts of money to get the same feeling of excitement? 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 </a:t>
            </a:r>
            <a:r>
              <a:rPr lang="en-US" sz="1600" dirty="0"/>
              <a:t>                                   </a:t>
            </a:r>
          </a:p>
          <a:p>
            <a:r>
              <a:rPr lang="en-US" sz="1600" b="1" dirty="0"/>
              <a:t>3. When you gambled, did you go back another day to try to win back the money you lost?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</a:t>
            </a:r>
            <a:r>
              <a:rPr lang="en-US" sz="1600" dirty="0"/>
              <a:t>                            </a:t>
            </a:r>
          </a:p>
          <a:p>
            <a:r>
              <a:rPr lang="en-US" sz="1600" b="1" dirty="0"/>
              <a:t>4. Have you borrowed money or sold anything to get money to gamble?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 </a:t>
            </a:r>
            <a:r>
              <a:rPr lang="en-US" sz="1600" dirty="0"/>
              <a:t>                    </a:t>
            </a:r>
          </a:p>
          <a:p>
            <a:r>
              <a:rPr lang="en-US" sz="1600" b="1" dirty="0"/>
              <a:t>5. Have you felt that you might have a problem with gambling?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 </a:t>
            </a:r>
            <a:r>
              <a:rPr lang="en-US" sz="1600" dirty="0"/>
              <a:t>                     </a:t>
            </a:r>
          </a:p>
          <a:p>
            <a:r>
              <a:rPr lang="en-US" sz="1600" b="1" dirty="0"/>
              <a:t>6. Has gambling caused you any health problems, including stress or anxiety?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</a:t>
            </a:r>
            <a:r>
              <a:rPr lang="en-US" sz="1600" dirty="0"/>
              <a:t>                             </a:t>
            </a:r>
          </a:p>
          <a:p>
            <a:r>
              <a:rPr lang="en-US" sz="1600" b="1" dirty="0"/>
              <a:t>7. Have people criticized your betting or told you that you had a gambling problem, regardless of whether or not you thought it was true? </a:t>
            </a:r>
            <a:endParaRPr lang="en-US" sz="1600" dirty="0"/>
          </a:p>
          <a:p>
            <a:r>
              <a:rPr lang="en-US" sz="1200" dirty="0"/>
              <a:t>Never=0    Sometimes=1    Most of the time=2     Almost always=3 </a:t>
            </a:r>
            <a:r>
              <a:rPr lang="en-US" sz="1600" dirty="0"/>
              <a:t>      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8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Gambling Severity Index </a:t>
            </a:r>
            <a:r>
              <a:rPr lang="en-US" b="1" dirty="0" smtClean="0"/>
              <a:t>PGSI </a:t>
            </a:r>
            <a:r>
              <a:rPr lang="en-US" b="1" dirty="0" err="1" smtClean="0"/>
              <a:t>cont.d</a:t>
            </a:r>
            <a:endParaRPr lang="en-US" b="1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884" y="1700213"/>
            <a:ext cx="83705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                    </a:t>
            </a:r>
          </a:p>
          <a:p>
            <a:r>
              <a:rPr lang="en-US" sz="1600" b="1" dirty="0"/>
              <a:t>8. Has your gambling caused any financial problems for you or your household?</a:t>
            </a:r>
            <a:endParaRPr lang="en-US" sz="1600" dirty="0"/>
          </a:p>
          <a:p>
            <a:r>
              <a:rPr lang="en-US" sz="1600" dirty="0"/>
              <a:t>Never=0    Sometimes=1    Most of the time=2     Almost always=3                                   </a:t>
            </a:r>
          </a:p>
          <a:p>
            <a:r>
              <a:rPr lang="en-US" sz="1600" b="1" dirty="0"/>
              <a:t>9. Have you felt guilty about the way you gamble or what happens when you gamble?</a:t>
            </a:r>
            <a:endParaRPr lang="en-US" sz="1600" dirty="0"/>
          </a:p>
          <a:p>
            <a:r>
              <a:rPr lang="en-US" sz="1600" dirty="0"/>
              <a:t>Never=0    Sometimes=1    Most of the time=2     Almost always=3</a:t>
            </a:r>
            <a:r>
              <a:rPr lang="en-US" dirty="0"/>
              <a:t>   </a:t>
            </a:r>
          </a:p>
          <a:p>
            <a:endParaRPr lang="en-US" b="1" dirty="0" smtClean="0"/>
          </a:p>
          <a:p>
            <a:r>
              <a:rPr lang="en-US" sz="1600" dirty="0" smtClean="0"/>
              <a:t>Total </a:t>
            </a:r>
            <a:r>
              <a:rPr lang="en-US" sz="1600" dirty="0"/>
              <a:t>your score. The higher your score the greater the risk </a:t>
            </a:r>
            <a:endParaRPr lang="en-US" sz="1600" dirty="0" smtClean="0"/>
          </a:p>
          <a:p>
            <a:r>
              <a:rPr lang="en-US" sz="1600" b="1" dirty="0" smtClean="0"/>
              <a:t>Score </a:t>
            </a:r>
            <a:r>
              <a:rPr lang="en-US" sz="1600" b="1" dirty="0"/>
              <a:t>the following for each response:  </a:t>
            </a:r>
            <a:endParaRPr lang="en-US" sz="1600" dirty="0"/>
          </a:p>
          <a:p>
            <a:r>
              <a:rPr lang="en-US" sz="1600" dirty="0"/>
              <a:t>never = </a:t>
            </a:r>
            <a:r>
              <a:rPr lang="en-US" sz="1600" dirty="0" smtClean="0"/>
              <a:t>0                         sometimes </a:t>
            </a:r>
            <a:r>
              <a:rPr lang="en-US" sz="1600" dirty="0"/>
              <a:t>= 1</a:t>
            </a:r>
            <a:br>
              <a:rPr lang="en-US" sz="1600" dirty="0"/>
            </a:br>
            <a:r>
              <a:rPr lang="en-US" sz="1600" dirty="0"/>
              <a:t>most of the time = </a:t>
            </a:r>
            <a:r>
              <a:rPr lang="en-US" sz="1600" dirty="0" smtClean="0"/>
              <a:t>2        almost </a:t>
            </a:r>
            <a:r>
              <a:rPr lang="en-US" sz="1600" dirty="0"/>
              <a:t>always = 3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Scores </a:t>
            </a:r>
            <a:r>
              <a:rPr lang="en-US" sz="1600" b="1" dirty="0"/>
              <a:t>for the nine items are </a:t>
            </a:r>
            <a:r>
              <a:rPr lang="en-US" sz="1600" b="1" dirty="0" smtClean="0"/>
              <a:t>summed</a:t>
            </a:r>
          </a:p>
          <a:p>
            <a:r>
              <a:rPr lang="en-US" sz="1600" dirty="0" smtClean="0"/>
              <a:t>0 </a:t>
            </a:r>
            <a:r>
              <a:rPr lang="en-US" sz="1600" dirty="0"/>
              <a:t>=  Non-problem gambling.</a:t>
            </a:r>
            <a:br>
              <a:rPr lang="en-US" sz="1600" dirty="0"/>
            </a:br>
            <a:r>
              <a:rPr lang="en-US" sz="1600" dirty="0"/>
              <a:t>1-2 = Low level of problems with few or no identified negative consequences.</a:t>
            </a:r>
            <a:br>
              <a:rPr lang="en-US" sz="1600" dirty="0"/>
            </a:br>
            <a:r>
              <a:rPr lang="en-US" sz="1600" dirty="0"/>
              <a:t>3-7 = Moderate level of problems leading to some negative consequences.</a:t>
            </a:r>
            <a:br>
              <a:rPr lang="en-US" sz="1600" dirty="0"/>
            </a:br>
            <a:r>
              <a:rPr lang="en-US" sz="1600" dirty="0"/>
              <a:t>8 or more = Problem gambling with negative consequences and a possible loss of control.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61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556793"/>
            <a:ext cx="7772400" cy="648071"/>
          </a:xfrm>
        </p:spPr>
        <p:txBody>
          <a:bodyPr/>
          <a:lstStyle/>
          <a:p>
            <a:r>
              <a:rPr lang="en-US" dirty="0"/>
              <a:t>Goals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060848"/>
            <a:ext cx="8208912" cy="3577952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NZ" sz="2400" dirty="0" smtClean="0"/>
              <a:t>New </a:t>
            </a:r>
            <a:r>
              <a:rPr lang="en-NZ" sz="2400" dirty="0"/>
              <a:t>Strategy </a:t>
            </a:r>
            <a:r>
              <a:rPr lang="en-NZ" sz="2400" dirty="0" smtClean="0"/>
              <a:t>to Prevent and Minimise Gambling Harm (2016/17 to 2018/19)</a:t>
            </a:r>
          </a:p>
          <a:p>
            <a:pPr marL="457200" indent="-457200" algn="l">
              <a:buAutoNum type="arabicPeriod"/>
            </a:pPr>
            <a:r>
              <a:rPr lang="en-NZ" sz="2400" dirty="0" smtClean="0"/>
              <a:t> Key research findings and current projects</a:t>
            </a:r>
          </a:p>
          <a:p>
            <a:pPr marL="457200" indent="-457200" algn="l">
              <a:buAutoNum type="arabicPeriod"/>
            </a:pPr>
            <a:r>
              <a:rPr lang="en-NZ" sz="2400" dirty="0" smtClean="0"/>
              <a:t>Signal upcoming Innovation round</a:t>
            </a:r>
          </a:p>
          <a:p>
            <a:pPr marL="457200" indent="-457200" algn="l">
              <a:buAutoNum type="arabicPeriod"/>
            </a:pPr>
            <a:endParaRPr lang="en-NZ" sz="2400" dirty="0" smtClean="0"/>
          </a:p>
          <a:p>
            <a:pPr marL="457200" indent="-457200">
              <a:buAutoNum type="arabicPeriod"/>
            </a:pPr>
            <a:endParaRPr lang="fi-FI" sz="24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2732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"/>
    </mc:Choice>
    <mc:Fallback xmlns="">
      <p:transition spd="slow" advTm="3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08719"/>
            <a:ext cx="8229600" cy="72005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Gambling </a:t>
            </a:r>
            <a:r>
              <a:rPr lang="en-US" b="1" dirty="0"/>
              <a:t>Act </a:t>
            </a:r>
            <a:r>
              <a:rPr lang="en-US" b="1" dirty="0" smtClean="0"/>
              <a:t>2003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317 </a:t>
            </a:r>
          </a:p>
          <a:p>
            <a:r>
              <a:rPr lang="en-NZ" sz="1600" dirty="0" smtClean="0"/>
              <a:t>An </a:t>
            </a:r>
            <a:r>
              <a:rPr lang="en-NZ" sz="1600" dirty="0"/>
              <a:t>integrated problem gambling strategy must include—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 smtClean="0"/>
              <a:t>measures </a:t>
            </a:r>
            <a:r>
              <a:rPr lang="en-NZ" sz="1600" dirty="0"/>
              <a:t>to promote public health by preventing and minimising the harm from gambling;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 smtClean="0"/>
              <a:t>services </a:t>
            </a:r>
            <a:r>
              <a:rPr lang="en-NZ" sz="1600" dirty="0"/>
              <a:t>to treat and assist problem gamblers and their families and whanau;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1600" dirty="0" smtClean="0"/>
              <a:t>independent </a:t>
            </a:r>
            <a:r>
              <a:rPr lang="en-NZ" sz="1600" dirty="0"/>
              <a:t>scientific research associated with gambling, including (for example) longitudinal research on the social and economic impacts of gambling, particularly the impacts on different cultural groups; </a:t>
            </a:r>
            <a:r>
              <a:rPr lang="en-NZ" sz="1600" dirty="0" smtClean="0"/>
              <a:t>and evaluation.</a:t>
            </a:r>
          </a:p>
          <a:p>
            <a:pPr marL="0" indent="0"/>
            <a:r>
              <a:rPr lang="en-US" b="1" dirty="0" smtClean="0"/>
              <a:t>Section 318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equirement </a:t>
            </a:r>
            <a:r>
              <a:rPr lang="en-US" sz="1600" dirty="0"/>
              <a:t>to consult about the overall </a:t>
            </a:r>
            <a:r>
              <a:rPr lang="en-US" sz="1600" dirty="0" smtClean="0"/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undertake </a:t>
            </a:r>
            <a:r>
              <a:rPr lang="en-US" sz="1600" dirty="0"/>
              <a:t>a needs </a:t>
            </a:r>
            <a:r>
              <a:rPr lang="en-US" sz="1600" dirty="0" smtClean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evelop costings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NZ" dirty="0"/>
          </a:p>
          <a:p>
            <a:pPr marL="0" indent="0"/>
            <a:endParaRPr lang="en-US" dirty="0" smtClean="0"/>
          </a:p>
          <a:p>
            <a:pPr marL="0" indent="0"/>
            <a:endParaRPr lang="en-NZ" dirty="0"/>
          </a:p>
          <a:p>
            <a:pPr marL="0" indent="0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1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3"/>
    </mc:Choice>
    <mc:Fallback xmlns="">
      <p:transition spd="slow" advTm="24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Strategic context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i="1" dirty="0" smtClean="0"/>
              <a:t>Preventing </a:t>
            </a:r>
            <a:r>
              <a:rPr lang="en-US" i="1" dirty="0"/>
              <a:t>and Minimising Gambling Harm </a:t>
            </a:r>
            <a:r>
              <a:rPr lang="en-US" i="1" dirty="0" smtClean="0"/>
              <a:t>Strategic </a:t>
            </a:r>
            <a:r>
              <a:rPr lang="en-US" i="1" dirty="0"/>
              <a:t>Plan </a:t>
            </a:r>
            <a:r>
              <a:rPr lang="en-US" dirty="0" smtClean="0"/>
              <a:t>ends 30 June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Cabinet approved plan </a:t>
            </a:r>
            <a:r>
              <a:rPr lang="en-NZ" dirty="0" smtClean="0"/>
              <a:t>(2016/17 </a:t>
            </a:r>
            <a:r>
              <a:rPr lang="en-NZ" dirty="0"/>
              <a:t>to </a:t>
            </a:r>
            <a:r>
              <a:rPr lang="en-NZ" dirty="0" smtClean="0"/>
              <a:t>2018/19) </a:t>
            </a:r>
            <a:r>
              <a:rPr lang="en-US" dirty="0" smtClean="0"/>
              <a:t>released 27 May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vailable on Ministry website or hard copies can be ordered.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NZ" dirty="0"/>
          </a:p>
          <a:p>
            <a:pPr marL="0" indent="0"/>
            <a:endParaRPr lang="en-US" dirty="0" smtClean="0"/>
          </a:p>
          <a:p>
            <a:pPr marL="0" indent="0"/>
            <a:endParaRPr lang="en-NZ" dirty="0"/>
          </a:p>
          <a:p>
            <a:pPr marL="0" indent="0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553637"/>
            <a:ext cx="1872208" cy="2645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4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3"/>
    </mc:Choice>
    <mc:Fallback xmlns="">
      <p:transition spd="slow" advTm="24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</a:t>
            </a:r>
            <a:r>
              <a:rPr lang="en-US" b="1" dirty="0"/>
              <a:t>Gambling </a:t>
            </a:r>
            <a:r>
              <a:rPr lang="en-US" b="1" dirty="0" smtClean="0"/>
              <a:t>Study-Wave 2 key findings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772816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Georgia" panose="02040502050405020303" pitchFamily="18" charset="0"/>
              </a:rPr>
              <a:t>March 2012-Dec 2015,  6251 adult New Zealanders</a:t>
            </a:r>
            <a:endParaRPr lang="en-US" b="1" dirty="0" smtClean="0">
              <a:latin typeface="Georgia" panose="02040502050405020303" pitchFamily="18" charset="0"/>
            </a:endParaRPr>
          </a:p>
          <a:p>
            <a:pPr lvl="0"/>
            <a:endParaRPr lang="en-US" b="1" dirty="0" smtClean="0">
              <a:latin typeface="Georgia" panose="02040502050405020303" pitchFamily="18" charset="0"/>
            </a:endParaRPr>
          </a:p>
          <a:p>
            <a:pPr lvl="0"/>
            <a:r>
              <a:rPr lang="en-US" b="1" dirty="0" smtClean="0">
                <a:latin typeface="Georgia" panose="02040502050405020303" pitchFamily="18" charset="0"/>
              </a:rPr>
              <a:t>Overall gambling participation slightly lower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77.9% NZ adults participated in </a:t>
            </a:r>
            <a:r>
              <a:rPr lang="en-NZ" dirty="0" smtClean="0">
                <a:latin typeface="Georgia" panose="02040502050405020303" pitchFamily="18" charset="0"/>
              </a:rPr>
              <a:t>2013 at least once, </a:t>
            </a:r>
            <a:r>
              <a:rPr lang="en-NZ" dirty="0">
                <a:latin typeface="Georgia" panose="02040502050405020303" pitchFamily="18" charset="0"/>
              </a:rPr>
              <a:t>slightly lower than </a:t>
            </a:r>
            <a:r>
              <a:rPr lang="en-NZ" dirty="0" smtClean="0">
                <a:latin typeface="Georgia" panose="02040502050405020303" pitchFamily="18" charset="0"/>
              </a:rPr>
              <a:t>80% </a:t>
            </a:r>
            <a:r>
              <a:rPr lang="en-NZ" dirty="0">
                <a:latin typeface="Georgia" panose="02040502050405020303" pitchFamily="18" charset="0"/>
              </a:rPr>
              <a:t>in </a:t>
            </a:r>
            <a:r>
              <a:rPr lang="en-NZ" dirty="0" smtClean="0">
                <a:latin typeface="Georgia" panose="02040502050405020303" pitchFamily="18" charset="0"/>
              </a:rPr>
              <a:t>2012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14% or 462,140 adults gambled on non-casino gaming machines at last once in 2013.  </a:t>
            </a:r>
            <a:endParaRPr lang="en-NZ" b="1" dirty="0" smtClean="0"/>
          </a:p>
          <a:p>
            <a:r>
              <a:rPr lang="en-NZ" b="1" dirty="0">
                <a:latin typeface="Georgia" panose="02040502050405020303" pitchFamily="18" charset="0"/>
              </a:rPr>
              <a:t>Some risk factors for gambling harm have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decrease in adults who engaged in multiple gambling activities (from 3.3% to 2.0%).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m</a:t>
            </a:r>
            <a:r>
              <a:rPr lang="en-NZ" dirty="0" smtClean="0">
                <a:latin typeface="Georgia" panose="02040502050405020303" pitchFamily="18" charset="0"/>
              </a:rPr>
              <a:t>onthly </a:t>
            </a:r>
            <a:r>
              <a:rPr lang="en-NZ" dirty="0">
                <a:latin typeface="Georgia" panose="02040502050405020303" pitchFamily="18" charset="0"/>
              </a:rPr>
              <a:t>participation in </a:t>
            </a:r>
            <a:r>
              <a:rPr lang="en-NZ" dirty="0" smtClean="0">
                <a:latin typeface="Georgia" panose="02040502050405020303" pitchFamily="18" charset="0"/>
              </a:rPr>
              <a:t>overall EGM </a:t>
            </a:r>
            <a:r>
              <a:rPr lang="en-NZ" dirty="0">
                <a:latin typeface="Georgia" panose="02040502050405020303" pitchFamily="18" charset="0"/>
              </a:rPr>
              <a:t>gambling </a:t>
            </a:r>
            <a:r>
              <a:rPr lang="en-NZ" dirty="0" smtClean="0">
                <a:latin typeface="Georgia" panose="02040502050405020303" pitchFamily="18" charset="0"/>
              </a:rPr>
              <a:t>decreased slightly (from 4.9% to 3.4%)</a:t>
            </a:r>
            <a:endParaRPr lang="en-NZ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>
              <a:latin typeface="Georgia" panose="02040502050405020303" pitchFamily="18" charset="0"/>
            </a:endParaRPr>
          </a:p>
          <a:p>
            <a:r>
              <a:rPr lang="en-NZ" b="1" dirty="0" smtClean="0">
                <a:latin typeface="Georgia" panose="02040502050405020303" pitchFamily="18" charset="0"/>
              </a:rPr>
              <a:t>New </a:t>
            </a:r>
            <a:r>
              <a:rPr lang="en-NZ" b="1" dirty="0">
                <a:latin typeface="Georgia" panose="02040502050405020303" pitchFamily="18" charset="0"/>
              </a:rPr>
              <a:t>Problem Gamblers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About 8,046 people were ‘new’ problem gamblers in Wave 2 (0.28</a:t>
            </a:r>
            <a:r>
              <a:rPr lang="en-NZ" dirty="0" smtClean="0">
                <a:latin typeface="Georgia" panose="02040502050405020303" pitchFamily="18" charset="0"/>
              </a:rPr>
              <a:t>%). 4000 of </a:t>
            </a:r>
            <a:r>
              <a:rPr lang="en-NZ" dirty="0">
                <a:latin typeface="Georgia" panose="02040502050405020303" pitchFamily="18" charset="0"/>
              </a:rPr>
              <a:t>these were ‘completely new’ problem </a:t>
            </a:r>
            <a:r>
              <a:rPr lang="en-NZ" dirty="0" smtClean="0">
                <a:latin typeface="Georgia" panose="02040502050405020303" pitchFamily="18" charset="0"/>
              </a:rPr>
              <a:t>gamblers.</a:t>
            </a:r>
            <a:endParaRPr lang="en-NZ" dirty="0">
              <a:latin typeface="Georgia" panose="02040502050405020303" pitchFamily="18" charset="0"/>
            </a:endParaRPr>
          </a:p>
          <a:p>
            <a:pPr lvl="0"/>
            <a:endParaRPr lang="en-NZ" dirty="0" smtClean="0"/>
          </a:p>
          <a:p>
            <a:pPr lvl="0"/>
            <a:r>
              <a:rPr lang="en-NZ" dirty="0"/>
              <a:t>	</a:t>
            </a:r>
            <a:endParaRPr lang="en-NZ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National Gambling </a:t>
            </a:r>
            <a:r>
              <a:rPr lang="en-US" b="1" dirty="0" smtClean="0"/>
              <a:t>Study-Wave 2 key findings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Georgia" panose="02040502050405020303" pitchFamily="18" charset="0"/>
              </a:rPr>
              <a:t>Prevalence of problem gambling slightly lower</a:t>
            </a:r>
            <a:r>
              <a:rPr lang="en-NZ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**</a:t>
            </a:r>
          </a:p>
          <a:p>
            <a:pPr lvl="0"/>
            <a:endParaRPr lang="en-NZ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About 23,504 New Zealanders were problem gamblers </a:t>
            </a:r>
            <a:r>
              <a:rPr lang="en-NZ" dirty="0">
                <a:latin typeface="Georgia" panose="02040502050405020303" pitchFamily="18" charset="0"/>
              </a:rPr>
              <a:t>in 2012 </a:t>
            </a:r>
            <a:r>
              <a:rPr lang="en-NZ" dirty="0" smtClean="0">
                <a:latin typeface="Georgia" panose="02040502050405020303" pitchFamily="18" charset="0"/>
              </a:rPr>
              <a:t>(0.7%)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Approx. 16,205 adults were problem gamblers in 2013  (0.5%)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About 50,000 </a:t>
            </a:r>
            <a:r>
              <a:rPr lang="en-NZ" dirty="0">
                <a:latin typeface="Georgia" panose="02040502050405020303" pitchFamily="18" charset="0"/>
              </a:rPr>
              <a:t>adults </a:t>
            </a:r>
            <a:r>
              <a:rPr lang="en-NZ" dirty="0" smtClean="0">
                <a:latin typeface="Georgia" panose="02040502050405020303" pitchFamily="18" charset="0"/>
              </a:rPr>
              <a:t>(1.5 %) </a:t>
            </a:r>
            <a:r>
              <a:rPr lang="en-NZ" dirty="0">
                <a:latin typeface="Georgia" panose="02040502050405020303" pitchFamily="18" charset="0"/>
              </a:rPr>
              <a:t>were </a:t>
            </a:r>
            <a:r>
              <a:rPr lang="en-NZ" dirty="0" smtClean="0">
                <a:latin typeface="Georgia" panose="02040502050405020303" pitchFamily="18" charset="0"/>
              </a:rPr>
              <a:t>moderate risk gamblers in 2013, compared to about 60,000 in 2012 (1.8%)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Approx. 167,888 people were lower risk gamblers in 2013, similar to 2012</a:t>
            </a:r>
          </a:p>
          <a:p>
            <a:pPr lvl="0"/>
            <a:endParaRPr lang="en-NZ" dirty="0"/>
          </a:p>
          <a:p>
            <a:pPr lvl="0"/>
            <a:r>
              <a:rPr lang="en-NZ" b="1" dirty="0">
                <a:latin typeface="Georgia" panose="02040502050405020303" pitchFamily="18" charset="0"/>
              </a:rPr>
              <a:t>Inequalities are enduring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Māori and Pacific peoples continued to have </a:t>
            </a:r>
            <a:r>
              <a:rPr lang="en-NZ" dirty="0" smtClean="0">
                <a:latin typeface="Georgia" panose="02040502050405020303" pitchFamily="18" charset="0"/>
              </a:rPr>
              <a:t>3 to 4 times higher </a:t>
            </a:r>
            <a:r>
              <a:rPr lang="en-NZ" dirty="0">
                <a:latin typeface="Georgia" panose="02040502050405020303" pitchFamily="18" charset="0"/>
              </a:rPr>
              <a:t>rates of </a:t>
            </a:r>
            <a:r>
              <a:rPr lang="en-NZ" dirty="0" smtClean="0">
                <a:latin typeface="Georgia" panose="02040502050405020303" pitchFamily="18" charset="0"/>
              </a:rPr>
              <a:t>problem </a:t>
            </a:r>
            <a:r>
              <a:rPr lang="en-NZ" dirty="0">
                <a:latin typeface="Georgia" panose="02040502050405020303" pitchFamily="18" charset="0"/>
              </a:rPr>
              <a:t>gambling </a:t>
            </a:r>
            <a:r>
              <a:rPr lang="en-NZ" dirty="0" smtClean="0">
                <a:latin typeface="Georgia" panose="02040502050405020303" pitchFamily="18" charset="0"/>
              </a:rPr>
              <a:t>and </a:t>
            </a:r>
            <a:r>
              <a:rPr lang="en-NZ" dirty="0">
                <a:latin typeface="Georgia" panose="02040502050405020303" pitchFamily="18" charset="0"/>
              </a:rPr>
              <a:t>moderate risk </a:t>
            </a:r>
            <a:r>
              <a:rPr lang="en-NZ" dirty="0" smtClean="0">
                <a:latin typeface="Georgia" panose="02040502050405020303" pitchFamily="18" charset="0"/>
              </a:rPr>
              <a:t>gambling</a:t>
            </a:r>
          </a:p>
          <a:p>
            <a:endParaRPr lang="en-NZ" sz="1200" dirty="0">
              <a:latin typeface="Georgia" panose="02040502050405020303" pitchFamily="18" charset="0"/>
            </a:endParaRPr>
          </a:p>
          <a:p>
            <a:r>
              <a:rPr lang="en-NZ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**confidence intervals overlap so may not be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7941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National Gambling </a:t>
            </a:r>
            <a:r>
              <a:rPr lang="en-US" b="1" dirty="0" smtClean="0"/>
              <a:t>Study-Wave 2 key findings</a:t>
            </a:r>
            <a:endParaRPr lang="en-US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Georgia" panose="02040502050405020303" pitchFamily="18" charset="0"/>
              </a:rPr>
              <a:t>Harm associated with EGMs or pokies</a:t>
            </a:r>
            <a:endParaRPr lang="en-NZ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0"/>
            <a:endParaRPr lang="en-NZ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The harm associated with non-casino EGMs is significantly higher than for other gambling activities such as Lotto.</a:t>
            </a:r>
            <a:endParaRPr lang="en-NZ" sz="1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The prevalence </a:t>
            </a:r>
            <a:r>
              <a:rPr lang="en-NZ" dirty="0" smtClean="0">
                <a:latin typeface="Georgia" panose="02040502050405020303" pitchFamily="18" charset="0"/>
              </a:rPr>
              <a:t>of problem and moderate risk gambling amongst non-casino gamblers is 2.7% (12, 477 people) and 8.7%  (40,206 people)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Approximately half of the clients presenting to our gambling harm services identify non-casino gaming machines as causing them problems.  This is by far the largest group of clients associated with a particular gambling mode.</a:t>
            </a:r>
            <a:endParaRPr lang="en-N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Telephone-based clinical trial</a:t>
            </a:r>
            <a:endParaRPr lang="en-US" b="1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98884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Georgia" panose="02040502050405020303" pitchFamily="18" charset="0"/>
              </a:rPr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Compare </a:t>
            </a:r>
            <a:r>
              <a:rPr lang="en-NZ" dirty="0">
                <a:latin typeface="Georgia" panose="02040502050405020303" pitchFamily="18" charset="0"/>
              </a:rPr>
              <a:t>the </a:t>
            </a:r>
            <a:r>
              <a:rPr lang="en-NZ" dirty="0" smtClean="0">
                <a:latin typeface="Georgia" panose="02040502050405020303" pitchFamily="18" charset="0"/>
              </a:rPr>
              <a:t>effectiveness and durability </a:t>
            </a:r>
            <a:r>
              <a:rPr lang="en-NZ" dirty="0">
                <a:latin typeface="Georgia" panose="02040502050405020303" pitchFamily="18" charset="0"/>
              </a:rPr>
              <a:t>of </a:t>
            </a:r>
            <a:r>
              <a:rPr lang="en-NZ" dirty="0" smtClean="0">
                <a:latin typeface="Georgia" panose="02040502050405020303" pitchFamily="18" charset="0"/>
              </a:rPr>
              <a:t>the standard </a:t>
            </a:r>
            <a:r>
              <a:rPr lang="en-NZ" dirty="0">
                <a:latin typeface="Georgia" panose="02040502050405020303" pitchFamily="18" charset="0"/>
              </a:rPr>
              <a:t>gambling helpline </a:t>
            </a:r>
            <a:r>
              <a:rPr lang="en-NZ" dirty="0" smtClean="0">
                <a:latin typeface="Georgia" panose="02040502050405020303" pitchFamily="18" charset="0"/>
              </a:rPr>
              <a:t>treatment </a:t>
            </a:r>
            <a:r>
              <a:rPr lang="en-NZ" dirty="0">
                <a:latin typeface="Georgia" panose="02040502050405020303" pitchFamily="18" charset="0"/>
              </a:rPr>
              <a:t>with </a:t>
            </a:r>
            <a:r>
              <a:rPr lang="en-NZ" dirty="0" smtClean="0">
                <a:latin typeface="Georgia" panose="02040502050405020303" pitchFamily="18" charset="0"/>
              </a:rPr>
              <a:t>three other types of treatments, one of which included a novel intensive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Involved 462 callers to the gambling helpline (all problem gamblers)</a:t>
            </a:r>
            <a:endParaRPr lang="en-NZ" b="1" dirty="0" smtClean="0">
              <a:latin typeface="Georgia" panose="02040502050405020303" pitchFamily="18" charset="0"/>
            </a:endParaRPr>
          </a:p>
          <a:p>
            <a:endParaRPr lang="en-NZ" b="1" dirty="0" smtClean="0">
              <a:latin typeface="Georgia" panose="02040502050405020303" pitchFamily="18" charset="0"/>
            </a:endParaRPr>
          </a:p>
          <a:p>
            <a:r>
              <a:rPr lang="en-NZ" b="1" dirty="0" smtClean="0">
                <a:latin typeface="Georgia" panose="02040502050405020303" pitchFamily="18" charset="0"/>
              </a:rPr>
              <a:t>Results</a:t>
            </a:r>
            <a:endParaRPr lang="en-NZ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At 3 years, the most intensive treatment was most effective, with 50% fewer clients still problem gamblers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Georgia" panose="02040502050405020303" pitchFamily="18" charset="0"/>
              </a:rPr>
              <a:t>C</a:t>
            </a:r>
            <a:r>
              <a:rPr lang="en-NZ" dirty="0" smtClean="0">
                <a:latin typeface="Georgia" panose="02040502050405020303" pitchFamily="18" charset="0"/>
              </a:rPr>
              <a:t>lients in the intensive group had an average PGSI score of 1 (low risk) compared to 3, 5, and 7 for the other treatments (moderate risk).</a:t>
            </a:r>
          </a:p>
          <a:p>
            <a:endParaRPr lang="en-NZ" b="1" dirty="0" smtClean="0">
              <a:latin typeface="Georgia" panose="02040502050405020303" pitchFamily="18" charset="0"/>
            </a:endParaRPr>
          </a:p>
          <a:p>
            <a:r>
              <a:rPr lang="en-NZ" b="1" dirty="0" smtClean="0">
                <a:latin typeface="Georgia" panose="02040502050405020303" pitchFamily="18" charset="0"/>
              </a:rPr>
              <a:t>Translation </a:t>
            </a:r>
            <a:r>
              <a:rPr lang="en-NZ" b="1" dirty="0">
                <a:latin typeface="Georgia" panose="02040502050405020303" pitchFamily="18" charset="0"/>
              </a:rPr>
              <a:t>into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Georgia" panose="02040502050405020303" pitchFamily="18" charset="0"/>
              </a:rPr>
              <a:t>Ministry is working with the new helpline provider (Home Care Medical) to implement the new intensive treatment into business as usual this year</a:t>
            </a:r>
            <a:r>
              <a:rPr lang="en-NZ" i="1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8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6|5|2.9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6|5|2.9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Blank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32020</TotalTime>
  <Words>1235</Words>
  <Application>Microsoft Office PowerPoint</Application>
  <PresentationFormat>On-screen Show (4:3)</PresentationFormat>
  <Paragraphs>260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Blank slide</vt:lpstr>
      <vt:lpstr> DIA Regional Forums May  2016  Ministry of Health Update   </vt:lpstr>
      <vt:lpstr> Whakatauāki  </vt:lpstr>
      <vt:lpstr>Goals  </vt:lpstr>
      <vt:lpstr>  Gambling Act 2003 </vt:lpstr>
      <vt:lpstr>Strategic context</vt:lpstr>
      <vt:lpstr>National Gambling Study-Wave 2 key findings </vt:lpstr>
      <vt:lpstr>National Gambling Study-Wave 2 key findings</vt:lpstr>
      <vt:lpstr>National Gambling Study-Wave 2 key findings</vt:lpstr>
      <vt:lpstr>Telephone-based clinical trial</vt:lpstr>
      <vt:lpstr>Face-to-Face clinical trial</vt:lpstr>
      <vt:lpstr>Smart-phone based application feasibility study</vt:lpstr>
      <vt:lpstr>Smart-phone based application study</vt:lpstr>
      <vt:lpstr>Smart-phone based application study</vt:lpstr>
      <vt:lpstr>Smart-phone based application feasibility study</vt:lpstr>
      <vt:lpstr>Smart-phone based application for problem gambling</vt:lpstr>
      <vt:lpstr>Innovation research round</vt:lpstr>
      <vt:lpstr>QUIZ </vt:lpstr>
      <vt:lpstr>    Break Out</vt:lpstr>
      <vt:lpstr>Total Client Presentations by Ethnicity: 2012 to 2015</vt:lpstr>
      <vt:lpstr>Problem Gambling Severity Index PGSI</vt:lpstr>
      <vt:lpstr>Problem Gambling Severity Index PGSI cont.d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Clearwater</dc:creator>
  <cp:lastModifiedBy>Michelle White</cp:lastModifiedBy>
  <cp:revision>752</cp:revision>
  <cp:lastPrinted>2016-05-14T00:42:08Z</cp:lastPrinted>
  <dcterms:created xsi:type="dcterms:W3CDTF">2011-06-23T02:21:01Z</dcterms:created>
  <dcterms:modified xsi:type="dcterms:W3CDTF">2016-06-16T02:24:25Z</dcterms:modified>
</cp:coreProperties>
</file>