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99" r:id="rId5"/>
    <p:sldMasterId id="2147483687" r:id="rId6"/>
  </p:sldMasterIdLst>
  <p:notesMasterIdLst>
    <p:notesMasterId r:id="rId35"/>
  </p:notesMasterIdLst>
  <p:handoutMasterIdLst>
    <p:handoutMasterId r:id="rId36"/>
  </p:handoutMasterIdLst>
  <p:sldIdLst>
    <p:sldId id="308" r:id="rId7"/>
    <p:sldId id="340" r:id="rId8"/>
    <p:sldId id="330" r:id="rId9"/>
    <p:sldId id="335" r:id="rId10"/>
    <p:sldId id="341" r:id="rId11"/>
    <p:sldId id="345" r:id="rId12"/>
    <p:sldId id="344" r:id="rId13"/>
    <p:sldId id="347" r:id="rId14"/>
    <p:sldId id="334" r:id="rId15"/>
    <p:sldId id="360" r:id="rId16"/>
    <p:sldId id="348" r:id="rId17"/>
    <p:sldId id="349" r:id="rId18"/>
    <p:sldId id="346" r:id="rId19"/>
    <p:sldId id="350" r:id="rId20"/>
    <p:sldId id="351" r:id="rId21"/>
    <p:sldId id="352" r:id="rId22"/>
    <p:sldId id="353" r:id="rId23"/>
    <p:sldId id="362" r:id="rId24"/>
    <p:sldId id="363" r:id="rId25"/>
    <p:sldId id="364" r:id="rId26"/>
    <p:sldId id="365" r:id="rId27"/>
    <p:sldId id="367" r:id="rId28"/>
    <p:sldId id="361" r:id="rId29"/>
    <p:sldId id="354" r:id="rId30"/>
    <p:sldId id="271" r:id="rId31"/>
    <p:sldId id="355" r:id="rId32"/>
    <p:sldId id="356" r:id="rId33"/>
    <p:sldId id="357" r:id="rId3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2" autoAdjust="0"/>
    <p:restoredTop sz="94857" autoAdjust="0"/>
  </p:normalViewPr>
  <p:slideViewPr>
    <p:cSldViewPr>
      <p:cViewPr>
        <p:scale>
          <a:sx n="50" d="100"/>
          <a:sy n="50" d="100"/>
        </p:scale>
        <p:origin x="-3522" y="-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04"/>
    </p:cViewPr>
  </p:sorterViewPr>
  <p:notesViewPr>
    <p:cSldViewPr>
      <p:cViewPr>
        <p:scale>
          <a:sx n="100" d="100"/>
          <a:sy n="100" d="100"/>
        </p:scale>
        <p:origin x="2130" y="-16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800" dirty="0"/>
              <a:t>Class</a:t>
            </a:r>
            <a:r>
              <a:rPr lang="en-NZ" sz="1800" baseline="0" dirty="0"/>
              <a:t> 4 Gaming Grants 2015 </a:t>
            </a:r>
            <a:endParaRPr lang="en-NZ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Grants!$A$25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396E8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B765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015380944514803E-3"/>
                  <c:y val="-6.065113297948542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96DF3494-881A-4924-8F41-75C78D474B8F}" type="PERCENTAGE">
                      <a:rPr lang="en-US" baseline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7266771456120787E-2"/>
                  <c:y val="-3.799401076648049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91AA43E6-7FB9-44CA-BD23-BA863A965CA6}" type="PERCENTAGE">
                      <a:rPr lang="en-US" baseline="0" dirty="0"/>
                      <a:pPr/>
                      <a:t>[PERCENTAGE]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Grants!$B$14:$C$14</c:f>
              <c:strCache>
                <c:ptCount val="2"/>
                <c:pt idx="0">
                  <c:v>Sports</c:v>
                </c:pt>
                <c:pt idx="1">
                  <c:v>Non-Sports</c:v>
                </c:pt>
              </c:strCache>
            </c:strRef>
          </c:cat>
          <c:val>
            <c:numRef>
              <c:f>Grants!$B$25:$C$25</c:f>
              <c:numCache>
                <c:formatCode>_-"$"* #,##0_-;\-"$"* #,##0_-;_-"$"* "-"??_-;_-@_-</c:formatCode>
                <c:ptCount val="2"/>
                <c:pt idx="0">
                  <c:v>111.34485286999976</c:v>
                </c:pt>
                <c:pt idx="1">
                  <c:v>119.10776130999979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76406007960594E-2"/>
          <c:y val="0.26829163751886614"/>
          <c:w val="0.53454806446206404"/>
          <c:h val="0.477296009536734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of Sport Funding</c:v>
                </c:pt>
              </c:strCache>
            </c:strRef>
          </c:tx>
          <c:dLbls>
            <c:dLbl>
              <c:idx val="0"/>
              <c:layout>
                <c:manualLayout>
                  <c:x val="-8.040969538881805E-2"/>
                  <c:y val="0.120260943228530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092989303407529E-2"/>
                  <c:y val="-3.20352860098877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6824281786508177E-2"/>
                  <c:y val="-9.46319495853596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Sheet1!$A$2:$A$21</c:f>
              <c:strCache>
                <c:ptCount val="20"/>
                <c:pt idx="0">
                  <c:v>Salaries</c:v>
                </c:pt>
                <c:pt idx="1">
                  <c:v>Event/Tournament/Camp</c:v>
                </c:pt>
                <c:pt idx="2">
                  <c:v>Facility</c:v>
                </c:pt>
                <c:pt idx="3">
                  <c:v>Sports Equipment</c:v>
                </c:pt>
                <c:pt idx="4">
                  <c:v>Maintenance</c:v>
                </c:pt>
                <c:pt idx="5">
                  <c:v>Venue/Grounds/Facility Hire</c:v>
                </c:pt>
                <c:pt idx="6">
                  <c:v>Operating costs</c:v>
                </c:pt>
                <c:pt idx="7">
                  <c:v>Race Stake Money</c:v>
                </c:pt>
                <c:pt idx="8">
                  <c:v>Coaching</c:v>
                </c:pt>
                <c:pt idx="9">
                  <c:v>Athlete Development</c:v>
                </c:pt>
                <c:pt idx="10">
                  <c:v>Vehicle Hire</c:v>
                </c:pt>
                <c:pt idx="11">
                  <c:v>Medical</c:v>
                </c:pt>
                <c:pt idx="12">
                  <c:v>Information Technology</c:v>
                </c:pt>
                <c:pt idx="13">
                  <c:v>Administration</c:v>
                </c:pt>
                <c:pt idx="14">
                  <c:v>Advertising</c:v>
                </c:pt>
                <c:pt idx="15">
                  <c:v>Equipment Hire</c:v>
                </c:pt>
                <c:pt idx="16">
                  <c:v>Coach Development</c:v>
                </c:pt>
                <c:pt idx="17">
                  <c:v>Other (Physical Activity or Recreation Equipment)</c:v>
                </c:pt>
                <c:pt idx="18">
                  <c:v>Training</c:v>
                </c:pt>
                <c:pt idx="19">
                  <c:v>Unspecified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22652205</c:v>
                </c:pt>
                <c:pt idx="1">
                  <c:v>11286058</c:v>
                </c:pt>
                <c:pt idx="2">
                  <c:v>9624171</c:v>
                </c:pt>
                <c:pt idx="3">
                  <c:v>9512147</c:v>
                </c:pt>
                <c:pt idx="4">
                  <c:v>6592347</c:v>
                </c:pt>
                <c:pt idx="5">
                  <c:v>3454247</c:v>
                </c:pt>
                <c:pt idx="6">
                  <c:v>3241350</c:v>
                </c:pt>
                <c:pt idx="7">
                  <c:v>1410000</c:v>
                </c:pt>
                <c:pt idx="8">
                  <c:v>1256805</c:v>
                </c:pt>
                <c:pt idx="9">
                  <c:v>1076963</c:v>
                </c:pt>
                <c:pt idx="10">
                  <c:v>686968</c:v>
                </c:pt>
                <c:pt idx="11">
                  <c:v>538141</c:v>
                </c:pt>
                <c:pt idx="12">
                  <c:v>373028</c:v>
                </c:pt>
                <c:pt idx="13">
                  <c:v>328518</c:v>
                </c:pt>
                <c:pt idx="14">
                  <c:v>239787</c:v>
                </c:pt>
                <c:pt idx="15">
                  <c:v>151472</c:v>
                </c:pt>
                <c:pt idx="16">
                  <c:v>87810</c:v>
                </c:pt>
                <c:pt idx="17">
                  <c:v>64808</c:v>
                </c:pt>
                <c:pt idx="18">
                  <c:v>19211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0.35516</cdr:x>
      <cdr:y>0.37485</cdr:y>
    </cdr:from>
    <cdr:to>
      <cdr:x>0.47748</cdr:x>
      <cdr:y>0.43735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8790" y="2726246"/>
          <a:ext cx="977634" cy="45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1600" b="1" dirty="0" smtClean="0"/>
            <a:t>Salaries</a:t>
          </a:r>
          <a:endParaRPr lang="en-NZ" sz="1600" b="1" dirty="0"/>
        </a:p>
      </cdr:txBody>
    </cdr:sp>
  </cdr:relSizeAnchor>
  <cdr:relSizeAnchor xmlns:cdr="http://schemas.openxmlformats.org/drawingml/2006/chartDrawing">
    <cdr:from>
      <cdr:x>0.14414</cdr:x>
      <cdr:y>0.47525</cdr:y>
    </cdr:from>
    <cdr:to>
      <cdr:x>0.30878</cdr:x>
      <cdr:y>0.53775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52128" y="3456384"/>
          <a:ext cx="1315888" cy="45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400" b="1" dirty="0" smtClean="0"/>
            <a:t>Maintenance</a:t>
          </a:r>
          <a:endParaRPr lang="en-NZ" sz="1400" b="1" dirty="0"/>
        </a:p>
      </cdr:txBody>
    </cdr:sp>
  </cdr:relSizeAnchor>
  <cdr:relSizeAnchor xmlns:cdr="http://schemas.openxmlformats.org/drawingml/2006/chartDrawing">
    <cdr:from>
      <cdr:x>0.36319</cdr:x>
      <cdr:y>0.57426</cdr:y>
    </cdr:from>
    <cdr:to>
      <cdr:x>0.45663</cdr:x>
      <cdr:y>0.63676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02907" y="4176464"/>
          <a:ext cx="746914" cy="45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400" b="1" dirty="0" smtClean="0"/>
            <a:t>Events</a:t>
          </a:r>
          <a:endParaRPr lang="en-NZ" sz="1400" b="1" dirty="0"/>
        </a:p>
      </cdr:txBody>
    </cdr:sp>
  </cdr:relSizeAnchor>
  <cdr:relSizeAnchor xmlns:cdr="http://schemas.openxmlformats.org/drawingml/2006/chartDrawing">
    <cdr:from>
      <cdr:x>0.24324</cdr:x>
      <cdr:y>0.63588</cdr:y>
    </cdr:from>
    <cdr:to>
      <cdr:x>0.36176</cdr:x>
      <cdr:y>0.69838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44216" y="4624616"/>
          <a:ext cx="947267" cy="45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400" b="1" dirty="0" smtClean="0"/>
            <a:t>Facilities</a:t>
          </a:r>
          <a:endParaRPr lang="en-NZ" sz="1400" b="1" dirty="0"/>
        </a:p>
      </cdr:txBody>
    </cdr:sp>
  </cdr:relSizeAnchor>
  <cdr:relSizeAnchor xmlns:cdr="http://schemas.openxmlformats.org/drawingml/2006/chartDrawing">
    <cdr:from>
      <cdr:x>0.16216</cdr:x>
      <cdr:y>0.54455</cdr:y>
    </cdr:from>
    <cdr:to>
      <cdr:x>0.29943</cdr:x>
      <cdr:y>0.60705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96144" y="3960440"/>
          <a:ext cx="1097181" cy="45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400" b="1" dirty="0" smtClean="0"/>
            <a:t>Equipment</a:t>
          </a:r>
          <a:endParaRPr lang="en-NZ" sz="1400" b="1" dirty="0"/>
        </a:p>
      </cdr:txBody>
    </cdr:sp>
  </cdr:relSizeAnchor>
  <cdr:relSizeAnchor xmlns:cdr="http://schemas.openxmlformats.org/drawingml/2006/chartDrawing">
    <cdr:from>
      <cdr:x>0.05405</cdr:x>
      <cdr:y>0.28713</cdr:y>
    </cdr:from>
    <cdr:to>
      <cdr:x>0.21291</cdr:x>
      <cdr:y>0.34963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2048" y="2088232"/>
          <a:ext cx="1269754" cy="45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b="1" dirty="0" smtClean="0"/>
            <a:t>Operating costs</a:t>
          </a:r>
          <a:endParaRPr lang="en-NZ" sz="1100" b="1" dirty="0"/>
        </a:p>
      </cdr:txBody>
    </cdr:sp>
  </cdr:relSizeAnchor>
  <cdr:relSizeAnchor xmlns:cdr="http://schemas.openxmlformats.org/drawingml/2006/chartDrawing">
    <cdr:from>
      <cdr:x>0.00901</cdr:x>
      <cdr:y>0.34653</cdr:y>
    </cdr:from>
    <cdr:to>
      <cdr:x>0.18656</cdr:x>
      <cdr:y>0.40903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2008" y="2520280"/>
          <a:ext cx="1419138" cy="45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b="1" dirty="0" smtClean="0"/>
            <a:t>Venue/Ground hire</a:t>
          </a:r>
          <a:endParaRPr lang="en-NZ" sz="1100" b="1" dirty="0"/>
        </a:p>
      </cdr:txBody>
    </cdr:sp>
  </cdr:relSizeAnchor>
  <cdr:relSizeAnchor xmlns:cdr="http://schemas.openxmlformats.org/drawingml/2006/chartDrawing">
    <cdr:from>
      <cdr:x>0.09009</cdr:x>
      <cdr:y>0.25743</cdr:y>
    </cdr:from>
    <cdr:to>
      <cdr:x>0.24895</cdr:x>
      <cdr:y>0.31993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0080" y="1872208"/>
          <a:ext cx="1269755" cy="454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b="1" dirty="0" smtClean="0"/>
            <a:t>Racing stakes 2%</a:t>
          </a:r>
          <a:endParaRPr lang="en-NZ" sz="1100" b="1" dirty="0"/>
        </a:p>
      </cdr:txBody>
    </cdr:sp>
  </cdr:relSizeAnchor>
  <cdr:relSizeAnchor xmlns:cdr="http://schemas.openxmlformats.org/drawingml/2006/chartDrawing">
    <cdr:from>
      <cdr:x>0.16216</cdr:x>
      <cdr:y>0.22772</cdr:y>
    </cdr:from>
    <cdr:to>
      <cdr:x>0.32102</cdr:x>
      <cdr:y>0.29022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296144" y="1656184"/>
          <a:ext cx="1269755" cy="454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b="1" dirty="0" smtClean="0"/>
            <a:t>Coaching 2%</a:t>
          </a:r>
          <a:endParaRPr lang="en-NZ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86B25D-B905-46B7-B09B-39116D3E612D}" type="datetimeFigureOut">
              <a:rPr lang="en-US"/>
              <a:pPr>
                <a:defRPr/>
              </a:pPr>
              <a:t>6/16/2016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144C67-1A99-4479-9822-C85D4FDF58D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437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9F9571-4D17-42D4-BB27-F19D57DABA77}" type="datetimeFigureOut">
              <a:rPr lang="en-US"/>
              <a:pPr>
                <a:defRPr/>
              </a:pPr>
              <a:t>6/16/2016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98531A-C164-4274-8DFA-C912F256344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95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N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41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144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3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17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390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2140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3354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657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196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6631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570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3426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9244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6941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5126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6021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9245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2604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56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366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607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9479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675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530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591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8531A-C164-4274-8DFA-C912F256344A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049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640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827584" y="1340768"/>
            <a:ext cx="7704856" cy="46085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628650" indent="-266700">
              <a:buFont typeface="Arial" pitchFamily="34" charset="0"/>
              <a:buChar char="•"/>
              <a:defRPr sz="2000" b="1">
                <a:solidFill>
                  <a:schemeClr val="tx1"/>
                </a:solidFill>
              </a:defRPr>
            </a:lvl2pPr>
            <a:lvl3pPr marL="990600" indent="-276225">
              <a:buFont typeface="Calibri" pitchFamily="34" charset="0"/>
              <a:buChar char="−"/>
              <a:defRPr sz="2000" b="1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1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DAFDD-7F96-44A7-A6EB-749E4D5AEC9F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4DD7-2179-4E03-8550-4BF582079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15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B7D49-996C-42F2-BD13-3E26D877EF45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84BDC-9520-4B79-8CC3-921F517A0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54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FCC0C5-DB18-46BD-A04B-A1C5F05393E2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AB150-D987-45FA-B44F-1B47D16F0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4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137E8-4E3A-4A23-AD09-B5CDAB89758A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B61D4-C6F0-4ECC-A1FC-9032E7A79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67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C4EF1-622A-48E8-AAD1-46C6ADAA0BD4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CC48F-E32C-4D82-A999-F39390433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8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F970A-ABE0-4978-9E9A-6434A34293BA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58972-43B6-4401-B111-229E51AB7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6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9809C-12FC-4F08-933C-0D11AA4B2217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D4567-F535-4BDC-92AB-DFADC111F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50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66561-2013-416C-B192-DA33BF8A47F2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0BC79-F6AE-4184-BE52-C2F471EC9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59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1ABA0-00D8-4C9D-B87A-1C58FB073714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D4579-6F8F-4699-A585-086BC387E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67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244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827584" y="332656"/>
            <a:ext cx="7704856" cy="56166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628650" indent="-266700">
              <a:buFont typeface="Arial" pitchFamily="34" charset="0"/>
              <a:buChar char="•"/>
              <a:defRPr sz="2000" b="1">
                <a:solidFill>
                  <a:schemeClr val="tx1"/>
                </a:solidFill>
              </a:defRPr>
            </a:lvl2pPr>
            <a:lvl3pPr marL="990600" indent="-276225">
              <a:buFont typeface="Calibri" pitchFamily="34" charset="0"/>
              <a:buChar char="−"/>
              <a:defRPr sz="2000" b="1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2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732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456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681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6200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0786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3923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0293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331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9297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810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640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827584" y="1340768"/>
            <a:ext cx="3744416" cy="4536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628650" indent="-266700">
              <a:buFont typeface="Arial" pitchFamily="34" charset="0"/>
              <a:buChar char="•"/>
              <a:defRPr sz="2000" b="1">
                <a:solidFill>
                  <a:schemeClr val="tx1"/>
                </a:solidFill>
              </a:defRPr>
            </a:lvl2pPr>
            <a:lvl3pPr marL="990600" indent="-276225">
              <a:buFont typeface="Calibri" pitchFamily="34" charset="0"/>
              <a:buChar char="−"/>
              <a:defRPr sz="2000" b="1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1"/>
          </p:nvPr>
        </p:nvSpPr>
        <p:spPr>
          <a:xfrm>
            <a:off x="4788024" y="1340768"/>
            <a:ext cx="3744416" cy="4536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628650" indent="-266700">
              <a:buFont typeface="Arial" pitchFamily="34" charset="0"/>
              <a:buChar char="•"/>
              <a:defRPr sz="2000" b="1">
                <a:solidFill>
                  <a:schemeClr val="tx1"/>
                </a:solidFill>
              </a:defRPr>
            </a:lvl2pPr>
            <a:lvl3pPr marL="990600" indent="-276225">
              <a:buFont typeface="Calibri" pitchFamily="34" charset="0"/>
              <a:buChar char="−"/>
              <a:defRPr sz="2000" b="1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5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86409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827584" y="1340768"/>
            <a:ext cx="7704856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628650" indent="-266700">
              <a:buFont typeface="Arial" pitchFamily="34" charset="0"/>
              <a:buChar char="•"/>
              <a:defRPr sz="2000" b="1">
                <a:solidFill>
                  <a:schemeClr val="tx1"/>
                </a:solidFill>
              </a:defRPr>
            </a:lvl2pPr>
            <a:lvl3pPr marL="990600" indent="-276225">
              <a:buFont typeface="Calibri" pitchFamily="34" charset="0"/>
              <a:buChar char="−"/>
              <a:defRPr sz="2000" b="1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4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9144000" cy="68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6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D86394-E4F7-364F-8D34-7B3B5EE3F82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C4EB95-7C4F-A741-BDC6-E032E733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D86394-E4F7-364F-8D34-7B3B5EE3F82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C4EB95-7C4F-A741-BDC6-E032E733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021E3-A83D-46AD-828F-3E4A2B07338C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EB8E7-2062-4742-8802-DEF4E0364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5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7464A-CEC9-4CDB-97A3-37E6B1854811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AA8F1-5017-46F5-99B4-6A2FA0634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03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9144000" cy="6856661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7088" y="333375"/>
            <a:ext cx="7705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Heading</a:t>
            </a:r>
            <a:endParaRPr lang="en-NZ" dirty="0" smtClean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27088" y="1341438"/>
            <a:ext cx="7705725" cy="460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N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85" r:id="rId3"/>
    <p:sldLayoutId id="2147483682" r:id="rId4"/>
    <p:sldLayoutId id="2147483683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7964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B2E8879-B5CC-43E4-920B-0C7F3CCF0DB4}" type="datetimeFigureOut">
              <a:rPr lang="en-US" altLang="en-US"/>
              <a:pPr/>
              <a:t>6/16/2016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1DBAD59-099A-455C-802B-CEE6F908C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8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FC4A-F5FC-461B-9978-3373DA7B873F}" type="datetimeFigureOut">
              <a:rPr lang="en-NZ" smtClean="0"/>
              <a:t>16/06/2016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8976-6F10-4FD9-B5BB-C317BBF7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6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k8dL4BWX2k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slide" Target="slide3.xml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742" y="692696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Funding for maximum impact</a:t>
            </a:r>
          </a:p>
          <a:p>
            <a:pPr algn="ctr"/>
            <a:endParaRPr lang="en-NZ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NZ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Regional Gambling Sector forum</a:t>
            </a:r>
          </a:p>
          <a:p>
            <a:pPr algn="ctr"/>
            <a:endParaRPr lang="en-NZ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NZ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NZ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NZ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NZ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NZ" sz="24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NZ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NZ" u="sng" dirty="0"/>
          </a:p>
          <a:p>
            <a:endParaRPr lang="en-NZ" dirty="0"/>
          </a:p>
          <a:p>
            <a:r>
              <a:rPr lang="en-NZ" sz="2400" dirty="0"/>
              <a:t> </a:t>
            </a:r>
          </a:p>
          <a:p>
            <a:pPr algn="ctr"/>
            <a:endParaRPr lang="en-NZ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nk8dL4BWX2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3608" y="2204864"/>
            <a:ext cx="6984776" cy="3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Understand your world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>
                <a:solidFill>
                  <a:srgbClr val="FF0000"/>
                </a:solidFill>
              </a:rPr>
              <a:t>Playing </a:t>
            </a:r>
            <a:r>
              <a:rPr lang="en-NZ" dirty="0">
                <a:solidFill>
                  <a:srgbClr val="FF0000"/>
                </a:solidFill>
              </a:rPr>
              <a:t>field</a:t>
            </a:r>
          </a:p>
          <a:p>
            <a:pPr lvl="1"/>
            <a:r>
              <a:rPr lang="en-NZ" sz="1600" dirty="0"/>
              <a:t>Relatively high taxes</a:t>
            </a:r>
          </a:p>
          <a:p>
            <a:pPr lvl="1"/>
            <a:r>
              <a:rPr lang="en-NZ" sz="1600" dirty="0"/>
              <a:t>Inability to self-promote</a:t>
            </a:r>
          </a:p>
          <a:p>
            <a:pPr lvl="0"/>
            <a:r>
              <a:rPr lang="en-NZ" dirty="0">
                <a:solidFill>
                  <a:srgbClr val="FF0000"/>
                </a:solidFill>
              </a:rPr>
              <a:t>Some ongoing poor behaviour</a:t>
            </a:r>
          </a:p>
          <a:p>
            <a:pPr lvl="0"/>
            <a:r>
              <a:rPr lang="en-NZ" dirty="0">
                <a:solidFill>
                  <a:srgbClr val="FF0000"/>
                </a:solidFill>
              </a:rPr>
              <a:t>Pressure to get money out </a:t>
            </a:r>
            <a:r>
              <a:rPr lang="en-NZ" dirty="0" smtClean="0">
                <a:solidFill>
                  <a:srgbClr val="FF0000"/>
                </a:solidFill>
              </a:rPr>
              <a:t>door</a:t>
            </a:r>
          </a:p>
          <a:p>
            <a:pPr lvl="0"/>
            <a:r>
              <a:rPr lang="en-NZ" dirty="0" smtClean="0">
                <a:solidFill>
                  <a:srgbClr val="FF0000"/>
                </a:solidFill>
              </a:rPr>
              <a:t>Review</a:t>
            </a:r>
          </a:p>
          <a:p>
            <a:pPr lvl="0"/>
            <a:r>
              <a:rPr lang="en-NZ" dirty="0" smtClean="0"/>
              <a:t>Most if not all of above would be assisted by demonstration of greater impact</a:t>
            </a:r>
          </a:p>
          <a:p>
            <a:pPr>
              <a:buFontTx/>
              <a:buChar char="-"/>
            </a:pPr>
            <a:endParaRPr lang="en-NZ" dirty="0" smtClean="0"/>
          </a:p>
          <a:p>
            <a:pPr>
              <a:buFontTx/>
              <a:buChar char="-"/>
            </a:pPr>
            <a:endParaRPr lang="en-NZ" dirty="0"/>
          </a:p>
          <a:p>
            <a:pPr>
              <a:buFontTx/>
              <a:buChar char="-"/>
            </a:pPr>
            <a:endParaRPr lang="en-NZ" dirty="0" smtClean="0"/>
          </a:p>
          <a:p>
            <a:pPr>
              <a:buFontTx/>
              <a:buChar char="-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81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Impact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55576" y="1412776"/>
            <a:ext cx="4101869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1121922"/>
            <a:ext cx="3312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Good on You!</a:t>
            </a:r>
          </a:p>
          <a:p>
            <a:r>
              <a:rPr lang="en-NZ" dirty="0"/>
              <a:t>Did you know that over 3,000 projects receive lottery funding each year?</a:t>
            </a:r>
          </a:p>
          <a:p>
            <a:r>
              <a:rPr lang="en-NZ" dirty="0"/>
              <a:t>By playing Lotto you help upgrade sports grounds and fund conservation projects, rescue services, health research, the arts and much more. </a:t>
            </a:r>
          </a:p>
          <a:p>
            <a:r>
              <a:rPr lang="en-NZ" dirty="0"/>
              <a:t>Want to know more about where the money goes? Watch our Good on You clips to find out how Lotto funding is changing lives across New Zealand.</a:t>
            </a:r>
          </a:p>
          <a:p>
            <a:r>
              <a:rPr lang="en-NZ" dirty="0"/>
              <a:t>Good on you Lotto players! When you play Lotto the community wins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9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126452" cy="485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1689114" y="1881480"/>
            <a:ext cx="6843326" cy="4067799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026" name="Picture 4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911"/>
            <a:ext cx="8662988" cy="57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Impact opportunities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NZ" sz="2800" dirty="0" smtClean="0"/>
              <a:t>Ensure your community impact stories are being heard </a:t>
            </a:r>
          </a:p>
          <a:p>
            <a:pPr>
              <a:buFont typeface="+mj-lt"/>
              <a:buAutoNum type="arabicPeriod"/>
            </a:pPr>
            <a:r>
              <a:rPr lang="en-NZ" sz="2800" dirty="0" smtClean="0"/>
              <a:t>Base your decisions on the best possible information</a:t>
            </a:r>
          </a:p>
          <a:p>
            <a:pPr>
              <a:buFont typeface="+mj-lt"/>
              <a:buAutoNum type="arabicPeriod"/>
            </a:pPr>
            <a:r>
              <a:rPr lang="en-NZ" sz="2800" dirty="0" smtClean="0"/>
              <a:t>Reflect on why you exist and what you are seeking to achieve </a:t>
            </a:r>
          </a:p>
          <a:p>
            <a:pPr>
              <a:buFont typeface="+mj-lt"/>
              <a:buAutoNum type="arabicPeriod"/>
            </a:pPr>
            <a:r>
              <a:rPr lang="en-NZ" sz="2800" dirty="0" smtClean="0"/>
              <a:t>Ensure funding is accessible to those that you are targeting</a:t>
            </a:r>
          </a:p>
          <a:p>
            <a:pPr>
              <a:buFont typeface="+mj-lt"/>
              <a:buAutoNum type="arabicPeriod"/>
            </a:pPr>
            <a:r>
              <a:rPr lang="en-NZ" sz="2800" dirty="0" smtClean="0"/>
              <a:t>Align funding to outcomes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5253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Alignment to outcomes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What story are you currently able to tell?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People engage more around </a:t>
            </a:r>
            <a:r>
              <a:rPr lang="en-NZ" u="sng" dirty="0" smtClean="0"/>
              <a:t>why you exist </a:t>
            </a:r>
            <a:r>
              <a:rPr lang="en-NZ" dirty="0" smtClean="0"/>
              <a:t>than </a:t>
            </a:r>
            <a:r>
              <a:rPr lang="en-NZ" u="sng" dirty="0" smtClean="0"/>
              <a:t>what you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How do you know you are impacting lives? You are, but where’s the evidence?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 smtClean="0"/>
              <a:t>Think about your stakeholders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1600" dirty="0" smtClean="0"/>
              <a:t>National/Local </a:t>
            </a:r>
            <a:r>
              <a:rPr lang="en-NZ" sz="1600" dirty="0"/>
              <a:t>Government </a:t>
            </a:r>
            <a:r>
              <a:rPr lang="en-NZ" sz="1600" dirty="0" smtClean="0"/>
              <a:t>is more interested in </a:t>
            </a:r>
            <a:r>
              <a:rPr lang="en-NZ" sz="1600" u="sng" dirty="0" smtClean="0"/>
              <a:t>what impact </a:t>
            </a:r>
            <a:r>
              <a:rPr lang="en-NZ" sz="1600" dirty="0" smtClean="0"/>
              <a:t>your funding has had, rather than simply knowing you have distributed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Is getting the evidence that difficult</a:t>
            </a:r>
            <a:r>
              <a:rPr lang="en-NZ" dirty="0" smtClean="0"/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1600" dirty="0" smtClean="0"/>
              <a:t>Applicants could be asked justify alignment to a set of outcomes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1600" dirty="0" smtClean="0"/>
              <a:t>NPC’s could use alignment of the outcomes to assess for merit</a:t>
            </a:r>
            <a:endParaRPr lang="en-NZ" sz="1600" dirty="0"/>
          </a:p>
          <a:p>
            <a:pPr marL="0" indent="0"/>
            <a:endParaRPr lang="en-NZ" sz="1600" dirty="0"/>
          </a:p>
          <a:p>
            <a:pPr>
              <a:buFont typeface="Arial" panose="020B0604020202020204" pitchFamily="34" charset="0"/>
              <a:buChar char="•"/>
            </a:pPr>
            <a:endParaRPr lang="en-N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22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Outcome options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Community</a:t>
            </a:r>
          </a:p>
          <a:p>
            <a:pPr lvl="1"/>
            <a:r>
              <a:rPr lang="en-NZ" dirty="0" smtClean="0"/>
              <a:t>TLA annual plans or 10 year plans</a:t>
            </a:r>
          </a:p>
          <a:p>
            <a:r>
              <a:rPr lang="en-NZ" dirty="0" smtClean="0"/>
              <a:t>Sector Specific</a:t>
            </a:r>
          </a:p>
          <a:p>
            <a:pPr lvl="1"/>
            <a:r>
              <a:rPr lang="en-NZ" dirty="0" smtClean="0"/>
              <a:t>Strategic plans</a:t>
            </a:r>
          </a:p>
          <a:p>
            <a:pPr lvl="1"/>
            <a:r>
              <a:rPr lang="en-NZ" dirty="0" err="1" smtClean="0"/>
              <a:t>Eg</a:t>
            </a:r>
            <a:r>
              <a:rPr lang="en-NZ" dirty="0" smtClean="0"/>
              <a:t> Sport NZ</a:t>
            </a:r>
          </a:p>
          <a:p>
            <a:pPr lvl="2"/>
            <a:r>
              <a:rPr lang="en-NZ" dirty="0" smtClean="0"/>
              <a:t>Building a world leading system</a:t>
            </a:r>
            <a:endParaRPr lang="en-NZ" dirty="0"/>
          </a:p>
          <a:p>
            <a:r>
              <a:rPr lang="en-NZ" dirty="0" smtClean="0"/>
              <a:t>Government</a:t>
            </a:r>
          </a:p>
          <a:p>
            <a:pPr lvl="1" fontAlgn="t"/>
            <a:r>
              <a:rPr lang="en-NZ" sz="1800" dirty="0" smtClean="0"/>
              <a:t>Reducing </a:t>
            </a:r>
            <a:r>
              <a:rPr lang="en-NZ" sz="1800" dirty="0"/>
              <a:t>long-term welfare dependence</a:t>
            </a:r>
            <a:endParaRPr lang="en-NZ" sz="1800" b="0" dirty="0"/>
          </a:p>
          <a:p>
            <a:pPr lvl="1" fontAlgn="t"/>
            <a:r>
              <a:rPr lang="en-NZ" sz="1800" dirty="0" smtClean="0"/>
              <a:t>Supporting </a:t>
            </a:r>
            <a:r>
              <a:rPr lang="en-NZ" sz="1800" dirty="0"/>
              <a:t>vulnerable children</a:t>
            </a:r>
            <a:endParaRPr lang="en-NZ" sz="1800" b="0" dirty="0"/>
          </a:p>
          <a:p>
            <a:pPr lvl="1" fontAlgn="t"/>
            <a:r>
              <a:rPr lang="en-NZ" sz="1800" dirty="0" smtClean="0"/>
              <a:t>Boosting </a:t>
            </a:r>
            <a:r>
              <a:rPr lang="en-NZ" sz="1800" dirty="0"/>
              <a:t>skills and employment</a:t>
            </a:r>
            <a:endParaRPr lang="en-NZ" sz="1800" b="0" dirty="0"/>
          </a:p>
          <a:p>
            <a:pPr lvl="1" fontAlgn="t"/>
            <a:r>
              <a:rPr lang="en-NZ" sz="1800" dirty="0" smtClean="0"/>
              <a:t>Reducing </a:t>
            </a:r>
            <a:r>
              <a:rPr lang="en-NZ" sz="1800" dirty="0"/>
              <a:t>crime</a:t>
            </a:r>
            <a:endParaRPr lang="en-NZ" sz="1800" b="0" dirty="0"/>
          </a:p>
          <a:p>
            <a:endParaRPr lang="en-NZ" dirty="0" smtClean="0"/>
          </a:p>
          <a:p>
            <a:r>
              <a:rPr lang="en-NZ" dirty="0" smtClean="0"/>
              <a:t>Think about the increased power of the class 4 gaming story for the upcoming review, or when a Council is next considering its ‘sinking lid’ policy if you could demonstrate you have contributed to any of the above outcomes</a:t>
            </a:r>
          </a:p>
        </p:txBody>
      </p:sp>
    </p:spTree>
    <p:extLst>
      <p:ext uri="{BB962C8B-B14F-4D97-AF65-F5344CB8AC3E}">
        <p14:creationId xmlns:p14="http://schemas.microsoft.com/office/powerpoint/2010/main" val="35974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can sport help you?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rgbClr val="FF0000"/>
                </a:solidFill>
              </a:rPr>
              <a:t>Anything to advise as a fellow investor?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dirty="0" smtClean="0"/>
              <a:t>Trusted relationships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dirty="0" smtClean="0"/>
              <a:t>Knowledge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dirty="0"/>
              <a:t>T</a:t>
            </a:r>
            <a:r>
              <a:rPr lang="en-NZ" dirty="0" smtClean="0"/>
              <a:t>ransparency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Key assistance:</a:t>
            </a:r>
          </a:p>
          <a:p>
            <a:pPr lvl="1"/>
            <a:r>
              <a:rPr lang="en-NZ" dirty="0" smtClean="0"/>
              <a:t>Build stronger relationships for better mutual understanding</a:t>
            </a:r>
          </a:p>
          <a:p>
            <a:pPr lvl="1"/>
            <a:r>
              <a:rPr lang="en-NZ" dirty="0" smtClean="0"/>
              <a:t>Provide you with better information</a:t>
            </a:r>
          </a:p>
          <a:p>
            <a:pPr lvl="2"/>
            <a:r>
              <a:rPr lang="en-NZ" dirty="0" smtClean="0"/>
              <a:t>Annual priorities for sport</a:t>
            </a:r>
          </a:p>
          <a:p>
            <a:pPr lvl="2"/>
            <a:r>
              <a:rPr lang="en-NZ" dirty="0" smtClean="0"/>
              <a:t>Regional priorities for sport</a:t>
            </a:r>
          </a:p>
          <a:p>
            <a:pPr lvl="2"/>
            <a:r>
              <a:rPr lang="en-NZ" dirty="0" smtClean="0"/>
              <a:t>Gaps in sport funding</a:t>
            </a:r>
          </a:p>
          <a:p>
            <a:pPr lvl="2"/>
            <a:r>
              <a:rPr lang="en-NZ" dirty="0" smtClean="0"/>
              <a:t>Trends and issues within sport</a:t>
            </a:r>
          </a:p>
        </p:txBody>
      </p:sp>
    </p:spTree>
    <p:extLst>
      <p:ext uri="{BB962C8B-B14F-4D97-AF65-F5344CB8AC3E}">
        <p14:creationId xmlns:p14="http://schemas.microsoft.com/office/powerpoint/2010/main" val="41097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88640"/>
            <a:ext cx="10423528" cy="649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215" y="-35594"/>
            <a:ext cx="11066453" cy="689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827584" y="1340768"/>
            <a:ext cx="7560840" cy="4752528"/>
          </a:xfrm>
        </p:spPr>
        <p:txBody>
          <a:bodyPr/>
          <a:lstStyle/>
          <a:p>
            <a:endParaRPr lang="en-N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NZ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136486"/>
              </p:ext>
            </p:extLst>
          </p:nvPr>
        </p:nvGraphicFramePr>
        <p:xfrm>
          <a:off x="1547664" y="1556792"/>
          <a:ext cx="58326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Sport does well from Class 4</a:t>
            </a:r>
          </a:p>
        </p:txBody>
      </p:sp>
    </p:spTree>
    <p:extLst>
      <p:ext uri="{BB962C8B-B14F-4D97-AF65-F5344CB8AC3E}">
        <p14:creationId xmlns:p14="http://schemas.microsoft.com/office/powerpoint/2010/main" val="2915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874542" cy="6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687" y="884919"/>
            <a:ext cx="2509629" cy="2832113"/>
          </a:xfrm>
          <a:prstGeom prst="roundRect">
            <a:avLst/>
          </a:prstGeom>
          <a:ln>
            <a:solidFill>
              <a:srgbClr val="2A4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sz="1600" dirty="0"/>
              <a:t>Urbanisation nationally is occurring faster than population </a:t>
            </a:r>
            <a:r>
              <a:rPr lang="en-NZ" sz="1600" dirty="0" smtClean="0"/>
              <a:t>growth.</a:t>
            </a:r>
            <a:endParaRPr lang="en-NZ" sz="1600" dirty="0"/>
          </a:p>
        </p:txBody>
      </p:sp>
      <p:sp>
        <p:nvSpPr>
          <p:cNvPr id="13" name="Rectangle 12"/>
          <p:cNvSpPr/>
          <p:nvPr/>
        </p:nvSpPr>
        <p:spPr>
          <a:xfrm>
            <a:off x="2995047" y="539963"/>
            <a:ext cx="5838511" cy="4078039"/>
          </a:xfrm>
          <a:prstGeom prst="rect">
            <a:avLst/>
          </a:prstGeom>
          <a:ln w="6350">
            <a:noFill/>
          </a:ln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2A4086"/>
                </a:solidFill>
              </a:rPr>
              <a:t>3.88 million New Zealanders </a:t>
            </a:r>
            <a:r>
              <a:rPr lang="en-NZ" dirty="0">
                <a:solidFill>
                  <a:srgbClr val="2A4086"/>
                </a:solidFill>
              </a:rPr>
              <a:t>are classified as living in urban areas, accounting for </a:t>
            </a:r>
            <a:r>
              <a:rPr lang="en-NZ" b="1" dirty="0">
                <a:solidFill>
                  <a:srgbClr val="2A4086"/>
                </a:solidFill>
              </a:rPr>
              <a:t>86%</a:t>
            </a:r>
            <a:r>
              <a:rPr lang="en-NZ" dirty="0">
                <a:solidFill>
                  <a:srgbClr val="2A4086"/>
                </a:solidFill>
              </a:rPr>
              <a:t> of the total population.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2A4086"/>
                </a:solidFill>
              </a:rPr>
              <a:t>Auckland has the highest population </a:t>
            </a:r>
            <a:r>
              <a:rPr lang="en-NZ" b="1" dirty="0">
                <a:solidFill>
                  <a:srgbClr val="2A4086"/>
                </a:solidFill>
              </a:rPr>
              <a:t>density </a:t>
            </a:r>
            <a:r>
              <a:rPr lang="en-NZ" b="1" dirty="0" smtClean="0">
                <a:solidFill>
                  <a:srgbClr val="2A4086"/>
                </a:solidFill>
              </a:rPr>
              <a:t>and it is forecast to increase </a:t>
            </a:r>
            <a:r>
              <a:rPr lang="en-NZ" dirty="0" smtClean="0">
                <a:solidFill>
                  <a:srgbClr val="2A4086"/>
                </a:solidFill>
              </a:rPr>
              <a:t>– 4,600 to ~13,300 people/sq km </a:t>
            </a:r>
            <a:r>
              <a:rPr lang="en-NZ" dirty="0">
                <a:solidFill>
                  <a:srgbClr val="2A4086"/>
                </a:solidFill>
              </a:rPr>
              <a:t>by 2031.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2A4086"/>
                </a:solidFill>
              </a:rPr>
              <a:t>Auckland </a:t>
            </a:r>
            <a:r>
              <a:rPr lang="en-NZ" b="1" dirty="0">
                <a:solidFill>
                  <a:srgbClr val="2A4086"/>
                </a:solidFill>
              </a:rPr>
              <a:t>is the only region forecast to increase</a:t>
            </a:r>
            <a:r>
              <a:rPr lang="en-NZ" dirty="0">
                <a:solidFill>
                  <a:srgbClr val="2A4086"/>
                </a:solidFill>
              </a:rPr>
              <a:t> in relative population size to </a:t>
            </a:r>
            <a:r>
              <a:rPr lang="en-NZ" dirty="0" smtClean="0">
                <a:solidFill>
                  <a:srgbClr val="2A4086"/>
                </a:solidFill>
              </a:rPr>
              <a:t>2031 - </a:t>
            </a:r>
            <a:r>
              <a:rPr lang="en-NZ" b="1" dirty="0">
                <a:solidFill>
                  <a:srgbClr val="2A4086"/>
                </a:solidFill>
              </a:rPr>
              <a:t>~2 million </a:t>
            </a:r>
            <a:r>
              <a:rPr lang="en-NZ" b="1" dirty="0" smtClean="0">
                <a:solidFill>
                  <a:srgbClr val="2A4086"/>
                </a:solidFill>
              </a:rPr>
              <a:t>people</a:t>
            </a:r>
            <a:r>
              <a:rPr lang="en-NZ" dirty="0" smtClean="0">
                <a:solidFill>
                  <a:srgbClr val="2A4086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2A4086"/>
                </a:solidFill>
              </a:rPr>
              <a:t>Physical activity in secondary school students who live in </a:t>
            </a:r>
            <a:r>
              <a:rPr lang="en-NZ" b="1" dirty="0">
                <a:solidFill>
                  <a:srgbClr val="2A4086"/>
                </a:solidFill>
              </a:rPr>
              <a:t>u</a:t>
            </a:r>
            <a:r>
              <a:rPr lang="en-NZ" b="1" dirty="0" smtClean="0">
                <a:solidFill>
                  <a:srgbClr val="2A4086"/>
                </a:solidFill>
              </a:rPr>
              <a:t>rban </a:t>
            </a:r>
            <a:r>
              <a:rPr lang="en-NZ" b="1" dirty="0">
                <a:solidFill>
                  <a:srgbClr val="2A4086"/>
                </a:solidFill>
              </a:rPr>
              <a:t>areas </a:t>
            </a:r>
            <a:r>
              <a:rPr lang="en-NZ" b="1" dirty="0" smtClean="0">
                <a:solidFill>
                  <a:srgbClr val="2A4086"/>
                </a:solidFill>
              </a:rPr>
              <a:t>is lower</a:t>
            </a:r>
            <a:r>
              <a:rPr lang="en-NZ" dirty="0" smtClean="0">
                <a:solidFill>
                  <a:srgbClr val="2A4086"/>
                </a:solidFill>
              </a:rPr>
              <a:t>. </a:t>
            </a:r>
            <a:endParaRPr lang="en-NZ" dirty="0">
              <a:solidFill>
                <a:srgbClr val="2A4086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2A4086"/>
                </a:solidFill>
              </a:rPr>
              <a:t>Urban children are </a:t>
            </a:r>
            <a:r>
              <a:rPr lang="en-NZ" b="1" dirty="0">
                <a:solidFill>
                  <a:srgbClr val="2A4086"/>
                </a:solidFill>
              </a:rPr>
              <a:t>less likely to participate in a school sports team</a:t>
            </a:r>
            <a:r>
              <a:rPr lang="en-NZ" dirty="0">
                <a:solidFill>
                  <a:srgbClr val="2A4086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2A4086"/>
                </a:solidFill>
              </a:rPr>
              <a:t>There </a:t>
            </a:r>
            <a:r>
              <a:rPr lang="en-NZ" dirty="0">
                <a:solidFill>
                  <a:srgbClr val="2A4086"/>
                </a:solidFill>
              </a:rPr>
              <a:t>is </a:t>
            </a:r>
            <a:r>
              <a:rPr lang="en-NZ" b="1" dirty="0">
                <a:solidFill>
                  <a:srgbClr val="2A4086"/>
                </a:solidFill>
              </a:rPr>
              <a:t>more pressure for urban centres to adapt to changing ethnic diversity</a:t>
            </a:r>
            <a:r>
              <a:rPr lang="en-NZ" dirty="0">
                <a:solidFill>
                  <a:srgbClr val="2A4086"/>
                </a:solidFill>
              </a:rPr>
              <a:t>. </a:t>
            </a:r>
          </a:p>
        </p:txBody>
      </p:sp>
      <p:pic>
        <p:nvPicPr>
          <p:cNvPr id="2050" name="Picture 2" descr="C:\Users\hamishm\AppData\Local\Microsoft\Windows\Temporary Internet Files\Content.IE5\MPNJBV05\bw-city-skyline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6" y="1828351"/>
            <a:ext cx="203534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06687" y="5025950"/>
            <a:ext cx="8426871" cy="923330"/>
          </a:xfrm>
          <a:prstGeom prst="rect">
            <a:avLst/>
          </a:prstGeom>
          <a:solidFill>
            <a:srgbClr val="2A4086"/>
          </a:solidFill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Urbanisation is </a:t>
            </a:r>
            <a:r>
              <a:rPr lang="en-NZ" b="1" dirty="0" smtClean="0">
                <a:solidFill>
                  <a:schemeClr val="bg1"/>
                </a:solidFill>
              </a:rPr>
              <a:t>a </a:t>
            </a:r>
            <a:r>
              <a:rPr lang="en-NZ" b="1" dirty="0">
                <a:solidFill>
                  <a:schemeClr val="bg1"/>
                </a:solidFill>
              </a:rPr>
              <a:t>significant national trend that impacts physical activity of different age groups differently</a:t>
            </a:r>
            <a:r>
              <a:rPr lang="en-NZ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NZ" b="1" dirty="0">
                <a:solidFill>
                  <a:schemeClr val="bg1"/>
                </a:solidFill>
              </a:rPr>
              <a:t>Auckland is significant in the urbanisation of New Zealand</a:t>
            </a:r>
            <a:r>
              <a:rPr lang="en-NZ" b="1" dirty="0" smtClean="0">
                <a:solidFill>
                  <a:schemeClr val="bg1"/>
                </a:solidFill>
              </a:rPr>
              <a:t>.</a:t>
            </a:r>
            <a:endParaRPr lang="en-N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23528" y="332656"/>
            <a:ext cx="2340000" cy="4752528"/>
          </a:xfrm>
          <a:prstGeom prst="roundRect">
            <a:avLst>
              <a:gd name="adj" fmla="val 9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Z" sz="1600" dirty="0"/>
              <a:t>The ethnic make up of New Zealand is changing, and this will require the New Zealand sporting system to adapt.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8527" y="728272"/>
            <a:ext cx="6061160" cy="4154984"/>
          </a:xfrm>
          <a:prstGeom prst="rect">
            <a:avLst/>
          </a:prstGeom>
          <a:ln w="6350">
            <a:noFill/>
          </a:ln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2A4086"/>
                </a:solidFill>
              </a:rPr>
              <a:t>Asian </a:t>
            </a:r>
            <a:r>
              <a:rPr lang="en-NZ" b="1" dirty="0">
                <a:solidFill>
                  <a:srgbClr val="2A4086"/>
                </a:solidFill>
              </a:rPr>
              <a:t>ethnicities are growing faster </a:t>
            </a:r>
            <a:r>
              <a:rPr lang="en-NZ" dirty="0">
                <a:solidFill>
                  <a:srgbClr val="2A4086"/>
                </a:solidFill>
              </a:rPr>
              <a:t>than other ethnic groups. Chinese, Indian and Samoan ethnicities dominate broader Asian and Pacifica groups</a:t>
            </a:r>
            <a:r>
              <a:rPr lang="en-NZ" dirty="0" smtClean="0">
                <a:solidFill>
                  <a:srgbClr val="2A4086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2A4086"/>
                </a:solidFill>
              </a:rPr>
              <a:t>By 2021 </a:t>
            </a:r>
            <a:r>
              <a:rPr lang="en-NZ" b="1" dirty="0">
                <a:solidFill>
                  <a:srgbClr val="2A4086"/>
                </a:solidFill>
              </a:rPr>
              <a:t>Asian, Pacifica and Maori will represent over 50% of Auckland's population</a:t>
            </a:r>
            <a:r>
              <a:rPr lang="en-NZ" dirty="0">
                <a:solidFill>
                  <a:srgbClr val="2A4086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2A4086"/>
                </a:solidFill>
              </a:rPr>
              <a:t>The </a:t>
            </a:r>
            <a:r>
              <a:rPr lang="en-NZ" dirty="0">
                <a:solidFill>
                  <a:srgbClr val="2A4086"/>
                </a:solidFill>
              </a:rPr>
              <a:t>median personal </a:t>
            </a:r>
            <a:r>
              <a:rPr lang="en-NZ" b="1" dirty="0">
                <a:solidFill>
                  <a:srgbClr val="2A4086"/>
                </a:solidFill>
              </a:rPr>
              <a:t>income of Asians  is lower than that of Maori</a:t>
            </a:r>
            <a:r>
              <a:rPr lang="en-NZ" dirty="0">
                <a:solidFill>
                  <a:srgbClr val="2A4086"/>
                </a:solidFill>
              </a:rPr>
              <a:t> and only slightly above that of Pacific peoples.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2A4086"/>
                </a:solidFill>
              </a:rPr>
              <a:t>27</a:t>
            </a:r>
            <a:r>
              <a:rPr lang="en-NZ" b="1" dirty="0">
                <a:solidFill>
                  <a:srgbClr val="2A4086"/>
                </a:solidFill>
              </a:rPr>
              <a:t>% of Pacific children were </a:t>
            </a:r>
            <a:r>
              <a:rPr lang="en-NZ" b="1" dirty="0" smtClean="0">
                <a:solidFill>
                  <a:srgbClr val="2A4086"/>
                </a:solidFill>
              </a:rPr>
              <a:t>obese.</a:t>
            </a:r>
            <a:endParaRPr lang="en-NZ" b="1" dirty="0">
              <a:solidFill>
                <a:srgbClr val="2A4086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2A4086"/>
                </a:solidFill>
              </a:rPr>
              <a:t>Ethnic diversity is increasing predominantly in urban environments.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b="1" dirty="0" smtClean="0">
                <a:solidFill>
                  <a:srgbClr val="2A4086"/>
                </a:solidFill>
              </a:rPr>
              <a:t>Asian </a:t>
            </a:r>
            <a:r>
              <a:rPr lang="en-NZ" b="1" dirty="0">
                <a:solidFill>
                  <a:srgbClr val="2A4086"/>
                </a:solidFill>
              </a:rPr>
              <a:t>ethnicity participation is lower</a:t>
            </a:r>
            <a:r>
              <a:rPr lang="en-NZ" dirty="0" smtClean="0">
                <a:solidFill>
                  <a:srgbClr val="2A4086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2A4086"/>
                </a:solidFill>
              </a:rPr>
              <a:t>New </a:t>
            </a:r>
            <a:r>
              <a:rPr lang="en-NZ" dirty="0">
                <a:solidFill>
                  <a:srgbClr val="2A4086"/>
                </a:solidFill>
              </a:rPr>
              <a:t>residents 20-40 years old have </a:t>
            </a:r>
            <a:r>
              <a:rPr lang="en-NZ" b="1" dirty="0">
                <a:solidFill>
                  <a:srgbClr val="2A4086"/>
                </a:solidFill>
              </a:rPr>
              <a:t>no experience of childhood physical activity in the New Zealand </a:t>
            </a:r>
            <a:r>
              <a:rPr lang="en-NZ" b="1" dirty="0" smtClean="0">
                <a:solidFill>
                  <a:srgbClr val="2A4086"/>
                </a:solidFill>
              </a:rPr>
              <a:t>context.</a:t>
            </a:r>
            <a:endParaRPr lang="en-NZ" b="1" dirty="0">
              <a:solidFill>
                <a:srgbClr val="2A4086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15173" y="2139765"/>
            <a:ext cx="2190839" cy="2740281"/>
            <a:chOff x="827514" y="1872869"/>
            <a:chExt cx="2190839" cy="2740281"/>
          </a:xfrm>
        </p:grpSpPr>
        <p:grpSp>
          <p:nvGrpSpPr>
            <p:cNvPr id="33" name="Group 32"/>
            <p:cNvGrpSpPr/>
            <p:nvPr/>
          </p:nvGrpSpPr>
          <p:grpSpPr>
            <a:xfrm>
              <a:off x="1047949" y="1872869"/>
              <a:ext cx="1970404" cy="2620979"/>
              <a:chOff x="1047949" y="1872869"/>
              <a:chExt cx="1970404" cy="26209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047949" y="1872869"/>
                <a:ext cx="1458436" cy="2620979"/>
                <a:chOff x="2126507" y="2312543"/>
                <a:chExt cx="1458436" cy="2620979"/>
              </a:xfrm>
            </p:grpSpPr>
            <p:sp>
              <p:nvSpPr>
                <p:cNvPr id="15" name="Teardrop 14"/>
                <p:cNvSpPr/>
                <p:nvPr/>
              </p:nvSpPr>
              <p:spPr>
                <a:xfrm rot="8120389">
                  <a:off x="2126507" y="2312543"/>
                  <a:ext cx="1332000" cy="1332000"/>
                </a:xfrm>
                <a:prstGeom prst="teardrop">
                  <a:avLst>
                    <a:gd name="adj" fmla="val 138415"/>
                  </a:avLst>
                </a:prstGeom>
                <a:solidFill>
                  <a:srgbClr val="2A408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  <p:sp>
              <p:nvSpPr>
                <p:cNvPr id="17" name="Teardrop 16"/>
                <p:cNvSpPr/>
                <p:nvPr/>
              </p:nvSpPr>
              <p:spPr>
                <a:xfrm rot="11719241">
                  <a:off x="3008943" y="3710164"/>
                  <a:ext cx="576000" cy="576000"/>
                </a:xfrm>
                <a:prstGeom prst="teardrop">
                  <a:avLst>
                    <a:gd name="adj" fmla="val 138415"/>
                  </a:avLst>
                </a:prstGeom>
                <a:solidFill>
                  <a:srgbClr val="2A408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  <p:sp>
              <p:nvSpPr>
                <p:cNvPr id="18" name="Teardrop 17"/>
                <p:cNvSpPr/>
                <p:nvPr/>
              </p:nvSpPr>
              <p:spPr>
                <a:xfrm rot="15355355">
                  <a:off x="2985935" y="4300969"/>
                  <a:ext cx="540000" cy="540000"/>
                </a:xfrm>
                <a:prstGeom prst="teardrop">
                  <a:avLst>
                    <a:gd name="adj" fmla="val 138415"/>
                  </a:avLst>
                </a:prstGeom>
                <a:solidFill>
                  <a:srgbClr val="2A408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  <p:sp>
              <p:nvSpPr>
                <p:cNvPr id="19" name="Teardrop 18"/>
                <p:cNvSpPr/>
                <p:nvPr/>
              </p:nvSpPr>
              <p:spPr>
                <a:xfrm rot="18991372">
                  <a:off x="2557256" y="4501522"/>
                  <a:ext cx="432000" cy="432000"/>
                </a:xfrm>
                <a:prstGeom prst="teardrop">
                  <a:avLst>
                    <a:gd name="adj" fmla="val 138415"/>
                  </a:avLst>
                </a:prstGeom>
                <a:solidFill>
                  <a:srgbClr val="2A408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  <p:sp>
              <p:nvSpPr>
                <p:cNvPr id="20" name="Teardrop 19"/>
                <p:cNvSpPr/>
                <p:nvPr/>
              </p:nvSpPr>
              <p:spPr>
                <a:xfrm rot="873636">
                  <a:off x="2466462" y="4299593"/>
                  <a:ext cx="216000" cy="216000"/>
                </a:xfrm>
                <a:prstGeom prst="teardrop">
                  <a:avLst>
                    <a:gd name="adj" fmla="val 138415"/>
                  </a:avLst>
                </a:prstGeom>
                <a:solidFill>
                  <a:srgbClr val="2A408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  <p:sp>
              <p:nvSpPr>
                <p:cNvPr id="21" name="Teardrop 20"/>
                <p:cNvSpPr/>
                <p:nvPr/>
              </p:nvSpPr>
              <p:spPr>
                <a:xfrm rot="4694816">
                  <a:off x="2550422" y="4124587"/>
                  <a:ext cx="162000" cy="162000"/>
                </a:xfrm>
                <a:prstGeom prst="teardrop">
                  <a:avLst>
                    <a:gd name="adj" fmla="val 138415"/>
                  </a:avLst>
                </a:prstGeom>
                <a:solidFill>
                  <a:srgbClr val="2A4086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77377" y="2538869"/>
                <a:ext cx="840976" cy="1722289"/>
                <a:chOff x="2177377" y="2538869"/>
                <a:chExt cx="840976" cy="1722289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2184932" y="2538869"/>
                  <a:ext cx="8334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NZ" sz="1000" b="1" dirty="0" smtClean="0">
                      <a:solidFill>
                        <a:schemeClr val="bg1"/>
                      </a:solidFill>
                    </a:rPr>
                    <a:t>European</a:t>
                  </a:r>
                </a:p>
                <a:p>
                  <a:pPr algn="r"/>
                  <a:r>
                    <a:rPr lang="en-NZ" sz="1000" b="1" dirty="0" smtClean="0">
                      <a:solidFill>
                        <a:schemeClr val="bg1"/>
                      </a:solidFill>
                    </a:rPr>
                    <a:t>70 people</a:t>
                  </a:r>
                  <a:endParaRPr lang="en-NZ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495389" y="3183359"/>
                  <a:ext cx="5053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NZ" sz="1000" b="1" dirty="0" smtClean="0">
                      <a:solidFill>
                        <a:schemeClr val="bg1"/>
                      </a:solidFill>
                    </a:rPr>
                    <a:t>Maori</a:t>
                  </a:r>
                </a:p>
                <a:p>
                  <a:pPr algn="r"/>
                  <a:r>
                    <a:rPr lang="en-NZ" sz="1000" b="1" dirty="0" smtClean="0">
                      <a:solidFill>
                        <a:schemeClr val="bg1"/>
                      </a:solidFill>
                    </a:rPr>
                    <a:t>14</a:t>
                  </a:r>
                  <a:endParaRPr lang="en-NZ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524243" y="3861048"/>
                  <a:ext cx="47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NZ" sz="1000" b="1" dirty="0" smtClean="0">
                      <a:solidFill>
                        <a:schemeClr val="bg1"/>
                      </a:solidFill>
                    </a:rPr>
                    <a:t>Asian</a:t>
                  </a:r>
                </a:p>
                <a:p>
                  <a:pPr algn="r"/>
                  <a:r>
                    <a:rPr lang="en-NZ" sz="1000" b="1" dirty="0" smtClean="0">
                      <a:solidFill>
                        <a:schemeClr val="bg1"/>
                      </a:solidFill>
                    </a:rPr>
                    <a:t>11</a:t>
                  </a:r>
                  <a:endParaRPr lang="en-NZ" sz="10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2177377" y="2724160"/>
                  <a:ext cx="738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2177377" y="3364612"/>
                  <a:ext cx="738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2177377" y="4046695"/>
                  <a:ext cx="738439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827514" y="3419708"/>
              <a:ext cx="810517" cy="1193442"/>
              <a:chOff x="827514" y="3419708"/>
              <a:chExt cx="810517" cy="119344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27514" y="4213040"/>
                <a:ext cx="588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1000" b="1" dirty="0" smtClean="0">
                    <a:solidFill>
                      <a:schemeClr val="bg1"/>
                    </a:solidFill>
                  </a:rPr>
                  <a:t>Pacifica</a:t>
                </a:r>
              </a:p>
              <a:p>
                <a:r>
                  <a:rPr lang="en-NZ" sz="10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514" y="3823687"/>
                <a:ext cx="494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1000" b="1" dirty="0" smtClean="0">
                    <a:solidFill>
                      <a:schemeClr val="bg1"/>
                    </a:solidFill>
                  </a:rPr>
                  <a:t>Other</a:t>
                </a:r>
              </a:p>
              <a:p>
                <a:r>
                  <a:rPr lang="en-NZ" sz="1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514" y="3419708"/>
                <a:ext cx="7040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600" b="1" dirty="0" smtClean="0">
                    <a:solidFill>
                      <a:schemeClr val="bg1"/>
                    </a:solidFill>
                  </a:rPr>
                  <a:t>Middle Eastern/</a:t>
                </a:r>
              </a:p>
              <a:p>
                <a:r>
                  <a:rPr lang="en-NZ" sz="600" b="1" dirty="0" smtClean="0">
                    <a:solidFill>
                      <a:schemeClr val="bg1"/>
                    </a:solidFill>
                  </a:rPr>
                  <a:t>Latin America/</a:t>
                </a:r>
              </a:p>
              <a:p>
                <a:r>
                  <a:rPr lang="en-NZ" sz="600" b="1" dirty="0" smtClean="0">
                    <a:solidFill>
                      <a:schemeClr val="bg1"/>
                    </a:solidFill>
                  </a:rPr>
                  <a:t>African</a:t>
                </a:r>
              </a:p>
              <a:p>
                <a:r>
                  <a:rPr lang="en-NZ" sz="6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899592" y="4410313"/>
                <a:ext cx="73843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899592" y="4005064"/>
                <a:ext cx="612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899592" y="3746295"/>
                <a:ext cx="684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467544" y="5445224"/>
            <a:ext cx="8366014" cy="684000"/>
          </a:xfrm>
          <a:prstGeom prst="rect">
            <a:avLst/>
          </a:prstGeom>
          <a:solidFill>
            <a:srgbClr val="2A4086"/>
          </a:solidFill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NZ" b="1" dirty="0">
                <a:solidFill>
                  <a:schemeClr val="bg1"/>
                </a:solidFill>
              </a:rPr>
              <a:t>The Community Sport system needs to recognise that the ethnic composition of New Zealand is changing, </a:t>
            </a:r>
            <a:r>
              <a:rPr lang="en-NZ" b="1" dirty="0" smtClean="0">
                <a:solidFill>
                  <a:schemeClr val="bg1"/>
                </a:solidFill>
              </a:rPr>
              <a:t>and that </a:t>
            </a:r>
            <a:r>
              <a:rPr lang="en-NZ" b="1" dirty="0">
                <a:solidFill>
                  <a:schemeClr val="bg1"/>
                </a:solidFill>
              </a:rPr>
              <a:t>the needs of ethnic groups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35373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can sport help you?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lvl="1"/>
            <a:r>
              <a:rPr lang="en-NZ" sz="2400" dirty="0" smtClean="0"/>
              <a:t>Help you to tell your story and encourage the sport sector to do like-wise</a:t>
            </a:r>
          </a:p>
          <a:p>
            <a:pPr lvl="1"/>
            <a:r>
              <a:rPr lang="en-NZ" sz="2400" dirty="0" smtClean="0"/>
              <a:t>Assist with your connections with the sector and into Government</a:t>
            </a:r>
          </a:p>
          <a:p>
            <a:pPr lvl="1"/>
            <a:r>
              <a:rPr lang="en-NZ" sz="2400" dirty="0" smtClean="0"/>
              <a:t>Create forums and environments where sport priorities and approaches can be discussed</a:t>
            </a:r>
          </a:p>
          <a:p>
            <a:pPr lvl="1"/>
            <a:r>
              <a:rPr lang="en-NZ" sz="2400" dirty="0" smtClean="0"/>
              <a:t>Assist with educating applicants</a:t>
            </a:r>
          </a:p>
          <a:p>
            <a:pPr lvl="1"/>
            <a:r>
              <a:rPr lang="en-NZ" sz="2400" dirty="0" smtClean="0"/>
              <a:t>Be accessible to answer questions, address Boards </a:t>
            </a:r>
            <a:r>
              <a:rPr lang="en-NZ" sz="2400" dirty="0" err="1" smtClean="0"/>
              <a:t>etc</a:t>
            </a:r>
            <a:r>
              <a:rPr lang="en-NZ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535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Possible topics for discussion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sz="2400" dirty="0" smtClean="0"/>
              <a:t>How do you encourage recipients and beneficiaries of your funding to tell the impact story?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400" dirty="0" smtClean="0"/>
              <a:t>Would your funding decisions benefit from improved information? What information would be most useful?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400" dirty="0" smtClean="0"/>
              <a:t>Do you agree that alignment of funding decisions to outcomes would assist you to demonstrate impact? How could this be best achieved?</a:t>
            </a:r>
          </a:p>
          <a:p>
            <a:pPr marL="0" indent="0"/>
            <a:endParaRPr lang="en-NZ" dirty="0" smtClean="0"/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10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LSS tex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3590"/>
            <a:ext cx="9144000" cy="15060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43437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That is. . . 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4715" y="-657733"/>
            <a:ext cx="13245635" cy="9453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415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 be the World’s most successful </a:t>
            </a:r>
            <a:br>
              <a:rPr lang="en-US" sz="2800" b="1" dirty="0" smtClean="0"/>
            </a:br>
            <a:r>
              <a:rPr lang="en-US" sz="2800" b="1" dirty="0" smtClean="0"/>
              <a:t>sporting Nation, we need a . . .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4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508E-6 9.0245E-6 C 0.00243 0.01018 0.00503 0.02035 0.00763 0.03075 C 0.00833 0.03422 0.00815 0.03838 0.01024 0.04115 C 0.01267 0.04439 0.01457 0.04878 0.01787 0.05132 C 0.02255 0.05479 0.03331 0.05826 0.03331 0.05826 C 0.03505 0.06149 0.03539 0.06797 0.03852 0.06843 C 0.05135 0.07005 0.05777 0.06265 0.06679 0.05479 C 0.08779 0.0074 0.06228 0.06126 0.08224 0.02751 C 0.10531 -0.01225 0.08154 0.0215 0.1001 -0.00346 C 0.11156 0.01942 0.10184 -0.00531 0.1001 0.04115 C 0.09958 0.05248 0.10184 0.06381 0.10271 0.07536 C 0.12648 0.05941 0.11589 0.06404 0.13359 0.05826 C 0.14434 0.04369 0.14903 0.0252 0.16187 0.01364 C 0.17037 0.04762 0.14625 0.07837 0.17731 0.089 C 0.18494 0.08669 0.19258 0.08461 0.20038 0.0823 C 0.20298 0.08137 0.20593 0.08114 0.20819 0.07883 C 0.21738 0.06843 0.21756 0.05317 0.22363 0.04115 C 0.22554 0.03699 0.22866 0.03422 0.23126 0.03075 C 0.23213 0.0467 0.22398 0.06935 0.23387 0.07883 C 0.25642 0.10056 0.28834 0.0719 0.30066 0.04809 C 0.30881 0.10773 0.30621 0.08993 0.35982 0.0823 C 0.37335 0.0712 0.38636 0.05849 0.39834 0.04462 C 0.40371 0.03815 0.40701 0.02751 0.41378 0.02405 C 0.42904 0.01572 0.4221 0.01896 0.43442 0.01364 C 0.43355 0.03745 0.43321 0.06149 0.43182 0.08553 C 0.43147 0.089 0.42679 0.09386 0.42922 0.09594 C 0.43199 0.09848 0.43598 0.09363 0.43945 0.09247 C 0.4568 0.07513 0.46704 0.05271 0.4856 0.03768 C 0.4882 0.04 0.49185 0.04092 0.49341 0.04462 C 0.50399 0.07282 0.49029 0.07999 0.50885 0.06172 C 0.51475 0.04947 0.51908 0.04554 0.52949 0.04115 C 0.53296 0.06427 0.53296 0.05132 0.52949 0.0719 C 0.52845 0.07744 0.52776 0.08322 0.52672 0.089 C 0.5262 0.09247 0.52151 0.09802 0.52429 0.0994 C 0.52776 0.10102 0.53106 0.09524 0.53435 0.09247 C 0.53904 0.08831 0.54268 0.08299 0.54754 0.07883 C 0.56489 0.06242 0.55621 0.0749 0.57321 0.05479 C 0.57963 0.0467 0.58761 0.03306 0.59629 0.02751 C 0.60184 0.02358 0.60826 0.02312 0.61433 0.02058 C 0.6152 0.02844 0.61728 0.03653 0.61693 0.04462 C 0.61572 0.06589 0.6008 0.08207 0.61433 0.10611 C 0.61832 0.11327 0.62786 0.10842 0.6348 0.10958 C 0.65788 0.10842 0.68112 0.10911 0.7042 0.10611 C 0.71444 0.10472 0.71305 0.09131 0.71461 0.0823 C 0.7153 0.07744 0.72016 0.06635 0.71704 0.06843 C 0.71235 0.0712 0.71183 0.07976 0.7094 0.08553 C 0.70854 0.09131 0.70472 0.09755 0.7068 0.10287 C 0.70819 0.10703 0.71357 0.10703 0.71704 0.10611 C 0.7212 0.10449 0.72363 0.09871 0.72745 0.09594 C 0.73976 0.086 0.75312 0.07698 0.76596 0.06843 C 0.7677 0.0719 0.76961 0.07513 0.77117 0.07883 C 0.7729 0.08322 0.77238 0.09154 0.7762 0.09247 C 0.78695 0.09455 0.81679 0.07999 0.82772 0.07536 C 0.85288 0.05271 0.84195 0.05872 0.85843 0.05132 C 0.85809 0.05317 0.8449 0.0994 0.86103 0.10611 C 0.86676 0.10842 0.87301 0.1038 0.87908 0.10287 C 0.89001 0.0964 0.90163 0.09201 0.91256 0.08553 C 0.91707 0.08276 0.92089 0.07837 0.9254 0.07536 C 0.93026 0.07166 0.93546 0.0682 0.94067 0.06519 C 0.94205 0.06427 0.97051 0.05479 0.95871 0.05479 " pathEditMode="relative" ptsTypes="fffffffffffffffffffffffffffffffffffffffffffffffffffffffffffA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icipa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6" name="Picture 5" descr="Loca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7" name="Picture 6" descr="Pathway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8" name="Picture 7" descr="Regiona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9" name="Picture 8" descr="Nationa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10" name="Picture 9" descr="Internationa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11" name="Picture 10" descr="Intelligenc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12" name="Picture 11" descr="Connectivity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13" name="Picture 12" descr="Capability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14" name="Picture 13" descr="Resources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pic>
        <p:nvPicPr>
          <p:cNvPr id="15" name="Picture 14" descr="Titl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98336"/>
          </a:xfrm>
          <a:prstGeom prst="rect">
            <a:avLst/>
          </a:prstGeom>
        </p:spPr>
      </p:pic>
      <p:sp>
        <p:nvSpPr>
          <p:cNvPr id="20" name="Rectangle 19">
            <a:hlinkHover r:id="rId15" action="ppaction://hlinksldjump"/>
          </p:cNvPr>
          <p:cNvSpPr/>
          <p:nvPr/>
        </p:nvSpPr>
        <p:spPr>
          <a:xfrm>
            <a:off x="5715296" y="3317050"/>
            <a:ext cx="1431194" cy="890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/>
          <p:cNvSpPr/>
          <p:nvPr/>
        </p:nvSpPr>
        <p:spPr>
          <a:xfrm>
            <a:off x="0" y="-9476"/>
            <a:ext cx="9144000" cy="6556870"/>
          </a:xfrm>
          <a:prstGeom prst="frame">
            <a:avLst>
              <a:gd name="adj1" fmla="val 89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461641"/>
            <a:ext cx="9144000" cy="5012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2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SS Illustration -  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77"/>
            <a:ext cx="9144000" cy="6493799"/>
          </a:xfrm>
          <a:prstGeom prst="rect">
            <a:avLst/>
          </a:prstGeom>
        </p:spPr>
      </p:pic>
      <p:sp>
        <p:nvSpPr>
          <p:cNvPr id="5" name="Rectangle 4">
            <a:hlinkHover r:id="rId4" action="ppaction://hlinksldjump"/>
          </p:cNvPr>
          <p:cNvSpPr/>
          <p:nvPr/>
        </p:nvSpPr>
        <p:spPr>
          <a:xfrm>
            <a:off x="5715296" y="3317050"/>
            <a:ext cx="1431194" cy="890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9476"/>
            <a:ext cx="9144000" cy="6556870"/>
          </a:xfrm>
          <a:prstGeom prst="frame">
            <a:avLst>
              <a:gd name="adj1" fmla="val 89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61641"/>
            <a:ext cx="9144000" cy="5012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2" name="Rectangle 1">
            <a:hlinkHover r:id="rId4" action="ppaction://hlinksldjump"/>
          </p:cNvPr>
          <p:cNvSpPr/>
          <p:nvPr/>
        </p:nvSpPr>
        <p:spPr>
          <a:xfrm>
            <a:off x="3265816" y="3759200"/>
            <a:ext cx="1508172" cy="8109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Hover r:id="rId4" action="ppaction://hlinksldjump"/>
          </p:cNvPr>
          <p:cNvSpPr/>
          <p:nvPr/>
        </p:nvSpPr>
        <p:spPr>
          <a:xfrm>
            <a:off x="1927738" y="1984539"/>
            <a:ext cx="1099945" cy="1065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hlinkHover r:id="rId5" action="ppaction://hlinksldjump"/>
          </p:cNvPr>
          <p:cNvSpPr/>
          <p:nvPr/>
        </p:nvSpPr>
        <p:spPr>
          <a:xfrm>
            <a:off x="5797576" y="2250408"/>
            <a:ext cx="2835846" cy="1101701"/>
          </a:xfrm>
          <a:custGeom>
            <a:avLst/>
            <a:gdLst>
              <a:gd name="connsiteX0" fmla="*/ 0 w 2835846"/>
              <a:gd name="connsiteY0" fmla="*/ 565760 h 1101701"/>
              <a:gd name="connsiteX1" fmla="*/ 0 w 2835846"/>
              <a:gd name="connsiteY1" fmla="*/ 565760 h 1101701"/>
              <a:gd name="connsiteX2" fmla="*/ 47327 w 2835846"/>
              <a:gd name="connsiteY2" fmla="*/ 762971 h 1101701"/>
              <a:gd name="connsiteX3" fmla="*/ 63103 w 2835846"/>
              <a:gd name="connsiteY3" fmla="*/ 936516 h 1101701"/>
              <a:gd name="connsiteX4" fmla="*/ 70991 w 2835846"/>
              <a:gd name="connsiteY4" fmla="*/ 968070 h 1101701"/>
              <a:gd name="connsiteX5" fmla="*/ 496935 w 2835846"/>
              <a:gd name="connsiteY5" fmla="*/ 975958 h 1101701"/>
              <a:gd name="connsiteX6" fmla="*/ 844001 w 2835846"/>
              <a:gd name="connsiteY6" fmla="*/ 983846 h 1101701"/>
              <a:gd name="connsiteX7" fmla="*/ 1159515 w 2835846"/>
              <a:gd name="connsiteY7" fmla="*/ 999623 h 1101701"/>
              <a:gd name="connsiteX8" fmla="*/ 1364600 w 2835846"/>
              <a:gd name="connsiteY8" fmla="*/ 1007512 h 1101701"/>
              <a:gd name="connsiteX9" fmla="*/ 1593347 w 2835846"/>
              <a:gd name="connsiteY9" fmla="*/ 1023289 h 1101701"/>
              <a:gd name="connsiteX10" fmla="*/ 2153385 w 2835846"/>
              <a:gd name="connsiteY10" fmla="*/ 1039065 h 1101701"/>
              <a:gd name="connsiteX11" fmla="*/ 2445236 w 2835846"/>
              <a:gd name="connsiteY11" fmla="*/ 1078508 h 1101701"/>
              <a:gd name="connsiteX12" fmla="*/ 2579330 w 2835846"/>
              <a:gd name="connsiteY12" fmla="*/ 1086396 h 1101701"/>
              <a:gd name="connsiteX13" fmla="*/ 2792302 w 2835846"/>
              <a:gd name="connsiteY13" fmla="*/ 1046954 h 1101701"/>
              <a:gd name="connsiteX14" fmla="*/ 2800190 w 2835846"/>
              <a:gd name="connsiteY14" fmla="*/ 960181 h 1101701"/>
              <a:gd name="connsiteX15" fmla="*/ 2815966 w 2835846"/>
              <a:gd name="connsiteY15" fmla="*/ 912851 h 1101701"/>
              <a:gd name="connsiteX16" fmla="*/ 2823853 w 2835846"/>
              <a:gd name="connsiteY16" fmla="*/ 794524 h 1101701"/>
              <a:gd name="connsiteX17" fmla="*/ 2815966 w 2835846"/>
              <a:gd name="connsiteY17" fmla="*/ 415880 h 1101701"/>
              <a:gd name="connsiteX18" fmla="*/ 2737087 w 2835846"/>
              <a:gd name="connsiteY18" fmla="*/ 289665 h 1101701"/>
              <a:gd name="connsiteX19" fmla="*/ 2650320 w 2835846"/>
              <a:gd name="connsiteY19" fmla="*/ 202892 h 1101701"/>
              <a:gd name="connsiteX20" fmla="*/ 2610881 w 2835846"/>
              <a:gd name="connsiteY20" fmla="*/ 179227 h 1101701"/>
              <a:gd name="connsiteX21" fmla="*/ 2571442 w 2835846"/>
              <a:gd name="connsiteY21" fmla="*/ 139785 h 1101701"/>
              <a:gd name="connsiteX22" fmla="*/ 2532003 w 2835846"/>
              <a:gd name="connsiteY22" fmla="*/ 124008 h 1101701"/>
              <a:gd name="connsiteX23" fmla="*/ 2461012 w 2835846"/>
              <a:gd name="connsiteY23" fmla="*/ 84566 h 1101701"/>
              <a:gd name="connsiteX24" fmla="*/ 2303255 w 2835846"/>
              <a:gd name="connsiteY24" fmla="*/ 21459 h 1101701"/>
              <a:gd name="connsiteX25" fmla="*/ 2137610 w 2835846"/>
              <a:gd name="connsiteY25" fmla="*/ 21459 h 1101701"/>
              <a:gd name="connsiteX26" fmla="*/ 2035068 w 2835846"/>
              <a:gd name="connsiteY26" fmla="*/ 53012 h 1101701"/>
              <a:gd name="connsiteX27" fmla="*/ 1987740 w 2835846"/>
              <a:gd name="connsiteY27" fmla="*/ 76678 h 1101701"/>
              <a:gd name="connsiteX28" fmla="*/ 1924638 w 2835846"/>
              <a:gd name="connsiteY28" fmla="*/ 84566 h 1101701"/>
              <a:gd name="connsiteX29" fmla="*/ 1806320 w 2835846"/>
              <a:gd name="connsiteY29" fmla="*/ 139785 h 1101701"/>
              <a:gd name="connsiteX30" fmla="*/ 1632787 w 2835846"/>
              <a:gd name="connsiteY30" fmla="*/ 218669 h 1101701"/>
              <a:gd name="connsiteX31" fmla="*/ 1553908 w 2835846"/>
              <a:gd name="connsiteY31" fmla="*/ 258111 h 1101701"/>
              <a:gd name="connsiteX32" fmla="*/ 1451366 w 2835846"/>
              <a:gd name="connsiteY32" fmla="*/ 289665 h 1101701"/>
              <a:gd name="connsiteX33" fmla="*/ 1396151 w 2835846"/>
              <a:gd name="connsiteY33" fmla="*/ 313330 h 1101701"/>
              <a:gd name="connsiteX34" fmla="*/ 1333048 w 2835846"/>
              <a:gd name="connsiteY34" fmla="*/ 329107 h 1101701"/>
              <a:gd name="connsiteX35" fmla="*/ 1198955 w 2835846"/>
              <a:gd name="connsiteY35" fmla="*/ 360661 h 1101701"/>
              <a:gd name="connsiteX36" fmla="*/ 993870 w 2835846"/>
              <a:gd name="connsiteY36" fmla="*/ 415880 h 1101701"/>
              <a:gd name="connsiteX37" fmla="*/ 891328 w 2835846"/>
              <a:gd name="connsiteY37" fmla="*/ 447434 h 1101701"/>
              <a:gd name="connsiteX38" fmla="*/ 859777 w 2835846"/>
              <a:gd name="connsiteY38" fmla="*/ 455322 h 1101701"/>
              <a:gd name="connsiteX39" fmla="*/ 583702 w 2835846"/>
              <a:gd name="connsiteY39" fmla="*/ 471099 h 1101701"/>
              <a:gd name="connsiteX40" fmla="*/ 441720 w 2835846"/>
              <a:gd name="connsiteY40" fmla="*/ 494764 h 1101701"/>
              <a:gd name="connsiteX41" fmla="*/ 212972 w 2835846"/>
              <a:gd name="connsiteY41" fmla="*/ 510541 h 1101701"/>
              <a:gd name="connsiteX42" fmla="*/ 134094 w 2835846"/>
              <a:gd name="connsiteY42" fmla="*/ 518429 h 1101701"/>
              <a:gd name="connsiteX43" fmla="*/ 78879 w 2835846"/>
              <a:gd name="connsiteY43" fmla="*/ 534206 h 1101701"/>
              <a:gd name="connsiteX44" fmla="*/ 0 w 2835846"/>
              <a:gd name="connsiteY44" fmla="*/ 565760 h 110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35846" h="1101701">
                <a:moveTo>
                  <a:pt x="0" y="565760"/>
                </a:moveTo>
                <a:lnTo>
                  <a:pt x="0" y="565760"/>
                </a:lnTo>
                <a:cubicBezTo>
                  <a:pt x="42127" y="700578"/>
                  <a:pt x="36956" y="655797"/>
                  <a:pt x="47327" y="762971"/>
                </a:cubicBezTo>
                <a:cubicBezTo>
                  <a:pt x="52922" y="820788"/>
                  <a:pt x="56445" y="878812"/>
                  <a:pt x="63103" y="936516"/>
                </a:cubicBezTo>
                <a:cubicBezTo>
                  <a:pt x="64346" y="947286"/>
                  <a:pt x="60194" y="967088"/>
                  <a:pt x="70991" y="968070"/>
                </a:cubicBezTo>
                <a:cubicBezTo>
                  <a:pt x="212413" y="980927"/>
                  <a:pt x="354959" y="973060"/>
                  <a:pt x="496935" y="975958"/>
                </a:cubicBezTo>
                <a:lnTo>
                  <a:pt x="844001" y="983846"/>
                </a:lnTo>
                <a:lnTo>
                  <a:pt x="1159515" y="999623"/>
                </a:lnTo>
                <a:lnTo>
                  <a:pt x="1364600" y="1007512"/>
                </a:lnTo>
                <a:cubicBezTo>
                  <a:pt x="1440917" y="1011675"/>
                  <a:pt x="1516978" y="1020234"/>
                  <a:pt x="1593347" y="1023289"/>
                </a:cubicBezTo>
                <a:cubicBezTo>
                  <a:pt x="1779951" y="1030754"/>
                  <a:pt x="2153385" y="1039065"/>
                  <a:pt x="2153385" y="1039065"/>
                </a:cubicBezTo>
                <a:cubicBezTo>
                  <a:pt x="2275548" y="1079789"/>
                  <a:pt x="2198200" y="1057920"/>
                  <a:pt x="2445236" y="1078508"/>
                </a:cubicBezTo>
                <a:cubicBezTo>
                  <a:pt x="2489857" y="1082227"/>
                  <a:pt x="2534632" y="1083767"/>
                  <a:pt x="2579330" y="1086396"/>
                </a:cubicBezTo>
                <a:cubicBezTo>
                  <a:pt x="2722792" y="1080878"/>
                  <a:pt x="2779305" y="1144436"/>
                  <a:pt x="2792302" y="1046954"/>
                </a:cubicBezTo>
                <a:cubicBezTo>
                  <a:pt x="2796140" y="1018165"/>
                  <a:pt x="2795143" y="988783"/>
                  <a:pt x="2800190" y="960181"/>
                </a:cubicBezTo>
                <a:cubicBezTo>
                  <a:pt x="2803080" y="943804"/>
                  <a:pt x="2810707" y="928628"/>
                  <a:pt x="2815966" y="912851"/>
                </a:cubicBezTo>
                <a:cubicBezTo>
                  <a:pt x="2818595" y="873409"/>
                  <a:pt x="2821037" y="833953"/>
                  <a:pt x="2823853" y="794524"/>
                </a:cubicBezTo>
                <a:cubicBezTo>
                  <a:pt x="2833203" y="663615"/>
                  <a:pt x="2848776" y="555331"/>
                  <a:pt x="2815966" y="415880"/>
                </a:cubicBezTo>
                <a:cubicBezTo>
                  <a:pt x="2804604" y="367587"/>
                  <a:pt x="2772167" y="324747"/>
                  <a:pt x="2737087" y="289665"/>
                </a:cubicBezTo>
                <a:cubicBezTo>
                  <a:pt x="2708165" y="260741"/>
                  <a:pt x="2685394" y="223938"/>
                  <a:pt x="2650320" y="202892"/>
                </a:cubicBezTo>
                <a:cubicBezTo>
                  <a:pt x="2637174" y="195004"/>
                  <a:pt x="2622852" y="188805"/>
                  <a:pt x="2610881" y="179227"/>
                </a:cubicBezTo>
                <a:cubicBezTo>
                  <a:pt x="2596363" y="167612"/>
                  <a:pt x="2586673" y="150448"/>
                  <a:pt x="2571442" y="139785"/>
                </a:cubicBezTo>
                <a:cubicBezTo>
                  <a:pt x="2559843" y="131665"/>
                  <a:pt x="2544667" y="130341"/>
                  <a:pt x="2532003" y="124008"/>
                </a:cubicBezTo>
                <a:cubicBezTo>
                  <a:pt x="2507791" y="111901"/>
                  <a:pt x="2485417" y="96281"/>
                  <a:pt x="2461012" y="84566"/>
                </a:cubicBezTo>
                <a:cubicBezTo>
                  <a:pt x="2350029" y="31290"/>
                  <a:pt x="2373416" y="39000"/>
                  <a:pt x="2303255" y="21459"/>
                </a:cubicBezTo>
                <a:cubicBezTo>
                  <a:pt x="2233893" y="-13224"/>
                  <a:pt x="2274028" y="-369"/>
                  <a:pt x="2137610" y="21459"/>
                </a:cubicBezTo>
                <a:cubicBezTo>
                  <a:pt x="2101137" y="27295"/>
                  <a:pt x="2068276" y="37916"/>
                  <a:pt x="2035068" y="53012"/>
                </a:cubicBezTo>
                <a:cubicBezTo>
                  <a:pt x="2019011" y="60311"/>
                  <a:pt x="2004700" y="71832"/>
                  <a:pt x="1987740" y="76678"/>
                </a:cubicBezTo>
                <a:cubicBezTo>
                  <a:pt x="1967358" y="82502"/>
                  <a:pt x="1945672" y="81937"/>
                  <a:pt x="1924638" y="84566"/>
                </a:cubicBezTo>
                <a:cubicBezTo>
                  <a:pt x="1776529" y="140110"/>
                  <a:pt x="1942524" y="74027"/>
                  <a:pt x="1806320" y="139785"/>
                </a:cubicBezTo>
                <a:cubicBezTo>
                  <a:pt x="1749099" y="167411"/>
                  <a:pt x="1690319" y="191699"/>
                  <a:pt x="1632787" y="218669"/>
                </a:cubicBezTo>
                <a:cubicBezTo>
                  <a:pt x="1606170" y="231147"/>
                  <a:pt x="1582005" y="249465"/>
                  <a:pt x="1553908" y="258111"/>
                </a:cubicBezTo>
                <a:cubicBezTo>
                  <a:pt x="1519727" y="268629"/>
                  <a:pt x="1485120" y="277850"/>
                  <a:pt x="1451366" y="289665"/>
                </a:cubicBezTo>
                <a:cubicBezTo>
                  <a:pt x="1432466" y="296280"/>
                  <a:pt x="1415148" y="306997"/>
                  <a:pt x="1396151" y="313330"/>
                </a:cubicBezTo>
                <a:cubicBezTo>
                  <a:pt x="1375582" y="320187"/>
                  <a:pt x="1353998" y="323520"/>
                  <a:pt x="1333048" y="329107"/>
                </a:cubicBezTo>
                <a:cubicBezTo>
                  <a:pt x="1182483" y="369261"/>
                  <a:pt x="1394054" y="317302"/>
                  <a:pt x="1198955" y="360661"/>
                </a:cubicBezTo>
                <a:cubicBezTo>
                  <a:pt x="1143580" y="372968"/>
                  <a:pt x="1031279" y="405488"/>
                  <a:pt x="993870" y="415880"/>
                </a:cubicBezTo>
                <a:cubicBezTo>
                  <a:pt x="930809" y="453719"/>
                  <a:pt x="977173" y="433125"/>
                  <a:pt x="891328" y="447434"/>
                </a:cubicBezTo>
                <a:cubicBezTo>
                  <a:pt x="880635" y="449216"/>
                  <a:pt x="870551" y="454125"/>
                  <a:pt x="859777" y="455322"/>
                </a:cubicBezTo>
                <a:cubicBezTo>
                  <a:pt x="797700" y="462220"/>
                  <a:pt x="631194" y="468837"/>
                  <a:pt x="583702" y="471099"/>
                </a:cubicBezTo>
                <a:cubicBezTo>
                  <a:pt x="361394" y="495800"/>
                  <a:pt x="665484" y="459429"/>
                  <a:pt x="441720" y="494764"/>
                </a:cubicBezTo>
                <a:cubicBezTo>
                  <a:pt x="379712" y="504556"/>
                  <a:pt x="263052" y="507087"/>
                  <a:pt x="212972" y="510541"/>
                </a:cubicBezTo>
                <a:cubicBezTo>
                  <a:pt x="186611" y="512359"/>
                  <a:pt x="160387" y="515800"/>
                  <a:pt x="134094" y="518429"/>
                </a:cubicBezTo>
                <a:cubicBezTo>
                  <a:pt x="54593" y="544933"/>
                  <a:pt x="177887" y="504502"/>
                  <a:pt x="78879" y="534206"/>
                </a:cubicBezTo>
                <a:cubicBezTo>
                  <a:pt x="17978" y="552477"/>
                  <a:pt x="13147" y="560501"/>
                  <a:pt x="0" y="565760"/>
                </a:cubicBez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27584" y="980728"/>
            <a:ext cx="7921314" cy="5668640"/>
            <a:chOff x="729" y="808"/>
            <a:chExt cx="4501" cy="322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9" y="808"/>
              <a:ext cx="4368" cy="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729" y="808"/>
              <a:ext cx="4501" cy="3142"/>
              <a:chOff x="729" y="808"/>
              <a:chExt cx="4501" cy="3142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734" y="813"/>
                <a:ext cx="2182" cy="1591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782" y="813"/>
                <a:ext cx="2085" cy="162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782" y="812"/>
                <a:ext cx="186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National and Local Government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527" y="812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782" y="975"/>
                <a:ext cx="2085" cy="139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782" y="973"/>
                <a:ext cx="60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$1.5B (58%)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169" y="975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227" y="975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1344" y="975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782" y="1114"/>
                <a:ext cx="2085" cy="144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782" y="1113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835" y="1124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953" y="1119"/>
                <a:ext cx="133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Territorial Authorities $700m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300" y="1119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782" y="1258"/>
                <a:ext cx="2085" cy="144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782" y="125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835" y="126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953" y="1263"/>
                <a:ext cx="69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Tertiary $300m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1660" y="126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782" y="1402"/>
                <a:ext cx="2085" cy="145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72" name="Rectangle 26"/>
              <p:cNvSpPr>
                <a:spLocks noChangeArrowheads="1"/>
              </p:cNvSpPr>
              <p:nvPr/>
            </p:nvSpPr>
            <p:spPr bwMode="auto">
              <a:xfrm>
                <a:off x="782" y="1402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" name="Rectangle 27"/>
              <p:cNvSpPr>
                <a:spLocks noChangeArrowheads="1"/>
              </p:cNvSpPr>
              <p:nvPr/>
            </p:nvSpPr>
            <p:spPr bwMode="auto">
              <a:xfrm>
                <a:off x="835" y="1413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" name="Rectangle 28"/>
              <p:cNvSpPr>
                <a:spLocks noChangeArrowheads="1"/>
              </p:cNvSpPr>
              <p:nvPr/>
            </p:nvSpPr>
            <p:spPr bwMode="auto">
              <a:xfrm>
                <a:off x="953" y="1408"/>
                <a:ext cx="95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Conservation $167m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6" name="Rectangle 29"/>
              <p:cNvSpPr>
                <a:spLocks noChangeArrowheads="1"/>
              </p:cNvSpPr>
              <p:nvPr/>
            </p:nvSpPr>
            <p:spPr bwMode="auto">
              <a:xfrm>
                <a:off x="1887" y="1431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7" name="Rectangle 30"/>
              <p:cNvSpPr>
                <a:spLocks noChangeArrowheads="1"/>
              </p:cNvSpPr>
              <p:nvPr/>
            </p:nvSpPr>
            <p:spPr bwMode="auto">
              <a:xfrm>
                <a:off x="782" y="1547"/>
                <a:ext cx="2085" cy="145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78" name="Rectangle 31"/>
              <p:cNvSpPr>
                <a:spLocks noChangeArrowheads="1"/>
              </p:cNvSpPr>
              <p:nvPr/>
            </p:nvSpPr>
            <p:spPr bwMode="auto">
              <a:xfrm>
                <a:off x="782" y="154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9" name="Rectangle 32"/>
              <p:cNvSpPr>
                <a:spLocks noChangeArrowheads="1"/>
              </p:cNvSpPr>
              <p:nvPr/>
            </p:nvSpPr>
            <p:spPr bwMode="auto">
              <a:xfrm>
                <a:off x="835" y="155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0" name="Rectangle 33"/>
              <p:cNvSpPr>
                <a:spLocks noChangeArrowheads="1"/>
              </p:cNvSpPr>
              <p:nvPr/>
            </p:nvSpPr>
            <p:spPr bwMode="auto">
              <a:xfrm>
                <a:off x="953" y="1553"/>
                <a:ext cx="8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Primary Ed $136m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1" name="Rectangle 34"/>
              <p:cNvSpPr>
                <a:spLocks noChangeArrowheads="1"/>
              </p:cNvSpPr>
              <p:nvPr/>
            </p:nvSpPr>
            <p:spPr bwMode="auto">
              <a:xfrm>
                <a:off x="1801" y="155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2" name="Rectangle 35"/>
              <p:cNvSpPr>
                <a:spLocks noChangeArrowheads="1"/>
              </p:cNvSpPr>
              <p:nvPr/>
            </p:nvSpPr>
            <p:spPr bwMode="auto">
              <a:xfrm>
                <a:off x="782" y="1692"/>
                <a:ext cx="2085" cy="145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83" name="Rectangle 36"/>
              <p:cNvSpPr>
                <a:spLocks noChangeArrowheads="1"/>
              </p:cNvSpPr>
              <p:nvPr/>
            </p:nvSpPr>
            <p:spPr bwMode="auto">
              <a:xfrm>
                <a:off x="782" y="169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Rectangle 37"/>
              <p:cNvSpPr>
                <a:spLocks noChangeArrowheads="1"/>
              </p:cNvSpPr>
              <p:nvPr/>
            </p:nvSpPr>
            <p:spPr bwMode="auto">
              <a:xfrm>
                <a:off x="835" y="170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Rectangle 38"/>
              <p:cNvSpPr>
                <a:spLocks noChangeArrowheads="1"/>
              </p:cNvSpPr>
              <p:nvPr/>
            </p:nvSpPr>
            <p:spPr bwMode="auto">
              <a:xfrm>
                <a:off x="953" y="1697"/>
                <a:ext cx="9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Secondary Ed $100m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6" name="Rectangle 39"/>
              <p:cNvSpPr>
                <a:spLocks noChangeArrowheads="1"/>
              </p:cNvSpPr>
              <p:nvPr/>
            </p:nvSpPr>
            <p:spPr bwMode="auto">
              <a:xfrm>
                <a:off x="1922" y="169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Rectangle 40"/>
              <p:cNvSpPr>
                <a:spLocks noChangeArrowheads="1"/>
              </p:cNvSpPr>
              <p:nvPr/>
            </p:nvSpPr>
            <p:spPr bwMode="auto">
              <a:xfrm>
                <a:off x="782" y="1837"/>
                <a:ext cx="2085" cy="144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88" name="Rectangle 41"/>
              <p:cNvSpPr>
                <a:spLocks noChangeArrowheads="1"/>
              </p:cNvSpPr>
              <p:nvPr/>
            </p:nvSpPr>
            <p:spPr bwMode="auto">
              <a:xfrm>
                <a:off x="782" y="183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9" name="Rectangle 42"/>
              <p:cNvSpPr>
                <a:spLocks noChangeArrowheads="1"/>
              </p:cNvSpPr>
              <p:nvPr/>
            </p:nvSpPr>
            <p:spPr bwMode="auto">
              <a:xfrm>
                <a:off x="835" y="184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Rectangle 43"/>
              <p:cNvSpPr>
                <a:spLocks noChangeArrowheads="1"/>
              </p:cNvSpPr>
              <p:nvPr/>
            </p:nvSpPr>
            <p:spPr bwMode="auto">
              <a:xfrm>
                <a:off x="953" y="1843"/>
                <a:ext cx="7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Sport NZ $80m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1" name="Rectangle 44"/>
              <p:cNvSpPr>
                <a:spLocks noChangeArrowheads="1"/>
              </p:cNvSpPr>
              <p:nvPr/>
            </p:nvSpPr>
            <p:spPr bwMode="auto">
              <a:xfrm>
                <a:off x="1643" y="184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2" name="Rectangle 45"/>
              <p:cNvSpPr>
                <a:spLocks noChangeArrowheads="1"/>
              </p:cNvSpPr>
              <p:nvPr/>
            </p:nvSpPr>
            <p:spPr bwMode="auto">
              <a:xfrm>
                <a:off x="782" y="1981"/>
                <a:ext cx="2085" cy="145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93" name="Rectangle 46"/>
              <p:cNvSpPr>
                <a:spLocks noChangeArrowheads="1"/>
              </p:cNvSpPr>
              <p:nvPr/>
            </p:nvSpPr>
            <p:spPr bwMode="auto">
              <a:xfrm>
                <a:off x="782" y="198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4" name="Rectangle 47"/>
              <p:cNvSpPr>
                <a:spLocks noChangeArrowheads="1"/>
              </p:cNvSpPr>
              <p:nvPr/>
            </p:nvSpPr>
            <p:spPr bwMode="auto">
              <a:xfrm>
                <a:off x="835" y="199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5" name="Rectangle 48"/>
              <p:cNvSpPr>
                <a:spLocks noChangeArrowheads="1"/>
              </p:cNvSpPr>
              <p:nvPr/>
            </p:nvSpPr>
            <p:spPr bwMode="auto">
              <a:xfrm>
                <a:off x="953" y="1987"/>
                <a:ext cx="6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Health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6" name="Rectangle 49"/>
              <p:cNvSpPr>
                <a:spLocks noChangeArrowheads="1"/>
              </p:cNvSpPr>
              <p:nvPr/>
            </p:nvSpPr>
            <p:spPr bwMode="auto">
              <a:xfrm>
                <a:off x="1548" y="198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7" name="Rectangle 50"/>
              <p:cNvSpPr>
                <a:spLocks noChangeArrowheads="1"/>
              </p:cNvSpPr>
              <p:nvPr/>
            </p:nvSpPr>
            <p:spPr bwMode="auto">
              <a:xfrm>
                <a:off x="782" y="2126"/>
                <a:ext cx="2085" cy="138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98" name="Rectangle 51"/>
              <p:cNvSpPr>
                <a:spLocks noChangeArrowheads="1"/>
              </p:cNvSpPr>
              <p:nvPr/>
            </p:nvSpPr>
            <p:spPr bwMode="auto">
              <a:xfrm>
                <a:off x="782" y="2127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9" name="Rectangle 52"/>
              <p:cNvSpPr>
                <a:spLocks noChangeArrowheads="1"/>
              </p:cNvSpPr>
              <p:nvPr/>
            </p:nvSpPr>
            <p:spPr bwMode="auto">
              <a:xfrm>
                <a:off x="830" y="2139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0" name="Rectangle 53"/>
              <p:cNvSpPr>
                <a:spLocks noChangeArrowheads="1"/>
              </p:cNvSpPr>
              <p:nvPr/>
            </p:nvSpPr>
            <p:spPr bwMode="auto">
              <a:xfrm>
                <a:off x="953" y="2125"/>
                <a:ext cx="42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ACC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1" name="Rectangle 54"/>
              <p:cNvSpPr>
                <a:spLocks noChangeArrowheads="1"/>
              </p:cNvSpPr>
              <p:nvPr/>
            </p:nvSpPr>
            <p:spPr bwMode="auto">
              <a:xfrm>
                <a:off x="1281" y="2125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2" name="Rectangle 55"/>
              <p:cNvSpPr>
                <a:spLocks noChangeArrowheads="1"/>
              </p:cNvSpPr>
              <p:nvPr/>
            </p:nvSpPr>
            <p:spPr bwMode="auto">
              <a:xfrm>
                <a:off x="1371" y="213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3" name="Rectangle 56"/>
              <p:cNvSpPr>
                <a:spLocks noChangeArrowheads="1"/>
              </p:cNvSpPr>
              <p:nvPr/>
            </p:nvSpPr>
            <p:spPr bwMode="auto">
              <a:xfrm>
                <a:off x="782" y="2264"/>
                <a:ext cx="2085" cy="140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04" name="Rectangle 57"/>
              <p:cNvSpPr>
                <a:spLocks noChangeArrowheads="1"/>
              </p:cNvSpPr>
              <p:nvPr/>
            </p:nvSpPr>
            <p:spPr bwMode="auto">
              <a:xfrm>
                <a:off x="782" y="2266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5" name="Rectangle 58"/>
              <p:cNvSpPr>
                <a:spLocks noChangeArrowheads="1"/>
              </p:cNvSpPr>
              <p:nvPr/>
            </p:nvSpPr>
            <p:spPr bwMode="auto">
              <a:xfrm>
                <a:off x="830" y="2278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6" name="Rectangle 59"/>
              <p:cNvSpPr>
                <a:spLocks noChangeArrowheads="1"/>
              </p:cNvSpPr>
              <p:nvPr/>
            </p:nvSpPr>
            <p:spPr bwMode="auto">
              <a:xfrm>
                <a:off x="953" y="2264"/>
                <a:ext cx="56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MBIE $5m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7" name="Rectangle 60"/>
              <p:cNvSpPr>
                <a:spLocks noChangeArrowheads="1"/>
              </p:cNvSpPr>
              <p:nvPr/>
            </p:nvSpPr>
            <p:spPr bwMode="auto">
              <a:xfrm>
                <a:off x="1428" y="2273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8" name="Rectangle 61"/>
              <p:cNvSpPr>
                <a:spLocks noChangeArrowheads="1"/>
              </p:cNvSpPr>
              <p:nvPr/>
            </p:nvSpPr>
            <p:spPr bwMode="auto">
              <a:xfrm>
                <a:off x="2920" y="813"/>
                <a:ext cx="2183" cy="1591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09" name="Rectangle 62"/>
              <p:cNvSpPr>
                <a:spLocks noChangeArrowheads="1"/>
              </p:cNvSpPr>
              <p:nvPr/>
            </p:nvSpPr>
            <p:spPr bwMode="auto">
              <a:xfrm>
                <a:off x="2969" y="813"/>
                <a:ext cx="2085" cy="162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10" name="Rectangle 63"/>
              <p:cNvSpPr>
                <a:spLocks noChangeArrowheads="1"/>
              </p:cNvSpPr>
              <p:nvPr/>
            </p:nvSpPr>
            <p:spPr bwMode="auto">
              <a:xfrm>
                <a:off x="3755" y="808"/>
                <a:ext cx="1212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Statutory</a:t>
                </a:r>
                <a:r>
                  <a:rPr kumimoji="0" lang="en-US" altLang="en-US" sz="17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en-US" altLang="en-US" sz="1700" b="1" dirty="0" err="1">
                    <a:solidFill>
                      <a:srgbClr val="000000"/>
                    </a:solidFill>
                    <a:latin typeface="Calibri" pitchFamily="34" charset="0"/>
                  </a:rPr>
                  <a:t>O</a:t>
                </a:r>
                <a:r>
                  <a:rPr kumimoji="0" lang="en-US" altLang="en-US" sz="1700" b="1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rganisations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1" name="Rectangle 64"/>
              <p:cNvSpPr>
                <a:spLocks noChangeArrowheads="1"/>
              </p:cNvSpPr>
              <p:nvPr/>
            </p:nvSpPr>
            <p:spPr bwMode="auto">
              <a:xfrm>
                <a:off x="5053" y="812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2" name="Rectangle 65"/>
              <p:cNvSpPr>
                <a:spLocks noChangeArrowheads="1"/>
              </p:cNvSpPr>
              <p:nvPr/>
            </p:nvSpPr>
            <p:spPr bwMode="auto">
              <a:xfrm>
                <a:off x="2969" y="975"/>
                <a:ext cx="2085" cy="139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13" name="Rectangle 66"/>
              <p:cNvSpPr>
                <a:spLocks noChangeArrowheads="1"/>
              </p:cNvSpPr>
              <p:nvPr/>
            </p:nvSpPr>
            <p:spPr bwMode="auto">
              <a:xfrm>
                <a:off x="4492" y="975"/>
                <a:ext cx="506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$0.22B (8%)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5" name="Rectangle 68"/>
              <p:cNvSpPr>
                <a:spLocks noChangeArrowheads="1"/>
              </p:cNvSpPr>
              <p:nvPr/>
            </p:nvSpPr>
            <p:spPr bwMode="auto">
              <a:xfrm>
                <a:off x="5053" y="975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6" name="Rectangle 69"/>
              <p:cNvSpPr>
                <a:spLocks noChangeArrowheads="1"/>
              </p:cNvSpPr>
              <p:nvPr/>
            </p:nvSpPr>
            <p:spPr bwMode="auto">
              <a:xfrm>
                <a:off x="2969" y="1114"/>
                <a:ext cx="2085" cy="144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17" name="Rectangle 70"/>
              <p:cNvSpPr>
                <a:spLocks noChangeArrowheads="1"/>
              </p:cNvSpPr>
              <p:nvPr/>
            </p:nvSpPr>
            <p:spPr bwMode="auto">
              <a:xfrm>
                <a:off x="4180" y="1113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8" name="Rectangle 71"/>
              <p:cNvSpPr>
                <a:spLocks noChangeArrowheads="1"/>
              </p:cNvSpPr>
              <p:nvPr/>
            </p:nvSpPr>
            <p:spPr bwMode="auto">
              <a:xfrm>
                <a:off x="4232" y="1124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9" name="Rectangle 72"/>
              <p:cNvSpPr>
                <a:spLocks noChangeArrowheads="1"/>
              </p:cNvSpPr>
              <p:nvPr/>
            </p:nvSpPr>
            <p:spPr bwMode="auto">
              <a:xfrm>
                <a:off x="4246" y="1103"/>
                <a:ext cx="835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Gaming $120m</a:t>
                </a:r>
                <a:endPara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120" name="Rectangle 73"/>
              <p:cNvSpPr>
                <a:spLocks noChangeArrowheads="1"/>
              </p:cNvSpPr>
              <p:nvPr/>
            </p:nvSpPr>
            <p:spPr bwMode="auto">
              <a:xfrm>
                <a:off x="5053" y="1119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1" name="Rectangle 74"/>
              <p:cNvSpPr>
                <a:spLocks noChangeArrowheads="1"/>
              </p:cNvSpPr>
              <p:nvPr/>
            </p:nvSpPr>
            <p:spPr bwMode="auto">
              <a:xfrm>
                <a:off x="2969" y="1258"/>
                <a:ext cx="2085" cy="144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22" name="Rectangle 75"/>
              <p:cNvSpPr>
                <a:spLocks noChangeArrowheads="1"/>
              </p:cNvSpPr>
              <p:nvPr/>
            </p:nvSpPr>
            <p:spPr bwMode="auto">
              <a:xfrm>
                <a:off x="3760" y="125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3" name="Rectangle 76"/>
              <p:cNvSpPr>
                <a:spLocks noChangeArrowheads="1"/>
              </p:cNvSpPr>
              <p:nvPr/>
            </p:nvSpPr>
            <p:spPr bwMode="auto">
              <a:xfrm>
                <a:off x="3812" y="126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4" name="Rectangle 77"/>
              <p:cNvSpPr>
                <a:spLocks noChangeArrowheads="1"/>
              </p:cNvSpPr>
              <p:nvPr/>
            </p:nvSpPr>
            <p:spPr bwMode="auto">
              <a:xfrm>
                <a:off x="3930" y="1263"/>
                <a:ext cx="51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Lotteries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5" name="Rectangle 78"/>
              <p:cNvSpPr>
                <a:spLocks noChangeArrowheads="1"/>
              </p:cNvSpPr>
              <p:nvPr/>
            </p:nvSpPr>
            <p:spPr bwMode="auto">
              <a:xfrm>
                <a:off x="4364" y="1263"/>
                <a:ext cx="68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Sport NZ $50m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6" name="Rectangle 79"/>
              <p:cNvSpPr>
                <a:spLocks noChangeArrowheads="1"/>
              </p:cNvSpPr>
              <p:nvPr/>
            </p:nvSpPr>
            <p:spPr bwMode="auto">
              <a:xfrm>
                <a:off x="5053" y="126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7" name="Rectangle 80"/>
              <p:cNvSpPr>
                <a:spLocks noChangeArrowheads="1"/>
              </p:cNvSpPr>
              <p:nvPr/>
            </p:nvSpPr>
            <p:spPr bwMode="auto">
              <a:xfrm>
                <a:off x="2969" y="1402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28" name="Rectangle 81"/>
              <p:cNvSpPr>
                <a:spLocks noChangeArrowheads="1"/>
              </p:cNvSpPr>
              <p:nvPr/>
            </p:nvSpPr>
            <p:spPr bwMode="auto">
              <a:xfrm>
                <a:off x="3749" y="1402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9" name="Rectangle 82"/>
              <p:cNvSpPr>
                <a:spLocks noChangeArrowheads="1"/>
              </p:cNvSpPr>
              <p:nvPr/>
            </p:nvSpPr>
            <p:spPr bwMode="auto">
              <a:xfrm>
                <a:off x="3802" y="1413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0" name="Rectangle 83"/>
              <p:cNvSpPr>
                <a:spLocks noChangeArrowheads="1"/>
              </p:cNvSpPr>
              <p:nvPr/>
            </p:nvSpPr>
            <p:spPr bwMode="auto">
              <a:xfrm>
                <a:off x="3970" y="1408"/>
                <a:ext cx="126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Community Trusts $20m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1" name="Rectangle 84"/>
              <p:cNvSpPr>
                <a:spLocks noChangeArrowheads="1"/>
              </p:cNvSpPr>
              <p:nvPr/>
            </p:nvSpPr>
            <p:spPr bwMode="auto">
              <a:xfrm>
                <a:off x="5053" y="1408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2" name="Rectangle 85"/>
              <p:cNvSpPr>
                <a:spLocks noChangeArrowheads="1"/>
              </p:cNvSpPr>
              <p:nvPr/>
            </p:nvSpPr>
            <p:spPr bwMode="auto">
              <a:xfrm>
                <a:off x="2969" y="1547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33" name="Rectangle 86"/>
              <p:cNvSpPr>
                <a:spLocks noChangeArrowheads="1"/>
              </p:cNvSpPr>
              <p:nvPr/>
            </p:nvSpPr>
            <p:spPr bwMode="auto">
              <a:xfrm>
                <a:off x="3971" y="154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4" name="Rectangle 87"/>
              <p:cNvSpPr>
                <a:spLocks noChangeArrowheads="1"/>
              </p:cNvSpPr>
              <p:nvPr/>
            </p:nvSpPr>
            <p:spPr bwMode="auto">
              <a:xfrm>
                <a:off x="4023" y="155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5" name="Rectangle 88"/>
              <p:cNvSpPr>
                <a:spLocks noChangeArrowheads="1"/>
              </p:cNvSpPr>
              <p:nvPr/>
            </p:nvSpPr>
            <p:spPr bwMode="auto">
              <a:xfrm>
                <a:off x="4141" y="1553"/>
                <a:ext cx="102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 Trusts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6" name="Rectangle 89"/>
              <p:cNvSpPr>
                <a:spLocks noChangeArrowheads="1"/>
              </p:cNvSpPr>
              <p:nvPr/>
            </p:nvSpPr>
            <p:spPr bwMode="auto">
              <a:xfrm>
                <a:off x="5053" y="155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7" name="Rectangle 90"/>
              <p:cNvSpPr>
                <a:spLocks noChangeArrowheads="1"/>
              </p:cNvSpPr>
              <p:nvPr/>
            </p:nvSpPr>
            <p:spPr bwMode="auto">
              <a:xfrm>
                <a:off x="2969" y="1692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38" name="Rectangle 91"/>
              <p:cNvSpPr>
                <a:spLocks noChangeArrowheads="1"/>
              </p:cNvSpPr>
              <p:nvPr/>
            </p:nvSpPr>
            <p:spPr bwMode="auto">
              <a:xfrm>
                <a:off x="3781" y="169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9" name="Rectangle 92"/>
              <p:cNvSpPr>
                <a:spLocks noChangeArrowheads="1"/>
              </p:cNvSpPr>
              <p:nvPr/>
            </p:nvSpPr>
            <p:spPr bwMode="auto">
              <a:xfrm>
                <a:off x="3833" y="170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0" name="Rectangle 93"/>
              <p:cNvSpPr>
                <a:spLocks noChangeArrowheads="1"/>
              </p:cNvSpPr>
              <p:nvPr/>
            </p:nvSpPr>
            <p:spPr bwMode="auto">
              <a:xfrm>
                <a:off x="3951" y="1697"/>
                <a:ext cx="122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Lotteries facilities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1" name="Rectangle 94"/>
              <p:cNvSpPr>
                <a:spLocks noChangeArrowheads="1"/>
              </p:cNvSpPr>
              <p:nvPr/>
            </p:nvSpPr>
            <p:spPr bwMode="auto">
              <a:xfrm>
                <a:off x="5053" y="169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2" name="Rectangle 95"/>
              <p:cNvSpPr>
                <a:spLocks noChangeArrowheads="1"/>
              </p:cNvSpPr>
              <p:nvPr/>
            </p:nvSpPr>
            <p:spPr bwMode="auto">
              <a:xfrm>
                <a:off x="2969" y="1837"/>
                <a:ext cx="2085" cy="144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43" name="Rectangle 96"/>
              <p:cNvSpPr>
                <a:spLocks noChangeArrowheads="1"/>
              </p:cNvSpPr>
              <p:nvPr/>
            </p:nvSpPr>
            <p:spPr bwMode="auto">
              <a:xfrm>
                <a:off x="4327" y="1825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4" name="Rectangle 97"/>
              <p:cNvSpPr>
                <a:spLocks noChangeArrowheads="1"/>
              </p:cNvSpPr>
              <p:nvPr/>
            </p:nvSpPr>
            <p:spPr bwMode="auto">
              <a:xfrm>
                <a:off x="4521" y="184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5" name="Rectangle 98"/>
              <p:cNvSpPr>
                <a:spLocks noChangeArrowheads="1"/>
              </p:cNvSpPr>
              <p:nvPr/>
            </p:nvSpPr>
            <p:spPr bwMode="auto">
              <a:xfrm>
                <a:off x="4477" y="1827"/>
                <a:ext cx="5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NZRB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6" name="Rectangle 99"/>
              <p:cNvSpPr>
                <a:spLocks noChangeArrowheads="1"/>
              </p:cNvSpPr>
              <p:nvPr/>
            </p:nvSpPr>
            <p:spPr bwMode="auto">
              <a:xfrm>
                <a:off x="5053" y="184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7" name="Rectangle 100"/>
              <p:cNvSpPr>
                <a:spLocks noChangeArrowheads="1"/>
              </p:cNvSpPr>
              <p:nvPr/>
            </p:nvSpPr>
            <p:spPr bwMode="auto">
              <a:xfrm>
                <a:off x="2969" y="1981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48" name="Rectangle 101"/>
              <p:cNvSpPr>
                <a:spLocks noChangeArrowheads="1"/>
              </p:cNvSpPr>
              <p:nvPr/>
            </p:nvSpPr>
            <p:spPr bwMode="auto">
              <a:xfrm>
                <a:off x="3922" y="198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9" name="Rectangle 102"/>
              <p:cNvSpPr>
                <a:spLocks noChangeArrowheads="1"/>
              </p:cNvSpPr>
              <p:nvPr/>
            </p:nvSpPr>
            <p:spPr bwMode="auto">
              <a:xfrm>
                <a:off x="3974" y="199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0" name="Rectangle 103"/>
              <p:cNvSpPr>
                <a:spLocks noChangeArrowheads="1"/>
              </p:cNvSpPr>
              <p:nvPr/>
            </p:nvSpPr>
            <p:spPr bwMode="auto">
              <a:xfrm>
                <a:off x="4092" y="1987"/>
                <a:ext cx="107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Licensing Trusts $1m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1" name="Rectangle 104"/>
              <p:cNvSpPr>
                <a:spLocks noChangeArrowheads="1"/>
              </p:cNvSpPr>
              <p:nvPr/>
            </p:nvSpPr>
            <p:spPr bwMode="auto">
              <a:xfrm>
                <a:off x="5053" y="198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2" name="Rectangle 105"/>
              <p:cNvSpPr>
                <a:spLocks noChangeArrowheads="1"/>
              </p:cNvSpPr>
              <p:nvPr/>
            </p:nvSpPr>
            <p:spPr bwMode="auto">
              <a:xfrm>
                <a:off x="2969" y="2126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53" name="Rectangle 106"/>
              <p:cNvSpPr>
                <a:spLocks noChangeArrowheads="1"/>
              </p:cNvSpPr>
              <p:nvPr/>
            </p:nvSpPr>
            <p:spPr bwMode="auto">
              <a:xfrm>
                <a:off x="4301" y="2125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4" name="Rectangle 107"/>
              <p:cNvSpPr>
                <a:spLocks noChangeArrowheads="1"/>
              </p:cNvSpPr>
              <p:nvPr/>
            </p:nvSpPr>
            <p:spPr bwMode="auto">
              <a:xfrm>
                <a:off x="4354" y="2136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5" name="Rectangle 108"/>
              <p:cNvSpPr>
                <a:spLocks noChangeArrowheads="1"/>
              </p:cNvSpPr>
              <p:nvPr/>
            </p:nvSpPr>
            <p:spPr bwMode="auto">
              <a:xfrm>
                <a:off x="4417" y="2124"/>
                <a:ext cx="67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Casinos $1m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6" name="Rectangle 109"/>
              <p:cNvSpPr>
                <a:spLocks noChangeArrowheads="1"/>
              </p:cNvSpPr>
              <p:nvPr/>
            </p:nvSpPr>
            <p:spPr bwMode="auto">
              <a:xfrm>
                <a:off x="5053" y="2131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7" name="Rectangle 110"/>
              <p:cNvSpPr>
                <a:spLocks noChangeArrowheads="1"/>
              </p:cNvSpPr>
              <p:nvPr/>
            </p:nvSpPr>
            <p:spPr bwMode="auto">
              <a:xfrm>
                <a:off x="2969" y="2271"/>
                <a:ext cx="2085" cy="127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58" name="Rectangle 111"/>
              <p:cNvSpPr>
                <a:spLocks noChangeArrowheads="1"/>
              </p:cNvSpPr>
              <p:nvPr/>
            </p:nvSpPr>
            <p:spPr bwMode="auto">
              <a:xfrm>
                <a:off x="4096" y="2270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9" name="Rectangle 112"/>
              <p:cNvSpPr>
                <a:spLocks noChangeArrowheads="1"/>
              </p:cNvSpPr>
              <p:nvPr/>
            </p:nvSpPr>
            <p:spPr bwMode="auto">
              <a:xfrm>
                <a:off x="729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0" name="Rectangle 113"/>
              <p:cNvSpPr>
                <a:spLocks noChangeArrowheads="1"/>
              </p:cNvSpPr>
              <p:nvPr/>
            </p:nvSpPr>
            <p:spPr bwMode="auto">
              <a:xfrm>
                <a:off x="729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1" name="Rectangle 114"/>
              <p:cNvSpPr>
                <a:spLocks noChangeArrowheads="1"/>
              </p:cNvSpPr>
              <p:nvPr/>
            </p:nvSpPr>
            <p:spPr bwMode="auto">
              <a:xfrm>
                <a:off x="734" y="808"/>
                <a:ext cx="21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2" name="Rectangle 115"/>
              <p:cNvSpPr>
                <a:spLocks noChangeArrowheads="1"/>
              </p:cNvSpPr>
              <p:nvPr/>
            </p:nvSpPr>
            <p:spPr bwMode="auto">
              <a:xfrm>
                <a:off x="2916" y="808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3" name="Rectangle 116"/>
              <p:cNvSpPr>
                <a:spLocks noChangeArrowheads="1"/>
              </p:cNvSpPr>
              <p:nvPr/>
            </p:nvSpPr>
            <p:spPr bwMode="auto">
              <a:xfrm>
                <a:off x="2920" y="808"/>
                <a:ext cx="218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4" name="Rectangle 117"/>
              <p:cNvSpPr>
                <a:spLocks noChangeArrowheads="1"/>
              </p:cNvSpPr>
              <p:nvPr/>
            </p:nvSpPr>
            <p:spPr bwMode="auto">
              <a:xfrm>
                <a:off x="5103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5" name="Rectangle 118"/>
              <p:cNvSpPr>
                <a:spLocks noChangeArrowheads="1"/>
              </p:cNvSpPr>
              <p:nvPr/>
            </p:nvSpPr>
            <p:spPr bwMode="auto">
              <a:xfrm>
                <a:off x="5103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6" name="Rectangle 119"/>
              <p:cNvSpPr>
                <a:spLocks noChangeArrowheads="1"/>
              </p:cNvSpPr>
              <p:nvPr/>
            </p:nvSpPr>
            <p:spPr bwMode="auto">
              <a:xfrm>
                <a:off x="729" y="813"/>
                <a:ext cx="5" cy="15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7" name="Rectangle 120"/>
              <p:cNvSpPr>
                <a:spLocks noChangeArrowheads="1"/>
              </p:cNvSpPr>
              <p:nvPr/>
            </p:nvSpPr>
            <p:spPr bwMode="auto">
              <a:xfrm>
                <a:off x="2916" y="813"/>
                <a:ext cx="4" cy="15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8" name="Rectangle 121"/>
              <p:cNvSpPr>
                <a:spLocks noChangeArrowheads="1"/>
              </p:cNvSpPr>
              <p:nvPr/>
            </p:nvSpPr>
            <p:spPr bwMode="auto">
              <a:xfrm>
                <a:off x="5103" y="813"/>
                <a:ext cx="5" cy="15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9" name="Rectangle 122"/>
              <p:cNvSpPr>
                <a:spLocks noChangeArrowheads="1"/>
              </p:cNvSpPr>
              <p:nvPr/>
            </p:nvSpPr>
            <p:spPr bwMode="auto">
              <a:xfrm>
                <a:off x="734" y="2408"/>
                <a:ext cx="2182" cy="13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0" name="Rectangle 123"/>
              <p:cNvSpPr>
                <a:spLocks noChangeArrowheads="1"/>
              </p:cNvSpPr>
              <p:nvPr/>
            </p:nvSpPr>
            <p:spPr bwMode="auto">
              <a:xfrm>
                <a:off x="782" y="2408"/>
                <a:ext cx="2085" cy="1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1" name="Rectangle 124"/>
              <p:cNvSpPr>
                <a:spLocks noChangeArrowheads="1"/>
              </p:cNvSpPr>
              <p:nvPr/>
            </p:nvSpPr>
            <p:spPr bwMode="auto">
              <a:xfrm>
                <a:off x="782" y="240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2" name="Rectangle 125"/>
              <p:cNvSpPr>
                <a:spLocks noChangeArrowheads="1"/>
              </p:cNvSpPr>
              <p:nvPr/>
            </p:nvSpPr>
            <p:spPr bwMode="auto">
              <a:xfrm>
                <a:off x="782" y="2536"/>
                <a:ext cx="2085" cy="1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3" name="Rectangle 126"/>
              <p:cNvSpPr>
                <a:spLocks noChangeArrowheads="1"/>
              </p:cNvSpPr>
              <p:nvPr/>
            </p:nvSpPr>
            <p:spPr bwMode="auto">
              <a:xfrm>
                <a:off x="782" y="253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4" name="Rectangle 127"/>
              <p:cNvSpPr>
                <a:spLocks noChangeArrowheads="1"/>
              </p:cNvSpPr>
              <p:nvPr/>
            </p:nvSpPr>
            <p:spPr bwMode="auto">
              <a:xfrm>
                <a:off x="782" y="2663"/>
                <a:ext cx="2085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5" name="Rectangle 128"/>
              <p:cNvSpPr>
                <a:spLocks noChangeArrowheads="1"/>
              </p:cNvSpPr>
              <p:nvPr/>
            </p:nvSpPr>
            <p:spPr bwMode="auto">
              <a:xfrm>
                <a:off x="782" y="2661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6" name="Rectangle 129"/>
              <p:cNvSpPr>
                <a:spLocks noChangeArrowheads="1"/>
              </p:cNvSpPr>
              <p:nvPr/>
            </p:nvSpPr>
            <p:spPr bwMode="auto">
              <a:xfrm>
                <a:off x="782" y="2789"/>
                <a:ext cx="2085" cy="1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7" name="Rectangle 130"/>
              <p:cNvSpPr>
                <a:spLocks noChangeArrowheads="1"/>
              </p:cNvSpPr>
              <p:nvPr/>
            </p:nvSpPr>
            <p:spPr bwMode="auto">
              <a:xfrm>
                <a:off x="782" y="278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8" name="Rectangle 131"/>
              <p:cNvSpPr>
                <a:spLocks noChangeArrowheads="1"/>
              </p:cNvSpPr>
              <p:nvPr/>
            </p:nvSpPr>
            <p:spPr bwMode="auto">
              <a:xfrm>
                <a:off x="782" y="2916"/>
                <a:ext cx="2085" cy="1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9" name="Rectangle 132"/>
              <p:cNvSpPr>
                <a:spLocks noChangeArrowheads="1"/>
              </p:cNvSpPr>
              <p:nvPr/>
            </p:nvSpPr>
            <p:spPr bwMode="auto">
              <a:xfrm>
                <a:off x="782" y="2915"/>
                <a:ext cx="74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Participants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0" name="Rectangle 133"/>
              <p:cNvSpPr>
                <a:spLocks noChangeArrowheads="1"/>
              </p:cNvSpPr>
              <p:nvPr/>
            </p:nvSpPr>
            <p:spPr bwMode="auto">
              <a:xfrm>
                <a:off x="1439" y="2915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1" name="Rectangle 134"/>
              <p:cNvSpPr>
                <a:spLocks noChangeArrowheads="1"/>
              </p:cNvSpPr>
              <p:nvPr/>
            </p:nvSpPr>
            <p:spPr bwMode="auto">
              <a:xfrm>
                <a:off x="782" y="3078"/>
                <a:ext cx="2085" cy="1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82" name="Rectangle 135"/>
              <p:cNvSpPr>
                <a:spLocks noChangeArrowheads="1"/>
              </p:cNvSpPr>
              <p:nvPr/>
            </p:nvSpPr>
            <p:spPr bwMode="auto">
              <a:xfrm>
                <a:off x="782" y="3078"/>
                <a:ext cx="61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$0.67B (26%)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3" name="Rectangle 136"/>
              <p:cNvSpPr>
                <a:spLocks noChangeArrowheads="1"/>
              </p:cNvSpPr>
              <p:nvPr/>
            </p:nvSpPr>
            <p:spPr bwMode="auto">
              <a:xfrm>
                <a:off x="1401" y="3078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4" name="Rectangle 137"/>
              <p:cNvSpPr>
                <a:spLocks noChangeArrowheads="1"/>
              </p:cNvSpPr>
              <p:nvPr/>
            </p:nvSpPr>
            <p:spPr bwMode="auto">
              <a:xfrm>
                <a:off x="782" y="3217"/>
                <a:ext cx="2085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85" name="Rectangle 138"/>
              <p:cNvSpPr>
                <a:spLocks noChangeArrowheads="1"/>
              </p:cNvSpPr>
              <p:nvPr/>
            </p:nvSpPr>
            <p:spPr bwMode="auto">
              <a:xfrm>
                <a:off x="782" y="321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6" name="Rectangle 139"/>
              <p:cNvSpPr>
                <a:spLocks noChangeArrowheads="1"/>
              </p:cNvSpPr>
              <p:nvPr/>
            </p:nvSpPr>
            <p:spPr bwMode="auto">
              <a:xfrm>
                <a:off x="835" y="322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7" name="Rectangle 140"/>
              <p:cNvSpPr>
                <a:spLocks noChangeArrowheads="1"/>
              </p:cNvSpPr>
              <p:nvPr/>
            </p:nvSpPr>
            <p:spPr bwMode="auto">
              <a:xfrm>
                <a:off x="953" y="3223"/>
                <a:ext cx="145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Participation charges $296m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8" name="Rectangle 141"/>
              <p:cNvSpPr>
                <a:spLocks noChangeArrowheads="1"/>
              </p:cNvSpPr>
              <p:nvPr/>
            </p:nvSpPr>
            <p:spPr bwMode="auto">
              <a:xfrm>
                <a:off x="2269" y="322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9" name="Rectangle 142"/>
              <p:cNvSpPr>
                <a:spLocks noChangeArrowheads="1"/>
              </p:cNvSpPr>
              <p:nvPr/>
            </p:nvSpPr>
            <p:spPr bwMode="auto">
              <a:xfrm>
                <a:off x="782" y="3361"/>
                <a:ext cx="2085" cy="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90" name="Rectangle 143"/>
              <p:cNvSpPr>
                <a:spLocks noChangeArrowheads="1"/>
              </p:cNvSpPr>
              <p:nvPr/>
            </p:nvSpPr>
            <p:spPr bwMode="auto">
              <a:xfrm>
                <a:off x="782" y="336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1" name="Rectangle 144"/>
              <p:cNvSpPr>
                <a:spLocks noChangeArrowheads="1"/>
              </p:cNvSpPr>
              <p:nvPr/>
            </p:nvSpPr>
            <p:spPr bwMode="auto">
              <a:xfrm>
                <a:off x="835" y="337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2" name="Rectangle 145"/>
              <p:cNvSpPr>
                <a:spLocks noChangeArrowheads="1"/>
              </p:cNvSpPr>
              <p:nvPr/>
            </p:nvSpPr>
            <p:spPr bwMode="auto">
              <a:xfrm>
                <a:off x="953" y="3367"/>
                <a:ext cx="108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Subscriptions $193m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3" name="Rectangle 146"/>
              <p:cNvSpPr>
                <a:spLocks noChangeArrowheads="1"/>
              </p:cNvSpPr>
              <p:nvPr/>
            </p:nvSpPr>
            <p:spPr bwMode="auto">
              <a:xfrm>
                <a:off x="1917" y="336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4" name="Rectangle 147"/>
              <p:cNvSpPr>
                <a:spLocks noChangeArrowheads="1"/>
              </p:cNvSpPr>
              <p:nvPr/>
            </p:nvSpPr>
            <p:spPr bwMode="auto">
              <a:xfrm>
                <a:off x="782" y="3507"/>
                <a:ext cx="2085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95" name="Rectangle 148"/>
              <p:cNvSpPr>
                <a:spLocks noChangeArrowheads="1"/>
              </p:cNvSpPr>
              <p:nvPr/>
            </p:nvSpPr>
            <p:spPr bwMode="auto">
              <a:xfrm>
                <a:off x="782" y="3506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6" name="Rectangle 149"/>
              <p:cNvSpPr>
                <a:spLocks noChangeArrowheads="1"/>
              </p:cNvSpPr>
              <p:nvPr/>
            </p:nvSpPr>
            <p:spPr bwMode="auto">
              <a:xfrm>
                <a:off x="835" y="3517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7" name="Rectangle 150"/>
              <p:cNvSpPr>
                <a:spLocks noChangeArrowheads="1"/>
              </p:cNvSpPr>
              <p:nvPr/>
            </p:nvSpPr>
            <p:spPr bwMode="auto">
              <a:xfrm>
                <a:off x="953" y="3512"/>
                <a:ext cx="94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Tuition fees $93m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8" name="Rectangle 151"/>
              <p:cNvSpPr>
                <a:spLocks noChangeArrowheads="1"/>
              </p:cNvSpPr>
              <p:nvPr/>
            </p:nvSpPr>
            <p:spPr bwMode="auto">
              <a:xfrm>
                <a:off x="1784" y="3512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9" name="Rectangle 152"/>
              <p:cNvSpPr>
                <a:spLocks noChangeArrowheads="1"/>
              </p:cNvSpPr>
              <p:nvPr/>
            </p:nvSpPr>
            <p:spPr bwMode="auto">
              <a:xfrm>
                <a:off x="782" y="3651"/>
                <a:ext cx="2085" cy="1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0" name="Rectangle 153"/>
              <p:cNvSpPr>
                <a:spLocks noChangeArrowheads="1"/>
              </p:cNvSpPr>
              <p:nvPr/>
            </p:nvSpPr>
            <p:spPr bwMode="auto">
              <a:xfrm>
                <a:off x="782" y="3653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1" name="Rectangle 154"/>
              <p:cNvSpPr>
                <a:spLocks noChangeArrowheads="1"/>
              </p:cNvSpPr>
              <p:nvPr/>
            </p:nvSpPr>
            <p:spPr bwMode="auto">
              <a:xfrm>
                <a:off x="830" y="3665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2" name="Rectangle 155"/>
              <p:cNvSpPr>
                <a:spLocks noChangeArrowheads="1"/>
              </p:cNvSpPr>
              <p:nvPr/>
            </p:nvSpPr>
            <p:spPr bwMode="auto">
              <a:xfrm>
                <a:off x="953" y="3651"/>
                <a:ext cx="19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Admission and hire of equipment $93m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3" name="Rectangle 156"/>
              <p:cNvSpPr>
                <a:spLocks noChangeArrowheads="1"/>
              </p:cNvSpPr>
              <p:nvPr/>
            </p:nvSpPr>
            <p:spPr bwMode="auto">
              <a:xfrm>
                <a:off x="2778" y="3660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4" name="Rectangle 157"/>
              <p:cNvSpPr>
                <a:spLocks noChangeArrowheads="1"/>
              </p:cNvSpPr>
              <p:nvPr/>
            </p:nvSpPr>
            <p:spPr bwMode="auto">
              <a:xfrm>
                <a:off x="2920" y="2408"/>
                <a:ext cx="2183" cy="1381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5" name="Rectangle 158"/>
              <p:cNvSpPr>
                <a:spLocks noChangeArrowheads="1"/>
              </p:cNvSpPr>
              <p:nvPr/>
            </p:nvSpPr>
            <p:spPr bwMode="auto">
              <a:xfrm>
                <a:off x="2969" y="2408"/>
                <a:ext cx="2085" cy="128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6" name="Rectangle 159"/>
              <p:cNvSpPr>
                <a:spLocks noChangeArrowheads="1"/>
              </p:cNvSpPr>
              <p:nvPr/>
            </p:nvSpPr>
            <p:spPr bwMode="auto">
              <a:xfrm>
                <a:off x="5053" y="240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7" name="Rectangle 160"/>
              <p:cNvSpPr>
                <a:spLocks noChangeArrowheads="1"/>
              </p:cNvSpPr>
              <p:nvPr/>
            </p:nvSpPr>
            <p:spPr bwMode="auto">
              <a:xfrm>
                <a:off x="2969" y="2536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8" name="Rectangle 161"/>
              <p:cNvSpPr>
                <a:spLocks noChangeArrowheads="1"/>
              </p:cNvSpPr>
              <p:nvPr/>
            </p:nvSpPr>
            <p:spPr bwMode="auto">
              <a:xfrm>
                <a:off x="5053" y="253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9" name="Rectangle 162"/>
              <p:cNvSpPr>
                <a:spLocks noChangeArrowheads="1"/>
              </p:cNvSpPr>
              <p:nvPr/>
            </p:nvSpPr>
            <p:spPr bwMode="auto">
              <a:xfrm>
                <a:off x="2969" y="2663"/>
                <a:ext cx="2085" cy="126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0" name="Rectangle 163"/>
              <p:cNvSpPr>
                <a:spLocks noChangeArrowheads="1"/>
              </p:cNvSpPr>
              <p:nvPr/>
            </p:nvSpPr>
            <p:spPr bwMode="auto">
              <a:xfrm>
                <a:off x="5053" y="2661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1" name="Rectangle 164"/>
              <p:cNvSpPr>
                <a:spLocks noChangeArrowheads="1"/>
              </p:cNvSpPr>
              <p:nvPr/>
            </p:nvSpPr>
            <p:spPr bwMode="auto">
              <a:xfrm>
                <a:off x="2969" y="2789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2" name="Rectangle 165"/>
              <p:cNvSpPr>
                <a:spLocks noChangeArrowheads="1"/>
              </p:cNvSpPr>
              <p:nvPr/>
            </p:nvSpPr>
            <p:spPr bwMode="auto">
              <a:xfrm>
                <a:off x="5053" y="278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3" name="Rectangle 166"/>
              <p:cNvSpPr>
                <a:spLocks noChangeArrowheads="1"/>
              </p:cNvSpPr>
              <p:nvPr/>
            </p:nvSpPr>
            <p:spPr bwMode="auto">
              <a:xfrm>
                <a:off x="2969" y="2916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4" name="Rectangle 167"/>
              <p:cNvSpPr>
                <a:spLocks noChangeArrowheads="1"/>
              </p:cNvSpPr>
              <p:nvPr/>
            </p:nvSpPr>
            <p:spPr bwMode="auto">
              <a:xfrm>
                <a:off x="5053" y="2915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5" name="Rectangle 168"/>
              <p:cNvSpPr>
                <a:spLocks noChangeArrowheads="1"/>
              </p:cNvSpPr>
              <p:nvPr/>
            </p:nvSpPr>
            <p:spPr bwMode="auto">
              <a:xfrm>
                <a:off x="2969" y="3043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6" name="Rectangle 169"/>
              <p:cNvSpPr>
                <a:spLocks noChangeArrowheads="1"/>
              </p:cNvSpPr>
              <p:nvPr/>
            </p:nvSpPr>
            <p:spPr bwMode="auto">
              <a:xfrm>
                <a:off x="5053" y="3042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7" name="Rectangle 170"/>
              <p:cNvSpPr>
                <a:spLocks noChangeArrowheads="1"/>
              </p:cNvSpPr>
              <p:nvPr/>
            </p:nvSpPr>
            <p:spPr bwMode="auto">
              <a:xfrm>
                <a:off x="2969" y="3170"/>
                <a:ext cx="2085" cy="163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8" name="Rectangle 171"/>
              <p:cNvSpPr>
                <a:spLocks noChangeArrowheads="1"/>
              </p:cNvSpPr>
              <p:nvPr/>
            </p:nvSpPr>
            <p:spPr bwMode="auto">
              <a:xfrm>
                <a:off x="3835" y="3169"/>
                <a:ext cx="132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Business and Personal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9" name="Rectangle 172"/>
              <p:cNvSpPr>
                <a:spLocks noChangeArrowheads="1"/>
              </p:cNvSpPr>
              <p:nvPr/>
            </p:nvSpPr>
            <p:spPr bwMode="auto">
              <a:xfrm>
                <a:off x="5053" y="3169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0" name="Rectangle 173"/>
              <p:cNvSpPr>
                <a:spLocks noChangeArrowheads="1"/>
              </p:cNvSpPr>
              <p:nvPr/>
            </p:nvSpPr>
            <p:spPr bwMode="auto">
              <a:xfrm>
                <a:off x="2969" y="3333"/>
                <a:ext cx="2085" cy="138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21" name="Rectangle 174"/>
              <p:cNvSpPr>
                <a:spLocks noChangeArrowheads="1"/>
              </p:cNvSpPr>
              <p:nvPr/>
            </p:nvSpPr>
            <p:spPr bwMode="auto">
              <a:xfrm>
                <a:off x="4492" y="3333"/>
                <a:ext cx="56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$0.22B (8%)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2" name="Rectangle 175"/>
              <p:cNvSpPr>
                <a:spLocks noChangeArrowheads="1"/>
              </p:cNvSpPr>
              <p:nvPr/>
            </p:nvSpPr>
            <p:spPr bwMode="auto">
              <a:xfrm>
                <a:off x="5053" y="3333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3" name="Rectangle 176"/>
              <p:cNvSpPr>
                <a:spLocks noChangeArrowheads="1"/>
              </p:cNvSpPr>
              <p:nvPr/>
            </p:nvSpPr>
            <p:spPr bwMode="auto">
              <a:xfrm>
                <a:off x="2969" y="3471"/>
                <a:ext cx="2085" cy="145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24" name="Rectangle 177"/>
              <p:cNvSpPr>
                <a:spLocks noChangeArrowheads="1"/>
              </p:cNvSpPr>
              <p:nvPr/>
            </p:nvSpPr>
            <p:spPr bwMode="auto">
              <a:xfrm>
                <a:off x="3983" y="347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5" name="Rectangle 178"/>
              <p:cNvSpPr>
                <a:spLocks noChangeArrowheads="1"/>
              </p:cNvSpPr>
              <p:nvPr/>
            </p:nvSpPr>
            <p:spPr bwMode="auto">
              <a:xfrm>
                <a:off x="4036" y="348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6" name="Rectangle 179"/>
              <p:cNvSpPr>
                <a:spLocks noChangeArrowheads="1"/>
              </p:cNvSpPr>
              <p:nvPr/>
            </p:nvSpPr>
            <p:spPr bwMode="auto">
              <a:xfrm>
                <a:off x="4154" y="3477"/>
                <a:ext cx="104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Commercial $145m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7" name="Rectangle 180"/>
              <p:cNvSpPr>
                <a:spLocks noChangeArrowheads="1"/>
              </p:cNvSpPr>
              <p:nvPr/>
            </p:nvSpPr>
            <p:spPr bwMode="auto">
              <a:xfrm>
                <a:off x="5078" y="347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8" name="Rectangle 181"/>
              <p:cNvSpPr>
                <a:spLocks noChangeArrowheads="1"/>
              </p:cNvSpPr>
              <p:nvPr/>
            </p:nvSpPr>
            <p:spPr bwMode="auto">
              <a:xfrm>
                <a:off x="2969" y="3616"/>
                <a:ext cx="2085" cy="138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29" name="Rectangle 182"/>
              <p:cNvSpPr>
                <a:spLocks noChangeArrowheads="1"/>
              </p:cNvSpPr>
              <p:nvPr/>
            </p:nvSpPr>
            <p:spPr bwMode="auto">
              <a:xfrm>
                <a:off x="3658" y="3618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0" name="Rectangle 183"/>
              <p:cNvSpPr>
                <a:spLocks noChangeArrowheads="1"/>
              </p:cNvSpPr>
              <p:nvPr/>
            </p:nvSpPr>
            <p:spPr bwMode="auto">
              <a:xfrm>
                <a:off x="3706" y="3630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1" name="Rectangle 184"/>
              <p:cNvSpPr>
                <a:spLocks noChangeArrowheads="1"/>
              </p:cNvSpPr>
              <p:nvPr/>
            </p:nvSpPr>
            <p:spPr bwMode="auto">
              <a:xfrm>
                <a:off x="3829" y="3616"/>
                <a:ext cx="66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Donations/b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2" name="Rectangle 185"/>
              <p:cNvSpPr>
                <a:spLocks noChangeArrowheads="1"/>
              </p:cNvSpPr>
              <p:nvPr/>
            </p:nvSpPr>
            <p:spPr bwMode="auto">
              <a:xfrm>
                <a:off x="4405" y="3616"/>
                <a:ext cx="74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equests $75m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3" name="Rectangle 186"/>
              <p:cNvSpPr>
                <a:spLocks noChangeArrowheads="1"/>
              </p:cNvSpPr>
              <p:nvPr/>
            </p:nvSpPr>
            <p:spPr bwMode="auto">
              <a:xfrm>
                <a:off x="5053" y="3625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4" name="Rectangle 187"/>
              <p:cNvSpPr>
                <a:spLocks noChangeArrowheads="1"/>
              </p:cNvSpPr>
              <p:nvPr/>
            </p:nvSpPr>
            <p:spPr bwMode="auto">
              <a:xfrm>
                <a:off x="729" y="240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5" name="Rectangle 188"/>
              <p:cNvSpPr>
                <a:spLocks noChangeArrowheads="1"/>
              </p:cNvSpPr>
              <p:nvPr/>
            </p:nvSpPr>
            <p:spPr bwMode="auto">
              <a:xfrm>
                <a:off x="734" y="2404"/>
                <a:ext cx="218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6" name="Rectangle 189"/>
              <p:cNvSpPr>
                <a:spLocks noChangeArrowheads="1"/>
              </p:cNvSpPr>
              <p:nvPr/>
            </p:nvSpPr>
            <p:spPr bwMode="auto">
              <a:xfrm>
                <a:off x="2916" y="2404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7" name="Rectangle 190"/>
              <p:cNvSpPr>
                <a:spLocks noChangeArrowheads="1"/>
              </p:cNvSpPr>
              <p:nvPr/>
            </p:nvSpPr>
            <p:spPr bwMode="auto">
              <a:xfrm>
                <a:off x="2920" y="2404"/>
                <a:ext cx="21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8" name="Rectangle 191"/>
              <p:cNvSpPr>
                <a:spLocks noChangeArrowheads="1"/>
              </p:cNvSpPr>
              <p:nvPr/>
            </p:nvSpPr>
            <p:spPr bwMode="auto">
              <a:xfrm>
                <a:off x="5103" y="240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9" name="Rectangle 192"/>
              <p:cNvSpPr>
                <a:spLocks noChangeArrowheads="1"/>
              </p:cNvSpPr>
              <p:nvPr/>
            </p:nvSpPr>
            <p:spPr bwMode="auto">
              <a:xfrm>
                <a:off x="729" y="2408"/>
                <a:ext cx="5" cy="13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0" name="Rectangle 193"/>
              <p:cNvSpPr>
                <a:spLocks noChangeArrowheads="1"/>
              </p:cNvSpPr>
              <p:nvPr/>
            </p:nvSpPr>
            <p:spPr bwMode="auto">
              <a:xfrm>
                <a:off x="729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1" name="Rectangle 194"/>
              <p:cNvSpPr>
                <a:spLocks noChangeArrowheads="1"/>
              </p:cNvSpPr>
              <p:nvPr/>
            </p:nvSpPr>
            <p:spPr bwMode="auto">
              <a:xfrm>
                <a:off x="729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2" name="Rectangle 195"/>
              <p:cNvSpPr>
                <a:spLocks noChangeArrowheads="1"/>
              </p:cNvSpPr>
              <p:nvPr/>
            </p:nvSpPr>
            <p:spPr bwMode="auto">
              <a:xfrm>
                <a:off x="734" y="3789"/>
                <a:ext cx="21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3" name="Rectangle 196"/>
              <p:cNvSpPr>
                <a:spLocks noChangeArrowheads="1"/>
              </p:cNvSpPr>
              <p:nvPr/>
            </p:nvSpPr>
            <p:spPr bwMode="auto">
              <a:xfrm>
                <a:off x="2916" y="2408"/>
                <a:ext cx="4" cy="13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4" name="Rectangle 197"/>
              <p:cNvSpPr>
                <a:spLocks noChangeArrowheads="1"/>
              </p:cNvSpPr>
              <p:nvPr/>
            </p:nvSpPr>
            <p:spPr bwMode="auto">
              <a:xfrm>
                <a:off x="2916" y="37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5" name="Rectangle 198"/>
              <p:cNvSpPr>
                <a:spLocks noChangeArrowheads="1"/>
              </p:cNvSpPr>
              <p:nvPr/>
            </p:nvSpPr>
            <p:spPr bwMode="auto">
              <a:xfrm>
                <a:off x="2920" y="3789"/>
                <a:ext cx="218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6" name="Rectangle 199"/>
              <p:cNvSpPr>
                <a:spLocks noChangeArrowheads="1"/>
              </p:cNvSpPr>
              <p:nvPr/>
            </p:nvSpPr>
            <p:spPr bwMode="auto">
              <a:xfrm>
                <a:off x="5103" y="2408"/>
                <a:ext cx="5" cy="13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7" name="Rectangle 200"/>
              <p:cNvSpPr>
                <a:spLocks noChangeArrowheads="1"/>
              </p:cNvSpPr>
              <p:nvPr/>
            </p:nvSpPr>
            <p:spPr bwMode="auto">
              <a:xfrm>
                <a:off x="5103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8" name="Rectangle 201"/>
              <p:cNvSpPr>
                <a:spLocks noChangeArrowheads="1"/>
              </p:cNvSpPr>
              <p:nvPr/>
            </p:nvSpPr>
            <p:spPr bwMode="auto">
              <a:xfrm>
                <a:off x="5103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9" name="Rectangle 202"/>
              <p:cNvSpPr>
                <a:spLocks noChangeArrowheads="1"/>
              </p:cNvSpPr>
              <p:nvPr/>
            </p:nvSpPr>
            <p:spPr bwMode="auto">
              <a:xfrm>
                <a:off x="782" y="379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0" name="Oval 203"/>
              <p:cNvSpPr>
                <a:spLocks noChangeArrowheads="1"/>
              </p:cNvSpPr>
              <p:nvPr/>
            </p:nvSpPr>
            <p:spPr bwMode="auto">
              <a:xfrm>
                <a:off x="2483" y="1949"/>
                <a:ext cx="846" cy="788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2738" y="188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3203" y="2125"/>
              <a:ext cx="13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609" y="2198"/>
              <a:ext cx="60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$2.6B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3119" y="2459"/>
              <a:ext cx="13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3931" y="108942"/>
            <a:ext cx="833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Class 4 as part of total sport funding</a:t>
            </a:r>
            <a:endParaRPr lang="en-NZ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0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27584" y="908720"/>
            <a:ext cx="7921314" cy="5668640"/>
            <a:chOff x="729" y="808"/>
            <a:chExt cx="4501" cy="322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9" y="808"/>
              <a:ext cx="4368" cy="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729" y="808"/>
              <a:ext cx="4501" cy="3142"/>
              <a:chOff x="729" y="808"/>
              <a:chExt cx="4501" cy="3142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734" y="813"/>
                <a:ext cx="2182" cy="1591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782" y="813"/>
                <a:ext cx="2085" cy="162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782" y="812"/>
                <a:ext cx="186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National and Local Government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527" y="812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782" y="975"/>
                <a:ext cx="2085" cy="139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782" y="973"/>
                <a:ext cx="60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</a:t>
                </a:r>
                <a:r>
                  <a:rPr lang="en-US" altLang="en-US" sz="1400" b="1" i="1" dirty="0" smtClean="0">
                    <a:solidFill>
                      <a:srgbClr val="000000"/>
                    </a:solidFill>
                    <a:latin typeface="Calibri" pitchFamily="34" charset="0"/>
                  </a:rPr>
                  <a:t>0.1</a:t>
                </a: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 (8%)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169" y="975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227" y="975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1344" y="975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835" y="1124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953" y="1119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300" y="1119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782" y="1258"/>
                <a:ext cx="2085" cy="144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782" y="1257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835" y="126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953" y="1263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1660" y="126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2" name="Rectangle 26"/>
              <p:cNvSpPr>
                <a:spLocks noChangeArrowheads="1"/>
              </p:cNvSpPr>
              <p:nvPr/>
            </p:nvSpPr>
            <p:spPr bwMode="auto">
              <a:xfrm>
                <a:off x="782" y="1402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3" name="Rectangle 27"/>
              <p:cNvSpPr>
                <a:spLocks noChangeArrowheads="1"/>
              </p:cNvSpPr>
              <p:nvPr/>
            </p:nvSpPr>
            <p:spPr bwMode="auto">
              <a:xfrm>
                <a:off x="835" y="1413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" name="Rectangle 28"/>
              <p:cNvSpPr>
                <a:spLocks noChangeArrowheads="1"/>
              </p:cNvSpPr>
              <p:nvPr/>
            </p:nvSpPr>
            <p:spPr bwMode="auto">
              <a:xfrm>
                <a:off x="953" y="1408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6" name="Rectangle 29"/>
              <p:cNvSpPr>
                <a:spLocks noChangeArrowheads="1"/>
              </p:cNvSpPr>
              <p:nvPr/>
            </p:nvSpPr>
            <p:spPr bwMode="auto">
              <a:xfrm>
                <a:off x="1887" y="1431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8" name="Rectangle 31"/>
              <p:cNvSpPr>
                <a:spLocks noChangeArrowheads="1"/>
              </p:cNvSpPr>
              <p:nvPr/>
            </p:nvSpPr>
            <p:spPr bwMode="auto">
              <a:xfrm>
                <a:off x="782" y="1547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9" name="Rectangle 32"/>
              <p:cNvSpPr>
                <a:spLocks noChangeArrowheads="1"/>
              </p:cNvSpPr>
              <p:nvPr/>
            </p:nvSpPr>
            <p:spPr bwMode="auto">
              <a:xfrm>
                <a:off x="835" y="155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0" name="Rectangle 33"/>
              <p:cNvSpPr>
                <a:spLocks noChangeArrowheads="1"/>
              </p:cNvSpPr>
              <p:nvPr/>
            </p:nvSpPr>
            <p:spPr bwMode="auto">
              <a:xfrm>
                <a:off x="953" y="1553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1" name="Rectangle 34"/>
              <p:cNvSpPr>
                <a:spLocks noChangeArrowheads="1"/>
              </p:cNvSpPr>
              <p:nvPr/>
            </p:nvSpPr>
            <p:spPr bwMode="auto">
              <a:xfrm>
                <a:off x="1801" y="155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3" name="Rectangle 36"/>
              <p:cNvSpPr>
                <a:spLocks noChangeArrowheads="1"/>
              </p:cNvSpPr>
              <p:nvPr/>
            </p:nvSpPr>
            <p:spPr bwMode="auto">
              <a:xfrm>
                <a:off x="782" y="1691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Rectangle 37"/>
              <p:cNvSpPr>
                <a:spLocks noChangeArrowheads="1"/>
              </p:cNvSpPr>
              <p:nvPr/>
            </p:nvSpPr>
            <p:spPr bwMode="auto">
              <a:xfrm>
                <a:off x="835" y="170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5" name="Rectangle 38"/>
              <p:cNvSpPr>
                <a:spLocks noChangeArrowheads="1"/>
              </p:cNvSpPr>
              <p:nvPr/>
            </p:nvSpPr>
            <p:spPr bwMode="auto">
              <a:xfrm>
                <a:off x="953" y="1697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6" name="Rectangle 39"/>
              <p:cNvSpPr>
                <a:spLocks noChangeArrowheads="1"/>
              </p:cNvSpPr>
              <p:nvPr/>
            </p:nvSpPr>
            <p:spPr bwMode="auto">
              <a:xfrm>
                <a:off x="1922" y="169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7" name="Rectangle 40"/>
              <p:cNvSpPr>
                <a:spLocks noChangeArrowheads="1"/>
              </p:cNvSpPr>
              <p:nvPr/>
            </p:nvSpPr>
            <p:spPr bwMode="auto">
              <a:xfrm>
                <a:off x="782" y="1837"/>
                <a:ext cx="2085" cy="144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88" name="Rectangle 41"/>
              <p:cNvSpPr>
                <a:spLocks noChangeArrowheads="1"/>
              </p:cNvSpPr>
              <p:nvPr/>
            </p:nvSpPr>
            <p:spPr bwMode="auto">
              <a:xfrm>
                <a:off x="782" y="183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9" name="Rectangle 42"/>
              <p:cNvSpPr>
                <a:spLocks noChangeArrowheads="1"/>
              </p:cNvSpPr>
              <p:nvPr/>
            </p:nvSpPr>
            <p:spPr bwMode="auto">
              <a:xfrm>
                <a:off x="835" y="184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0" name="Rectangle 43"/>
              <p:cNvSpPr>
                <a:spLocks noChangeArrowheads="1"/>
              </p:cNvSpPr>
              <p:nvPr/>
            </p:nvSpPr>
            <p:spPr bwMode="auto">
              <a:xfrm>
                <a:off x="953" y="1843"/>
                <a:ext cx="7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Sport NZ $80m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1" name="Rectangle 44"/>
              <p:cNvSpPr>
                <a:spLocks noChangeArrowheads="1"/>
              </p:cNvSpPr>
              <p:nvPr/>
            </p:nvSpPr>
            <p:spPr bwMode="auto">
              <a:xfrm>
                <a:off x="1643" y="184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2" name="Rectangle 45"/>
              <p:cNvSpPr>
                <a:spLocks noChangeArrowheads="1"/>
              </p:cNvSpPr>
              <p:nvPr/>
            </p:nvSpPr>
            <p:spPr bwMode="auto">
              <a:xfrm>
                <a:off x="782" y="1981"/>
                <a:ext cx="2085" cy="145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93" name="Rectangle 46"/>
              <p:cNvSpPr>
                <a:spLocks noChangeArrowheads="1"/>
              </p:cNvSpPr>
              <p:nvPr/>
            </p:nvSpPr>
            <p:spPr bwMode="auto">
              <a:xfrm>
                <a:off x="782" y="198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4" name="Rectangle 47"/>
              <p:cNvSpPr>
                <a:spLocks noChangeArrowheads="1"/>
              </p:cNvSpPr>
              <p:nvPr/>
            </p:nvSpPr>
            <p:spPr bwMode="auto">
              <a:xfrm>
                <a:off x="835" y="199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5" name="Rectangle 48"/>
              <p:cNvSpPr>
                <a:spLocks noChangeArrowheads="1"/>
              </p:cNvSpPr>
              <p:nvPr/>
            </p:nvSpPr>
            <p:spPr bwMode="auto">
              <a:xfrm>
                <a:off x="953" y="1987"/>
                <a:ext cx="6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Health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6" name="Rectangle 49"/>
              <p:cNvSpPr>
                <a:spLocks noChangeArrowheads="1"/>
              </p:cNvSpPr>
              <p:nvPr/>
            </p:nvSpPr>
            <p:spPr bwMode="auto">
              <a:xfrm>
                <a:off x="1548" y="198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7" name="Rectangle 50"/>
              <p:cNvSpPr>
                <a:spLocks noChangeArrowheads="1"/>
              </p:cNvSpPr>
              <p:nvPr/>
            </p:nvSpPr>
            <p:spPr bwMode="auto">
              <a:xfrm>
                <a:off x="782" y="2126"/>
                <a:ext cx="2085" cy="138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098" name="Rectangle 51"/>
              <p:cNvSpPr>
                <a:spLocks noChangeArrowheads="1"/>
              </p:cNvSpPr>
              <p:nvPr/>
            </p:nvSpPr>
            <p:spPr bwMode="auto">
              <a:xfrm>
                <a:off x="782" y="2127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9" name="Rectangle 52"/>
              <p:cNvSpPr>
                <a:spLocks noChangeArrowheads="1"/>
              </p:cNvSpPr>
              <p:nvPr/>
            </p:nvSpPr>
            <p:spPr bwMode="auto">
              <a:xfrm>
                <a:off x="830" y="2139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0" name="Rectangle 53"/>
              <p:cNvSpPr>
                <a:spLocks noChangeArrowheads="1"/>
              </p:cNvSpPr>
              <p:nvPr/>
            </p:nvSpPr>
            <p:spPr bwMode="auto">
              <a:xfrm>
                <a:off x="953" y="2125"/>
                <a:ext cx="42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ACC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1" name="Rectangle 54"/>
              <p:cNvSpPr>
                <a:spLocks noChangeArrowheads="1"/>
              </p:cNvSpPr>
              <p:nvPr/>
            </p:nvSpPr>
            <p:spPr bwMode="auto">
              <a:xfrm>
                <a:off x="1281" y="2125"/>
                <a:ext cx="0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2" name="Rectangle 55"/>
              <p:cNvSpPr>
                <a:spLocks noChangeArrowheads="1"/>
              </p:cNvSpPr>
              <p:nvPr/>
            </p:nvSpPr>
            <p:spPr bwMode="auto">
              <a:xfrm>
                <a:off x="1371" y="213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3" name="Rectangle 56"/>
              <p:cNvSpPr>
                <a:spLocks noChangeArrowheads="1"/>
              </p:cNvSpPr>
              <p:nvPr/>
            </p:nvSpPr>
            <p:spPr bwMode="auto">
              <a:xfrm>
                <a:off x="782" y="2264"/>
                <a:ext cx="2085" cy="140"/>
              </a:xfrm>
              <a:prstGeom prst="rect">
                <a:avLst/>
              </a:prstGeom>
              <a:solidFill>
                <a:srgbClr val="548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04" name="Rectangle 57"/>
              <p:cNvSpPr>
                <a:spLocks noChangeArrowheads="1"/>
              </p:cNvSpPr>
              <p:nvPr/>
            </p:nvSpPr>
            <p:spPr bwMode="auto">
              <a:xfrm>
                <a:off x="782" y="2266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5" name="Rectangle 58"/>
              <p:cNvSpPr>
                <a:spLocks noChangeArrowheads="1"/>
              </p:cNvSpPr>
              <p:nvPr/>
            </p:nvSpPr>
            <p:spPr bwMode="auto">
              <a:xfrm>
                <a:off x="830" y="2278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6" name="Rectangle 59"/>
              <p:cNvSpPr>
                <a:spLocks noChangeArrowheads="1"/>
              </p:cNvSpPr>
              <p:nvPr/>
            </p:nvSpPr>
            <p:spPr bwMode="auto">
              <a:xfrm>
                <a:off x="953" y="2264"/>
                <a:ext cx="56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MBIE $5m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7" name="Rectangle 60"/>
              <p:cNvSpPr>
                <a:spLocks noChangeArrowheads="1"/>
              </p:cNvSpPr>
              <p:nvPr/>
            </p:nvSpPr>
            <p:spPr bwMode="auto">
              <a:xfrm>
                <a:off x="1428" y="2273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8" name="Rectangle 61"/>
              <p:cNvSpPr>
                <a:spLocks noChangeArrowheads="1"/>
              </p:cNvSpPr>
              <p:nvPr/>
            </p:nvSpPr>
            <p:spPr bwMode="auto">
              <a:xfrm>
                <a:off x="2920" y="813"/>
                <a:ext cx="2183" cy="1591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09" name="Rectangle 62"/>
              <p:cNvSpPr>
                <a:spLocks noChangeArrowheads="1"/>
              </p:cNvSpPr>
              <p:nvPr/>
            </p:nvSpPr>
            <p:spPr bwMode="auto">
              <a:xfrm>
                <a:off x="2969" y="813"/>
                <a:ext cx="2085" cy="162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10" name="Rectangle 63"/>
              <p:cNvSpPr>
                <a:spLocks noChangeArrowheads="1"/>
              </p:cNvSpPr>
              <p:nvPr/>
            </p:nvSpPr>
            <p:spPr bwMode="auto">
              <a:xfrm>
                <a:off x="3755" y="808"/>
                <a:ext cx="132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Statutory</a:t>
                </a:r>
                <a:r>
                  <a:rPr kumimoji="0" lang="en-US" altLang="en-US" sz="17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altLang="en-US" sz="1700" b="1" i="0" u="none" strike="noStrike" cap="none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organisations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1" name="Rectangle 64"/>
              <p:cNvSpPr>
                <a:spLocks noChangeArrowheads="1"/>
              </p:cNvSpPr>
              <p:nvPr/>
            </p:nvSpPr>
            <p:spPr bwMode="auto">
              <a:xfrm>
                <a:off x="5053" y="812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2" name="Rectangle 65"/>
              <p:cNvSpPr>
                <a:spLocks noChangeArrowheads="1"/>
              </p:cNvSpPr>
              <p:nvPr/>
            </p:nvSpPr>
            <p:spPr bwMode="auto">
              <a:xfrm>
                <a:off x="2969" y="975"/>
                <a:ext cx="2085" cy="139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13" name="Rectangle 66"/>
              <p:cNvSpPr>
                <a:spLocks noChangeArrowheads="1"/>
              </p:cNvSpPr>
              <p:nvPr/>
            </p:nvSpPr>
            <p:spPr bwMode="auto">
              <a:xfrm>
                <a:off x="4492" y="975"/>
                <a:ext cx="55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$0.22B (18%)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5" name="Rectangle 68"/>
              <p:cNvSpPr>
                <a:spLocks noChangeArrowheads="1"/>
              </p:cNvSpPr>
              <p:nvPr/>
            </p:nvSpPr>
            <p:spPr bwMode="auto">
              <a:xfrm>
                <a:off x="5053" y="975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6" name="Rectangle 69"/>
              <p:cNvSpPr>
                <a:spLocks noChangeArrowheads="1"/>
              </p:cNvSpPr>
              <p:nvPr/>
            </p:nvSpPr>
            <p:spPr bwMode="auto">
              <a:xfrm>
                <a:off x="2969" y="1114"/>
                <a:ext cx="2085" cy="144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17" name="Rectangle 70"/>
              <p:cNvSpPr>
                <a:spLocks noChangeArrowheads="1"/>
              </p:cNvSpPr>
              <p:nvPr/>
            </p:nvSpPr>
            <p:spPr bwMode="auto">
              <a:xfrm>
                <a:off x="4180" y="1113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8" name="Rectangle 71"/>
              <p:cNvSpPr>
                <a:spLocks noChangeArrowheads="1"/>
              </p:cNvSpPr>
              <p:nvPr/>
            </p:nvSpPr>
            <p:spPr bwMode="auto">
              <a:xfrm>
                <a:off x="4232" y="1124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9" name="Rectangle 72"/>
              <p:cNvSpPr>
                <a:spLocks noChangeArrowheads="1"/>
              </p:cNvSpPr>
              <p:nvPr/>
            </p:nvSpPr>
            <p:spPr bwMode="auto">
              <a:xfrm>
                <a:off x="4306" y="1107"/>
                <a:ext cx="775" cy="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Gaming $120m</a:t>
                </a:r>
                <a:endPara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3120" name="Rectangle 73"/>
              <p:cNvSpPr>
                <a:spLocks noChangeArrowheads="1"/>
              </p:cNvSpPr>
              <p:nvPr/>
            </p:nvSpPr>
            <p:spPr bwMode="auto">
              <a:xfrm>
                <a:off x="5053" y="1119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1" name="Rectangle 74"/>
              <p:cNvSpPr>
                <a:spLocks noChangeArrowheads="1"/>
              </p:cNvSpPr>
              <p:nvPr/>
            </p:nvSpPr>
            <p:spPr bwMode="auto">
              <a:xfrm>
                <a:off x="2969" y="1258"/>
                <a:ext cx="2085" cy="144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22" name="Rectangle 75"/>
              <p:cNvSpPr>
                <a:spLocks noChangeArrowheads="1"/>
              </p:cNvSpPr>
              <p:nvPr/>
            </p:nvSpPr>
            <p:spPr bwMode="auto">
              <a:xfrm>
                <a:off x="3760" y="125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3" name="Rectangle 76"/>
              <p:cNvSpPr>
                <a:spLocks noChangeArrowheads="1"/>
              </p:cNvSpPr>
              <p:nvPr/>
            </p:nvSpPr>
            <p:spPr bwMode="auto">
              <a:xfrm>
                <a:off x="3812" y="126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4" name="Rectangle 77"/>
              <p:cNvSpPr>
                <a:spLocks noChangeArrowheads="1"/>
              </p:cNvSpPr>
              <p:nvPr/>
            </p:nvSpPr>
            <p:spPr bwMode="auto">
              <a:xfrm>
                <a:off x="3930" y="1263"/>
                <a:ext cx="51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Lotteries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5" name="Rectangle 78"/>
              <p:cNvSpPr>
                <a:spLocks noChangeArrowheads="1"/>
              </p:cNvSpPr>
              <p:nvPr/>
            </p:nvSpPr>
            <p:spPr bwMode="auto">
              <a:xfrm>
                <a:off x="4364" y="1263"/>
                <a:ext cx="68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Sport NZ $50m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6" name="Rectangle 79"/>
              <p:cNvSpPr>
                <a:spLocks noChangeArrowheads="1"/>
              </p:cNvSpPr>
              <p:nvPr/>
            </p:nvSpPr>
            <p:spPr bwMode="auto">
              <a:xfrm>
                <a:off x="5053" y="126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7" name="Rectangle 80"/>
              <p:cNvSpPr>
                <a:spLocks noChangeArrowheads="1"/>
              </p:cNvSpPr>
              <p:nvPr/>
            </p:nvSpPr>
            <p:spPr bwMode="auto">
              <a:xfrm>
                <a:off x="2969" y="1402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28" name="Rectangle 81"/>
              <p:cNvSpPr>
                <a:spLocks noChangeArrowheads="1"/>
              </p:cNvSpPr>
              <p:nvPr/>
            </p:nvSpPr>
            <p:spPr bwMode="auto">
              <a:xfrm>
                <a:off x="3749" y="1402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9" name="Rectangle 82"/>
              <p:cNvSpPr>
                <a:spLocks noChangeArrowheads="1"/>
              </p:cNvSpPr>
              <p:nvPr/>
            </p:nvSpPr>
            <p:spPr bwMode="auto">
              <a:xfrm>
                <a:off x="3802" y="1413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0" name="Rectangle 83"/>
              <p:cNvSpPr>
                <a:spLocks noChangeArrowheads="1"/>
              </p:cNvSpPr>
              <p:nvPr/>
            </p:nvSpPr>
            <p:spPr bwMode="auto">
              <a:xfrm>
                <a:off x="3970" y="1408"/>
                <a:ext cx="126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Community Trusts $20m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1" name="Rectangle 84"/>
              <p:cNvSpPr>
                <a:spLocks noChangeArrowheads="1"/>
              </p:cNvSpPr>
              <p:nvPr/>
            </p:nvSpPr>
            <p:spPr bwMode="auto">
              <a:xfrm>
                <a:off x="5053" y="1408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2" name="Rectangle 85"/>
              <p:cNvSpPr>
                <a:spLocks noChangeArrowheads="1"/>
              </p:cNvSpPr>
              <p:nvPr/>
            </p:nvSpPr>
            <p:spPr bwMode="auto">
              <a:xfrm>
                <a:off x="2969" y="1547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33" name="Rectangle 86"/>
              <p:cNvSpPr>
                <a:spLocks noChangeArrowheads="1"/>
              </p:cNvSpPr>
              <p:nvPr/>
            </p:nvSpPr>
            <p:spPr bwMode="auto">
              <a:xfrm>
                <a:off x="3971" y="154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4" name="Rectangle 87"/>
              <p:cNvSpPr>
                <a:spLocks noChangeArrowheads="1"/>
              </p:cNvSpPr>
              <p:nvPr/>
            </p:nvSpPr>
            <p:spPr bwMode="auto">
              <a:xfrm>
                <a:off x="4023" y="155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5" name="Rectangle 88"/>
              <p:cNvSpPr>
                <a:spLocks noChangeArrowheads="1"/>
              </p:cNvSpPr>
              <p:nvPr/>
            </p:nvSpPr>
            <p:spPr bwMode="auto">
              <a:xfrm>
                <a:off x="4141" y="1553"/>
                <a:ext cx="102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 Trusts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6" name="Rectangle 89"/>
              <p:cNvSpPr>
                <a:spLocks noChangeArrowheads="1"/>
              </p:cNvSpPr>
              <p:nvPr/>
            </p:nvSpPr>
            <p:spPr bwMode="auto">
              <a:xfrm>
                <a:off x="5053" y="155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7" name="Rectangle 90"/>
              <p:cNvSpPr>
                <a:spLocks noChangeArrowheads="1"/>
              </p:cNvSpPr>
              <p:nvPr/>
            </p:nvSpPr>
            <p:spPr bwMode="auto">
              <a:xfrm>
                <a:off x="2969" y="1692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38" name="Rectangle 91"/>
              <p:cNvSpPr>
                <a:spLocks noChangeArrowheads="1"/>
              </p:cNvSpPr>
              <p:nvPr/>
            </p:nvSpPr>
            <p:spPr bwMode="auto">
              <a:xfrm>
                <a:off x="3781" y="169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9" name="Rectangle 92"/>
              <p:cNvSpPr>
                <a:spLocks noChangeArrowheads="1"/>
              </p:cNvSpPr>
              <p:nvPr/>
            </p:nvSpPr>
            <p:spPr bwMode="auto">
              <a:xfrm>
                <a:off x="3833" y="170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0" name="Rectangle 93"/>
              <p:cNvSpPr>
                <a:spLocks noChangeArrowheads="1"/>
              </p:cNvSpPr>
              <p:nvPr/>
            </p:nvSpPr>
            <p:spPr bwMode="auto">
              <a:xfrm>
                <a:off x="3951" y="1697"/>
                <a:ext cx="122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Lotteries facilities $10m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1" name="Rectangle 94"/>
              <p:cNvSpPr>
                <a:spLocks noChangeArrowheads="1"/>
              </p:cNvSpPr>
              <p:nvPr/>
            </p:nvSpPr>
            <p:spPr bwMode="auto">
              <a:xfrm>
                <a:off x="5053" y="169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2" name="Rectangle 95"/>
              <p:cNvSpPr>
                <a:spLocks noChangeArrowheads="1"/>
              </p:cNvSpPr>
              <p:nvPr/>
            </p:nvSpPr>
            <p:spPr bwMode="auto">
              <a:xfrm>
                <a:off x="2969" y="1837"/>
                <a:ext cx="2085" cy="144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43" name="Rectangle 96"/>
              <p:cNvSpPr>
                <a:spLocks noChangeArrowheads="1"/>
              </p:cNvSpPr>
              <p:nvPr/>
            </p:nvSpPr>
            <p:spPr bwMode="auto">
              <a:xfrm>
                <a:off x="4327" y="1825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4" name="Rectangle 97"/>
              <p:cNvSpPr>
                <a:spLocks noChangeArrowheads="1"/>
              </p:cNvSpPr>
              <p:nvPr/>
            </p:nvSpPr>
            <p:spPr bwMode="auto">
              <a:xfrm>
                <a:off x="4521" y="184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5" name="Rectangle 98"/>
              <p:cNvSpPr>
                <a:spLocks noChangeArrowheads="1"/>
              </p:cNvSpPr>
              <p:nvPr/>
            </p:nvSpPr>
            <p:spPr bwMode="auto">
              <a:xfrm>
                <a:off x="4507" y="1828"/>
                <a:ext cx="43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NZRB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</a:t>
                </a:r>
                <a:r>
                  <a:rPr lang="en-US" altLang="en-US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7</a:t>
                </a: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6" name="Rectangle 99"/>
              <p:cNvSpPr>
                <a:spLocks noChangeArrowheads="1"/>
              </p:cNvSpPr>
              <p:nvPr/>
            </p:nvSpPr>
            <p:spPr bwMode="auto">
              <a:xfrm>
                <a:off x="5053" y="184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7" name="Rectangle 100"/>
              <p:cNvSpPr>
                <a:spLocks noChangeArrowheads="1"/>
              </p:cNvSpPr>
              <p:nvPr/>
            </p:nvSpPr>
            <p:spPr bwMode="auto">
              <a:xfrm>
                <a:off x="2969" y="1981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48" name="Rectangle 101"/>
              <p:cNvSpPr>
                <a:spLocks noChangeArrowheads="1"/>
              </p:cNvSpPr>
              <p:nvPr/>
            </p:nvSpPr>
            <p:spPr bwMode="auto">
              <a:xfrm>
                <a:off x="3922" y="198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9" name="Rectangle 102"/>
              <p:cNvSpPr>
                <a:spLocks noChangeArrowheads="1"/>
              </p:cNvSpPr>
              <p:nvPr/>
            </p:nvSpPr>
            <p:spPr bwMode="auto">
              <a:xfrm>
                <a:off x="3974" y="199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0" name="Rectangle 103"/>
              <p:cNvSpPr>
                <a:spLocks noChangeArrowheads="1"/>
              </p:cNvSpPr>
              <p:nvPr/>
            </p:nvSpPr>
            <p:spPr bwMode="auto">
              <a:xfrm>
                <a:off x="4092" y="1987"/>
                <a:ext cx="1078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Licensing Trusts $1m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1" name="Rectangle 104"/>
              <p:cNvSpPr>
                <a:spLocks noChangeArrowheads="1"/>
              </p:cNvSpPr>
              <p:nvPr/>
            </p:nvSpPr>
            <p:spPr bwMode="auto">
              <a:xfrm>
                <a:off x="5053" y="198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2" name="Rectangle 105"/>
              <p:cNvSpPr>
                <a:spLocks noChangeArrowheads="1"/>
              </p:cNvSpPr>
              <p:nvPr/>
            </p:nvSpPr>
            <p:spPr bwMode="auto">
              <a:xfrm>
                <a:off x="2969" y="2126"/>
                <a:ext cx="2085" cy="145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53" name="Rectangle 106"/>
              <p:cNvSpPr>
                <a:spLocks noChangeArrowheads="1"/>
              </p:cNvSpPr>
              <p:nvPr/>
            </p:nvSpPr>
            <p:spPr bwMode="auto">
              <a:xfrm>
                <a:off x="4301" y="2125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4" name="Rectangle 107"/>
              <p:cNvSpPr>
                <a:spLocks noChangeArrowheads="1"/>
              </p:cNvSpPr>
              <p:nvPr/>
            </p:nvSpPr>
            <p:spPr bwMode="auto">
              <a:xfrm>
                <a:off x="4354" y="2136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5" name="Rectangle 108"/>
              <p:cNvSpPr>
                <a:spLocks noChangeArrowheads="1"/>
              </p:cNvSpPr>
              <p:nvPr/>
            </p:nvSpPr>
            <p:spPr bwMode="auto">
              <a:xfrm>
                <a:off x="4417" y="2124"/>
                <a:ext cx="67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Casinos $1m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6" name="Rectangle 109"/>
              <p:cNvSpPr>
                <a:spLocks noChangeArrowheads="1"/>
              </p:cNvSpPr>
              <p:nvPr/>
            </p:nvSpPr>
            <p:spPr bwMode="auto">
              <a:xfrm>
                <a:off x="5053" y="2131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7" name="Rectangle 110"/>
              <p:cNvSpPr>
                <a:spLocks noChangeArrowheads="1"/>
              </p:cNvSpPr>
              <p:nvPr/>
            </p:nvSpPr>
            <p:spPr bwMode="auto">
              <a:xfrm>
                <a:off x="2969" y="2271"/>
                <a:ext cx="2085" cy="127"/>
              </a:xfrm>
              <a:prstGeom prst="rect">
                <a:avLst/>
              </a:pr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58" name="Rectangle 111"/>
              <p:cNvSpPr>
                <a:spLocks noChangeArrowheads="1"/>
              </p:cNvSpPr>
              <p:nvPr/>
            </p:nvSpPr>
            <p:spPr bwMode="auto">
              <a:xfrm>
                <a:off x="4096" y="2270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9" name="Rectangle 112"/>
              <p:cNvSpPr>
                <a:spLocks noChangeArrowheads="1"/>
              </p:cNvSpPr>
              <p:nvPr/>
            </p:nvSpPr>
            <p:spPr bwMode="auto">
              <a:xfrm>
                <a:off x="729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0" name="Rectangle 113"/>
              <p:cNvSpPr>
                <a:spLocks noChangeArrowheads="1"/>
              </p:cNvSpPr>
              <p:nvPr/>
            </p:nvSpPr>
            <p:spPr bwMode="auto">
              <a:xfrm>
                <a:off x="729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1" name="Rectangle 114"/>
              <p:cNvSpPr>
                <a:spLocks noChangeArrowheads="1"/>
              </p:cNvSpPr>
              <p:nvPr/>
            </p:nvSpPr>
            <p:spPr bwMode="auto">
              <a:xfrm>
                <a:off x="734" y="808"/>
                <a:ext cx="21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2" name="Rectangle 115"/>
              <p:cNvSpPr>
                <a:spLocks noChangeArrowheads="1"/>
              </p:cNvSpPr>
              <p:nvPr/>
            </p:nvSpPr>
            <p:spPr bwMode="auto">
              <a:xfrm>
                <a:off x="2916" y="808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3" name="Rectangle 116"/>
              <p:cNvSpPr>
                <a:spLocks noChangeArrowheads="1"/>
              </p:cNvSpPr>
              <p:nvPr/>
            </p:nvSpPr>
            <p:spPr bwMode="auto">
              <a:xfrm>
                <a:off x="2920" y="808"/>
                <a:ext cx="218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4" name="Rectangle 117"/>
              <p:cNvSpPr>
                <a:spLocks noChangeArrowheads="1"/>
              </p:cNvSpPr>
              <p:nvPr/>
            </p:nvSpPr>
            <p:spPr bwMode="auto">
              <a:xfrm>
                <a:off x="5103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5" name="Rectangle 118"/>
              <p:cNvSpPr>
                <a:spLocks noChangeArrowheads="1"/>
              </p:cNvSpPr>
              <p:nvPr/>
            </p:nvSpPr>
            <p:spPr bwMode="auto">
              <a:xfrm>
                <a:off x="5103" y="80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6" name="Rectangle 119"/>
              <p:cNvSpPr>
                <a:spLocks noChangeArrowheads="1"/>
              </p:cNvSpPr>
              <p:nvPr/>
            </p:nvSpPr>
            <p:spPr bwMode="auto">
              <a:xfrm>
                <a:off x="729" y="813"/>
                <a:ext cx="5" cy="15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7" name="Rectangle 120"/>
              <p:cNvSpPr>
                <a:spLocks noChangeArrowheads="1"/>
              </p:cNvSpPr>
              <p:nvPr/>
            </p:nvSpPr>
            <p:spPr bwMode="auto">
              <a:xfrm>
                <a:off x="2916" y="813"/>
                <a:ext cx="4" cy="15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8" name="Rectangle 121"/>
              <p:cNvSpPr>
                <a:spLocks noChangeArrowheads="1"/>
              </p:cNvSpPr>
              <p:nvPr/>
            </p:nvSpPr>
            <p:spPr bwMode="auto">
              <a:xfrm>
                <a:off x="5103" y="813"/>
                <a:ext cx="5" cy="15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69" name="Rectangle 122"/>
              <p:cNvSpPr>
                <a:spLocks noChangeArrowheads="1"/>
              </p:cNvSpPr>
              <p:nvPr/>
            </p:nvSpPr>
            <p:spPr bwMode="auto">
              <a:xfrm>
                <a:off x="734" y="2408"/>
                <a:ext cx="2182" cy="13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0" name="Rectangle 123"/>
              <p:cNvSpPr>
                <a:spLocks noChangeArrowheads="1"/>
              </p:cNvSpPr>
              <p:nvPr/>
            </p:nvSpPr>
            <p:spPr bwMode="auto">
              <a:xfrm>
                <a:off x="782" y="2408"/>
                <a:ext cx="2085" cy="1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1" name="Rectangle 124"/>
              <p:cNvSpPr>
                <a:spLocks noChangeArrowheads="1"/>
              </p:cNvSpPr>
              <p:nvPr/>
            </p:nvSpPr>
            <p:spPr bwMode="auto">
              <a:xfrm>
                <a:off x="782" y="240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2" name="Rectangle 125"/>
              <p:cNvSpPr>
                <a:spLocks noChangeArrowheads="1"/>
              </p:cNvSpPr>
              <p:nvPr/>
            </p:nvSpPr>
            <p:spPr bwMode="auto">
              <a:xfrm>
                <a:off x="782" y="2536"/>
                <a:ext cx="2085" cy="1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3" name="Rectangle 126"/>
              <p:cNvSpPr>
                <a:spLocks noChangeArrowheads="1"/>
              </p:cNvSpPr>
              <p:nvPr/>
            </p:nvSpPr>
            <p:spPr bwMode="auto">
              <a:xfrm>
                <a:off x="782" y="253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4" name="Rectangle 127"/>
              <p:cNvSpPr>
                <a:spLocks noChangeArrowheads="1"/>
              </p:cNvSpPr>
              <p:nvPr/>
            </p:nvSpPr>
            <p:spPr bwMode="auto">
              <a:xfrm>
                <a:off x="782" y="2663"/>
                <a:ext cx="2085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5" name="Rectangle 128"/>
              <p:cNvSpPr>
                <a:spLocks noChangeArrowheads="1"/>
              </p:cNvSpPr>
              <p:nvPr/>
            </p:nvSpPr>
            <p:spPr bwMode="auto">
              <a:xfrm>
                <a:off x="782" y="2661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6" name="Rectangle 129"/>
              <p:cNvSpPr>
                <a:spLocks noChangeArrowheads="1"/>
              </p:cNvSpPr>
              <p:nvPr/>
            </p:nvSpPr>
            <p:spPr bwMode="auto">
              <a:xfrm>
                <a:off x="782" y="2789"/>
                <a:ext cx="2085" cy="1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7" name="Rectangle 130"/>
              <p:cNvSpPr>
                <a:spLocks noChangeArrowheads="1"/>
              </p:cNvSpPr>
              <p:nvPr/>
            </p:nvSpPr>
            <p:spPr bwMode="auto">
              <a:xfrm>
                <a:off x="782" y="278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8" name="Rectangle 131"/>
              <p:cNvSpPr>
                <a:spLocks noChangeArrowheads="1"/>
              </p:cNvSpPr>
              <p:nvPr/>
            </p:nvSpPr>
            <p:spPr bwMode="auto">
              <a:xfrm>
                <a:off x="782" y="2916"/>
                <a:ext cx="2085" cy="1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79" name="Rectangle 132"/>
              <p:cNvSpPr>
                <a:spLocks noChangeArrowheads="1"/>
              </p:cNvSpPr>
              <p:nvPr/>
            </p:nvSpPr>
            <p:spPr bwMode="auto">
              <a:xfrm>
                <a:off x="782" y="2915"/>
                <a:ext cx="74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Participants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0" name="Rectangle 133"/>
              <p:cNvSpPr>
                <a:spLocks noChangeArrowheads="1"/>
              </p:cNvSpPr>
              <p:nvPr/>
            </p:nvSpPr>
            <p:spPr bwMode="auto">
              <a:xfrm>
                <a:off x="1439" y="2915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1" name="Rectangle 134"/>
              <p:cNvSpPr>
                <a:spLocks noChangeArrowheads="1"/>
              </p:cNvSpPr>
              <p:nvPr/>
            </p:nvSpPr>
            <p:spPr bwMode="auto">
              <a:xfrm>
                <a:off x="782" y="3078"/>
                <a:ext cx="2085" cy="1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82" name="Rectangle 135"/>
              <p:cNvSpPr>
                <a:spLocks noChangeArrowheads="1"/>
              </p:cNvSpPr>
              <p:nvPr/>
            </p:nvSpPr>
            <p:spPr bwMode="auto">
              <a:xfrm>
                <a:off x="782" y="3078"/>
                <a:ext cx="55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$0.67B (</a:t>
                </a:r>
                <a:r>
                  <a:rPr lang="en-US" altLang="en-US" sz="1400" b="1" i="1" dirty="0" smtClean="0">
                    <a:solidFill>
                      <a:srgbClr val="000000"/>
                    </a:solidFill>
                    <a:latin typeface="Calibri" pitchFamily="34" charset="0"/>
                  </a:rPr>
                  <a:t>56</a:t>
                </a: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3" name="Rectangle 136"/>
              <p:cNvSpPr>
                <a:spLocks noChangeArrowheads="1"/>
              </p:cNvSpPr>
              <p:nvPr/>
            </p:nvSpPr>
            <p:spPr bwMode="auto">
              <a:xfrm>
                <a:off x="1401" y="3078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4" name="Rectangle 137"/>
              <p:cNvSpPr>
                <a:spLocks noChangeArrowheads="1"/>
              </p:cNvSpPr>
              <p:nvPr/>
            </p:nvSpPr>
            <p:spPr bwMode="auto">
              <a:xfrm>
                <a:off x="782" y="3217"/>
                <a:ext cx="2085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85" name="Rectangle 138"/>
              <p:cNvSpPr>
                <a:spLocks noChangeArrowheads="1"/>
              </p:cNvSpPr>
              <p:nvPr/>
            </p:nvSpPr>
            <p:spPr bwMode="auto">
              <a:xfrm>
                <a:off x="782" y="3217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6" name="Rectangle 139"/>
              <p:cNvSpPr>
                <a:spLocks noChangeArrowheads="1"/>
              </p:cNvSpPr>
              <p:nvPr/>
            </p:nvSpPr>
            <p:spPr bwMode="auto">
              <a:xfrm>
                <a:off x="835" y="3228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7" name="Rectangle 140"/>
              <p:cNvSpPr>
                <a:spLocks noChangeArrowheads="1"/>
              </p:cNvSpPr>
              <p:nvPr/>
            </p:nvSpPr>
            <p:spPr bwMode="auto">
              <a:xfrm>
                <a:off x="953" y="3223"/>
                <a:ext cx="145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Participation charges $296m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8" name="Rectangle 141"/>
              <p:cNvSpPr>
                <a:spLocks noChangeArrowheads="1"/>
              </p:cNvSpPr>
              <p:nvPr/>
            </p:nvSpPr>
            <p:spPr bwMode="auto">
              <a:xfrm>
                <a:off x="2269" y="3223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9" name="Rectangle 142"/>
              <p:cNvSpPr>
                <a:spLocks noChangeArrowheads="1"/>
              </p:cNvSpPr>
              <p:nvPr/>
            </p:nvSpPr>
            <p:spPr bwMode="auto">
              <a:xfrm>
                <a:off x="782" y="3361"/>
                <a:ext cx="2085" cy="14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90" name="Rectangle 143"/>
              <p:cNvSpPr>
                <a:spLocks noChangeArrowheads="1"/>
              </p:cNvSpPr>
              <p:nvPr/>
            </p:nvSpPr>
            <p:spPr bwMode="auto">
              <a:xfrm>
                <a:off x="782" y="336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1" name="Rectangle 144"/>
              <p:cNvSpPr>
                <a:spLocks noChangeArrowheads="1"/>
              </p:cNvSpPr>
              <p:nvPr/>
            </p:nvSpPr>
            <p:spPr bwMode="auto">
              <a:xfrm>
                <a:off x="835" y="337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2" name="Rectangle 145"/>
              <p:cNvSpPr>
                <a:spLocks noChangeArrowheads="1"/>
              </p:cNvSpPr>
              <p:nvPr/>
            </p:nvSpPr>
            <p:spPr bwMode="auto">
              <a:xfrm>
                <a:off x="953" y="3367"/>
                <a:ext cx="108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Subscriptions $193m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3" name="Rectangle 146"/>
              <p:cNvSpPr>
                <a:spLocks noChangeArrowheads="1"/>
              </p:cNvSpPr>
              <p:nvPr/>
            </p:nvSpPr>
            <p:spPr bwMode="auto">
              <a:xfrm>
                <a:off x="1917" y="336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4" name="Rectangle 147"/>
              <p:cNvSpPr>
                <a:spLocks noChangeArrowheads="1"/>
              </p:cNvSpPr>
              <p:nvPr/>
            </p:nvSpPr>
            <p:spPr bwMode="auto">
              <a:xfrm>
                <a:off x="782" y="3507"/>
                <a:ext cx="2085" cy="1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195" name="Rectangle 148"/>
              <p:cNvSpPr>
                <a:spLocks noChangeArrowheads="1"/>
              </p:cNvSpPr>
              <p:nvPr/>
            </p:nvSpPr>
            <p:spPr bwMode="auto">
              <a:xfrm>
                <a:off x="782" y="3506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6" name="Rectangle 149"/>
              <p:cNvSpPr>
                <a:spLocks noChangeArrowheads="1"/>
              </p:cNvSpPr>
              <p:nvPr/>
            </p:nvSpPr>
            <p:spPr bwMode="auto">
              <a:xfrm>
                <a:off x="835" y="3517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7" name="Rectangle 150"/>
              <p:cNvSpPr>
                <a:spLocks noChangeArrowheads="1"/>
              </p:cNvSpPr>
              <p:nvPr/>
            </p:nvSpPr>
            <p:spPr bwMode="auto">
              <a:xfrm>
                <a:off x="953" y="3512"/>
                <a:ext cx="94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Tuition fees $93m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8" name="Rectangle 151"/>
              <p:cNvSpPr>
                <a:spLocks noChangeArrowheads="1"/>
              </p:cNvSpPr>
              <p:nvPr/>
            </p:nvSpPr>
            <p:spPr bwMode="auto">
              <a:xfrm>
                <a:off x="1784" y="3512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9" name="Rectangle 152"/>
              <p:cNvSpPr>
                <a:spLocks noChangeArrowheads="1"/>
              </p:cNvSpPr>
              <p:nvPr/>
            </p:nvSpPr>
            <p:spPr bwMode="auto">
              <a:xfrm>
                <a:off x="782" y="3651"/>
                <a:ext cx="2085" cy="1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0" name="Rectangle 153"/>
              <p:cNvSpPr>
                <a:spLocks noChangeArrowheads="1"/>
              </p:cNvSpPr>
              <p:nvPr/>
            </p:nvSpPr>
            <p:spPr bwMode="auto">
              <a:xfrm>
                <a:off x="782" y="3653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1" name="Rectangle 154"/>
              <p:cNvSpPr>
                <a:spLocks noChangeArrowheads="1"/>
              </p:cNvSpPr>
              <p:nvPr/>
            </p:nvSpPr>
            <p:spPr bwMode="auto">
              <a:xfrm>
                <a:off x="830" y="3665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2" name="Rectangle 155"/>
              <p:cNvSpPr>
                <a:spLocks noChangeArrowheads="1"/>
              </p:cNvSpPr>
              <p:nvPr/>
            </p:nvSpPr>
            <p:spPr bwMode="auto">
              <a:xfrm>
                <a:off x="953" y="3651"/>
                <a:ext cx="19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Admission and hire of equipment $93m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3" name="Rectangle 156"/>
              <p:cNvSpPr>
                <a:spLocks noChangeArrowheads="1"/>
              </p:cNvSpPr>
              <p:nvPr/>
            </p:nvSpPr>
            <p:spPr bwMode="auto">
              <a:xfrm>
                <a:off x="2778" y="3660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4" name="Rectangle 157"/>
              <p:cNvSpPr>
                <a:spLocks noChangeArrowheads="1"/>
              </p:cNvSpPr>
              <p:nvPr/>
            </p:nvSpPr>
            <p:spPr bwMode="auto">
              <a:xfrm>
                <a:off x="2920" y="2408"/>
                <a:ext cx="2183" cy="1381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5" name="Rectangle 158"/>
              <p:cNvSpPr>
                <a:spLocks noChangeArrowheads="1"/>
              </p:cNvSpPr>
              <p:nvPr/>
            </p:nvSpPr>
            <p:spPr bwMode="auto">
              <a:xfrm>
                <a:off x="2969" y="2408"/>
                <a:ext cx="2085" cy="128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6" name="Rectangle 159"/>
              <p:cNvSpPr>
                <a:spLocks noChangeArrowheads="1"/>
              </p:cNvSpPr>
              <p:nvPr/>
            </p:nvSpPr>
            <p:spPr bwMode="auto">
              <a:xfrm>
                <a:off x="5053" y="240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7" name="Rectangle 160"/>
              <p:cNvSpPr>
                <a:spLocks noChangeArrowheads="1"/>
              </p:cNvSpPr>
              <p:nvPr/>
            </p:nvSpPr>
            <p:spPr bwMode="auto">
              <a:xfrm>
                <a:off x="2969" y="2536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08" name="Rectangle 161"/>
              <p:cNvSpPr>
                <a:spLocks noChangeArrowheads="1"/>
              </p:cNvSpPr>
              <p:nvPr/>
            </p:nvSpPr>
            <p:spPr bwMode="auto">
              <a:xfrm>
                <a:off x="5053" y="253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9" name="Rectangle 162"/>
              <p:cNvSpPr>
                <a:spLocks noChangeArrowheads="1"/>
              </p:cNvSpPr>
              <p:nvPr/>
            </p:nvSpPr>
            <p:spPr bwMode="auto">
              <a:xfrm>
                <a:off x="2969" y="2663"/>
                <a:ext cx="2085" cy="126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0" name="Rectangle 163"/>
              <p:cNvSpPr>
                <a:spLocks noChangeArrowheads="1"/>
              </p:cNvSpPr>
              <p:nvPr/>
            </p:nvSpPr>
            <p:spPr bwMode="auto">
              <a:xfrm>
                <a:off x="5053" y="2661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1" name="Rectangle 164"/>
              <p:cNvSpPr>
                <a:spLocks noChangeArrowheads="1"/>
              </p:cNvSpPr>
              <p:nvPr/>
            </p:nvSpPr>
            <p:spPr bwMode="auto">
              <a:xfrm>
                <a:off x="2969" y="2789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2" name="Rectangle 165"/>
              <p:cNvSpPr>
                <a:spLocks noChangeArrowheads="1"/>
              </p:cNvSpPr>
              <p:nvPr/>
            </p:nvSpPr>
            <p:spPr bwMode="auto">
              <a:xfrm>
                <a:off x="5053" y="2787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3" name="Rectangle 166"/>
              <p:cNvSpPr>
                <a:spLocks noChangeArrowheads="1"/>
              </p:cNvSpPr>
              <p:nvPr/>
            </p:nvSpPr>
            <p:spPr bwMode="auto">
              <a:xfrm>
                <a:off x="2969" y="2916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4" name="Rectangle 167"/>
              <p:cNvSpPr>
                <a:spLocks noChangeArrowheads="1"/>
              </p:cNvSpPr>
              <p:nvPr/>
            </p:nvSpPr>
            <p:spPr bwMode="auto">
              <a:xfrm>
                <a:off x="5053" y="2915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5" name="Rectangle 168"/>
              <p:cNvSpPr>
                <a:spLocks noChangeArrowheads="1"/>
              </p:cNvSpPr>
              <p:nvPr/>
            </p:nvSpPr>
            <p:spPr bwMode="auto">
              <a:xfrm>
                <a:off x="2969" y="3043"/>
                <a:ext cx="2085" cy="127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6" name="Rectangle 169"/>
              <p:cNvSpPr>
                <a:spLocks noChangeArrowheads="1"/>
              </p:cNvSpPr>
              <p:nvPr/>
            </p:nvSpPr>
            <p:spPr bwMode="auto">
              <a:xfrm>
                <a:off x="5053" y="3042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7" name="Rectangle 170"/>
              <p:cNvSpPr>
                <a:spLocks noChangeArrowheads="1"/>
              </p:cNvSpPr>
              <p:nvPr/>
            </p:nvSpPr>
            <p:spPr bwMode="auto">
              <a:xfrm>
                <a:off x="2969" y="3170"/>
                <a:ext cx="2085" cy="163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18" name="Rectangle 171"/>
              <p:cNvSpPr>
                <a:spLocks noChangeArrowheads="1"/>
              </p:cNvSpPr>
              <p:nvPr/>
            </p:nvSpPr>
            <p:spPr bwMode="auto">
              <a:xfrm>
                <a:off x="3835" y="3169"/>
                <a:ext cx="132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Business and Personal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9" name="Rectangle 172"/>
              <p:cNvSpPr>
                <a:spLocks noChangeArrowheads="1"/>
              </p:cNvSpPr>
              <p:nvPr/>
            </p:nvSpPr>
            <p:spPr bwMode="auto">
              <a:xfrm>
                <a:off x="5053" y="3169"/>
                <a:ext cx="10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0" name="Rectangle 173"/>
              <p:cNvSpPr>
                <a:spLocks noChangeArrowheads="1"/>
              </p:cNvSpPr>
              <p:nvPr/>
            </p:nvSpPr>
            <p:spPr bwMode="auto">
              <a:xfrm>
                <a:off x="2969" y="3333"/>
                <a:ext cx="2085" cy="138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21" name="Rectangle 174"/>
              <p:cNvSpPr>
                <a:spLocks noChangeArrowheads="1"/>
              </p:cNvSpPr>
              <p:nvPr/>
            </p:nvSpPr>
            <p:spPr bwMode="auto">
              <a:xfrm>
                <a:off x="4492" y="3333"/>
                <a:ext cx="557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$0.22B (18%)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2" name="Rectangle 175"/>
              <p:cNvSpPr>
                <a:spLocks noChangeArrowheads="1"/>
              </p:cNvSpPr>
              <p:nvPr/>
            </p:nvSpPr>
            <p:spPr bwMode="auto">
              <a:xfrm>
                <a:off x="5053" y="3333"/>
                <a:ext cx="9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3" name="Rectangle 176"/>
              <p:cNvSpPr>
                <a:spLocks noChangeArrowheads="1"/>
              </p:cNvSpPr>
              <p:nvPr/>
            </p:nvSpPr>
            <p:spPr bwMode="auto">
              <a:xfrm>
                <a:off x="2969" y="3471"/>
                <a:ext cx="2085" cy="145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24" name="Rectangle 177"/>
              <p:cNvSpPr>
                <a:spLocks noChangeArrowheads="1"/>
              </p:cNvSpPr>
              <p:nvPr/>
            </p:nvSpPr>
            <p:spPr bwMode="auto">
              <a:xfrm>
                <a:off x="3983" y="3471"/>
                <a:ext cx="1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5" name="Rectangle 178"/>
              <p:cNvSpPr>
                <a:spLocks noChangeArrowheads="1"/>
              </p:cNvSpPr>
              <p:nvPr/>
            </p:nvSpPr>
            <p:spPr bwMode="auto">
              <a:xfrm>
                <a:off x="4036" y="3482"/>
                <a:ext cx="8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6" name="Rectangle 179"/>
              <p:cNvSpPr>
                <a:spLocks noChangeArrowheads="1"/>
              </p:cNvSpPr>
              <p:nvPr/>
            </p:nvSpPr>
            <p:spPr bwMode="auto">
              <a:xfrm>
                <a:off x="4154" y="3477"/>
                <a:ext cx="104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Commercial $145m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7" name="Rectangle 180"/>
              <p:cNvSpPr>
                <a:spLocks noChangeArrowheads="1"/>
              </p:cNvSpPr>
              <p:nvPr/>
            </p:nvSpPr>
            <p:spPr bwMode="auto">
              <a:xfrm>
                <a:off x="5078" y="3477"/>
                <a:ext cx="90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8" name="Rectangle 181"/>
              <p:cNvSpPr>
                <a:spLocks noChangeArrowheads="1"/>
              </p:cNvSpPr>
              <p:nvPr/>
            </p:nvSpPr>
            <p:spPr bwMode="auto">
              <a:xfrm>
                <a:off x="2969" y="3616"/>
                <a:ext cx="2085" cy="138"/>
              </a:xfrm>
              <a:prstGeom prst="rect">
                <a:avLst/>
              </a:prstGeom>
              <a:solidFill>
                <a:srgbClr val="FAB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29" name="Rectangle 182"/>
              <p:cNvSpPr>
                <a:spLocks noChangeArrowheads="1"/>
              </p:cNvSpPr>
              <p:nvPr/>
            </p:nvSpPr>
            <p:spPr bwMode="auto">
              <a:xfrm>
                <a:off x="3658" y="3618"/>
                <a:ext cx="11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0" name="Rectangle 183"/>
              <p:cNvSpPr>
                <a:spLocks noChangeArrowheads="1"/>
              </p:cNvSpPr>
              <p:nvPr/>
            </p:nvSpPr>
            <p:spPr bwMode="auto">
              <a:xfrm>
                <a:off x="3706" y="3630"/>
                <a:ext cx="7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2" name="Rectangle 185"/>
              <p:cNvSpPr>
                <a:spLocks noChangeArrowheads="1"/>
              </p:cNvSpPr>
              <p:nvPr/>
            </p:nvSpPr>
            <p:spPr bwMode="auto">
              <a:xfrm>
                <a:off x="3892" y="3617"/>
                <a:ext cx="1173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Donations/bequests $75m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3" name="Rectangle 186"/>
              <p:cNvSpPr>
                <a:spLocks noChangeArrowheads="1"/>
              </p:cNvSpPr>
              <p:nvPr/>
            </p:nvSpPr>
            <p:spPr bwMode="auto">
              <a:xfrm>
                <a:off x="5053" y="3625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4" name="Rectangle 187"/>
              <p:cNvSpPr>
                <a:spLocks noChangeArrowheads="1"/>
              </p:cNvSpPr>
              <p:nvPr/>
            </p:nvSpPr>
            <p:spPr bwMode="auto">
              <a:xfrm>
                <a:off x="729" y="240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5" name="Rectangle 188"/>
              <p:cNvSpPr>
                <a:spLocks noChangeArrowheads="1"/>
              </p:cNvSpPr>
              <p:nvPr/>
            </p:nvSpPr>
            <p:spPr bwMode="auto">
              <a:xfrm>
                <a:off x="734" y="2404"/>
                <a:ext cx="218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6" name="Rectangle 189"/>
              <p:cNvSpPr>
                <a:spLocks noChangeArrowheads="1"/>
              </p:cNvSpPr>
              <p:nvPr/>
            </p:nvSpPr>
            <p:spPr bwMode="auto">
              <a:xfrm>
                <a:off x="2916" y="2404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7" name="Rectangle 190"/>
              <p:cNvSpPr>
                <a:spLocks noChangeArrowheads="1"/>
              </p:cNvSpPr>
              <p:nvPr/>
            </p:nvSpPr>
            <p:spPr bwMode="auto">
              <a:xfrm>
                <a:off x="2920" y="2404"/>
                <a:ext cx="2183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8" name="Rectangle 191"/>
              <p:cNvSpPr>
                <a:spLocks noChangeArrowheads="1"/>
              </p:cNvSpPr>
              <p:nvPr/>
            </p:nvSpPr>
            <p:spPr bwMode="auto">
              <a:xfrm>
                <a:off x="5103" y="240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39" name="Rectangle 192"/>
              <p:cNvSpPr>
                <a:spLocks noChangeArrowheads="1"/>
              </p:cNvSpPr>
              <p:nvPr/>
            </p:nvSpPr>
            <p:spPr bwMode="auto">
              <a:xfrm>
                <a:off x="729" y="2408"/>
                <a:ext cx="5" cy="13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0" name="Rectangle 193"/>
              <p:cNvSpPr>
                <a:spLocks noChangeArrowheads="1"/>
              </p:cNvSpPr>
              <p:nvPr/>
            </p:nvSpPr>
            <p:spPr bwMode="auto">
              <a:xfrm>
                <a:off x="729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1" name="Rectangle 194"/>
              <p:cNvSpPr>
                <a:spLocks noChangeArrowheads="1"/>
              </p:cNvSpPr>
              <p:nvPr/>
            </p:nvSpPr>
            <p:spPr bwMode="auto">
              <a:xfrm>
                <a:off x="729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2" name="Rectangle 195"/>
              <p:cNvSpPr>
                <a:spLocks noChangeArrowheads="1"/>
              </p:cNvSpPr>
              <p:nvPr/>
            </p:nvSpPr>
            <p:spPr bwMode="auto">
              <a:xfrm>
                <a:off x="734" y="3789"/>
                <a:ext cx="21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3" name="Rectangle 196"/>
              <p:cNvSpPr>
                <a:spLocks noChangeArrowheads="1"/>
              </p:cNvSpPr>
              <p:nvPr/>
            </p:nvSpPr>
            <p:spPr bwMode="auto">
              <a:xfrm>
                <a:off x="2916" y="2408"/>
                <a:ext cx="4" cy="13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4" name="Rectangle 197"/>
              <p:cNvSpPr>
                <a:spLocks noChangeArrowheads="1"/>
              </p:cNvSpPr>
              <p:nvPr/>
            </p:nvSpPr>
            <p:spPr bwMode="auto">
              <a:xfrm>
                <a:off x="2916" y="37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5" name="Rectangle 198"/>
              <p:cNvSpPr>
                <a:spLocks noChangeArrowheads="1"/>
              </p:cNvSpPr>
              <p:nvPr/>
            </p:nvSpPr>
            <p:spPr bwMode="auto">
              <a:xfrm>
                <a:off x="2920" y="3789"/>
                <a:ext cx="218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6" name="Rectangle 199"/>
              <p:cNvSpPr>
                <a:spLocks noChangeArrowheads="1"/>
              </p:cNvSpPr>
              <p:nvPr/>
            </p:nvSpPr>
            <p:spPr bwMode="auto">
              <a:xfrm>
                <a:off x="5103" y="2408"/>
                <a:ext cx="5" cy="13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7" name="Rectangle 200"/>
              <p:cNvSpPr>
                <a:spLocks noChangeArrowheads="1"/>
              </p:cNvSpPr>
              <p:nvPr/>
            </p:nvSpPr>
            <p:spPr bwMode="auto">
              <a:xfrm>
                <a:off x="5103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8" name="Rectangle 201"/>
              <p:cNvSpPr>
                <a:spLocks noChangeArrowheads="1"/>
              </p:cNvSpPr>
              <p:nvPr/>
            </p:nvSpPr>
            <p:spPr bwMode="auto">
              <a:xfrm>
                <a:off x="5103" y="378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  <p:sp>
            <p:nvSpPr>
              <p:cNvPr id="3249" name="Rectangle 202"/>
              <p:cNvSpPr>
                <a:spLocks noChangeArrowheads="1"/>
              </p:cNvSpPr>
              <p:nvPr/>
            </p:nvSpPr>
            <p:spPr bwMode="auto">
              <a:xfrm>
                <a:off x="782" y="3794"/>
                <a:ext cx="7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0" name="Oval 203"/>
              <p:cNvSpPr>
                <a:spLocks noChangeArrowheads="1"/>
              </p:cNvSpPr>
              <p:nvPr/>
            </p:nvSpPr>
            <p:spPr bwMode="auto">
              <a:xfrm>
                <a:off x="2345" y="1764"/>
                <a:ext cx="992" cy="97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 dirty="0"/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2738" y="188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3203" y="2125"/>
              <a:ext cx="13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567" y="2272"/>
              <a:ext cx="5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$1.2B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3119" y="2459"/>
              <a:ext cx="13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7" name="Rectangle 209"/>
          <p:cNvSpPr>
            <a:spLocks noChangeArrowheads="1"/>
          </p:cNvSpPr>
          <p:nvPr/>
        </p:nvSpPr>
        <p:spPr bwMode="auto">
          <a:xfrm>
            <a:off x="4026797" y="2946248"/>
            <a:ext cx="1126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Liquid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03931" y="108942"/>
            <a:ext cx="833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Class 4 as part of liquid funding</a:t>
            </a:r>
            <a:endParaRPr lang="en-NZ" sz="4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89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Recipients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54151" cy="436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 what – distribution by purpose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294632371"/>
              </p:ext>
            </p:extLst>
          </p:nvPr>
        </p:nvGraphicFramePr>
        <p:xfrm>
          <a:off x="1403648" y="-171400"/>
          <a:ext cx="7992888" cy="72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0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04856" cy="864096"/>
          </a:xfrm>
        </p:spPr>
        <p:txBody>
          <a:bodyPr/>
          <a:lstStyle/>
          <a:p>
            <a:r>
              <a:rPr lang="en-NZ" dirty="0" smtClean="0"/>
              <a:t>Sport sector feedback to Class 4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07769" y="1088541"/>
            <a:ext cx="7848872" cy="4608512"/>
          </a:xfrm>
        </p:spPr>
        <p:txBody>
          <a:bodyPr>
            <a:noAutofit/>
          </a:bodyPr>
          <a:lstStyle/>
          <a:p>
            <a:pPr lvl="0"/>
            <a:r>
              <a:rPr lang="en-NZ" sz="2000" dirty="0"/>
              <a:t>Critical source of </a:t>
            </a:r>
            <a:r>
              <a:rPr lang="en-NZ" sz="2000" dirty="0" smtClean="0"/>
              <a:t>funding</a:t>
            </a:r>
            <a:endParaRPr lang="en-NZ" sz="2000" dirty="0"/>
          </a:p>
          <a:p>
            <a:pPr lvl="0"/>
            <a:r>
              <a:rPr lang="en-NZ" sz="2000" dirty="0" smtClean="0"/>
              <a:t>Getting </a:t>
            </a:r>
            <a:r>
              <a:rPr lang="en-NZ" sz="2000" dirty="0"/>
              <a:t>noticeably harder for national bodies to </a:t>
            </a:r>
            <a:r>
              <a:rPr lang="en-NZ" sz="2000" dirty="0" smtClean="0"/>
              <a:t>source</a:t>
            </a:r>
          </a:p>
          <a:p>
            <a:pPr lvl="0"/>
            <a:r>
              <a:rPr lang="en-NZ" sz="2000" dirty="0" smtClean="0"/>
              <a:t>Getting </a:t>
            </a:r>
            <a:r>
              <a:rPr lang="en-NZ" sz="2000" dirty="0"/>
              <a:t>noticeably harder to apply for people </a:t>
            </a:r>
            <a:r>
              <a:rPr lang="en-NZ" sz="2000" dirty="0" smtClean="0"/>
              <a:t>costs</a:t>
            </a:r>
            <a:endParaRPr lang="en-NZ" sz="2000" dirty="0"/>
          </a:p>
          <a:p>
            <a:pPr lvl="0"/>
            <a:r>
              <a:rPr lang="en-NZ" sz="2000" dirty="0" smtClean="0"/>
              <a:t>Importance of alignment </a:t>
            </a:r>
            <a:r>
              <a:rPr lang="en-NZ" sz="2000" dirty="0"/>
              <a:t>of funds to strategic direction</a:t>
            </a:r>
          </a:p>
          <a:p>
            <a:pPr lvl="0"/>
            <a:r>
              <a:rPr lang="en-NZ" sz="2000" dirty="0" smtClean="0"/>
              <a:t>Variable </a:t>
            </a:r>
            <a:r>
              <a:rPr lang="en-NZ" sz="2000" dirty="0"/>
              <a:t>understanding that gaming trusts have different funding priorities and criteria </a:t>
            </a:r>
            <a:endParaRPr lang="en-NZ" sz="2000" dirty="0" smtClean="0"/>
          </a:p>
          <a:p>
            <a:pPr lvl="0"/>
            <a:r>
              <a:rPr lang="en-NZ" sz="2000" dirty="0" smtClean="0"/>
              <a:t>Difficult </a:t>
            </a:r>
            <a:r>
              <a:rPr lang="en-NZ" sz="2000" dirty="0"/>
              <a:t>to forward plan given uncertainty of funding </a:t>
            </a:r>
            <a:r>
              <a:rPr lang="en-NZ" sz="2000" dirty="0" smtClean="0"/>
              <a:t> </a:t>
            </a:r>
            <a:endParaRPr lang="en-NZ" sz="2000" dirty="0"/>
          </a:p>
          <a:p>
            <a:pPr lvl="0"/>
            <a:r>
              <a:rPr lang="en-NZ" sz="2000" dirty="0"/>
              <a:t>Preference for annual application (as applied by some trusts) vs monthly applications (applied by others</a:t>
            </a:r>
            <a:r>
              <a:rPr lang="en-NZ" sz="2000" dirty="0" smtClean="0"/>
              <a:t>)</a:t>
            </a:r>
            <a:endParaRPr lang="en-NZ" sz="2000" dirty="0"/>
          </a:p>
          <a:p>
            <a:pPr lvl="0"/>
            <a:r>
              <a:rPr lang="en-NZ" sz="2000" dirty="0" smtClean="0"/>
              <a:t>Decreasing reticence </a:t>
            </a:r>
            <a:r>
              <a:rPr lang="en-NZ" sz="2000" dirty="0"/>
              <a:t>about association with </a:t>
            </a:r>
            <a:r>
              <a:rPr lang="en-NZ" sz="2000" dirty="0" smtClean="0"/>
              <a:t>gambling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645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Understand your world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766894" y="1340768"/>
            <a:ext cx="7704856" cy="4824536"/>
          </a:xfrm>
        </p:spPr>
        <p:txBody>
          <a:bodyPr>
            <a:normAutofit/>
          </a:bodyPr>
          <a:lstStyle/>
          <a:p>
            <a:pPr lvl="0"/>
            <a:r>
              <a:rPr lang="en-NZ" dirty="0" smtClean="0">
                <a:solidFill>
                  <a:srgbClr val="FF0000"/>
                </a:solidFill>
              </a:rPr>
              <a:t>Pressure </a:t>
            </a:r>
            <a:r>
              <a:rPr lang="en-NZ" dirty="0">
                <a:solidFill>
                  <a:srgbClr val="FF0000"/>
                </a:solidFill>
              </a:rPr>
              <a:t>on supply of funds</a:t>
            </a:r>
          </a:p>
          <a:p>
            <a:pPr lvl="1"/>
            <a:r>
              <a:rPr lang="en-NZ" sz="1600" dirty="0" smtClean="0"/>
              <a:t>2004-2016 decrease in</a:t>
            </a:r>
          </a:p>
          <a:p>
            <a:pPr lvl="2"/>
            <a:r>
              <a:rPr lang="en-NZ" sz="1600" dirty="0" smtClean="0"/>
              <a:t>Venues 42% (2,100-1,200)</a:t>
            </a:r>
          </a:p>
          <a:p>
            <a:pPr lvl="2"/>
            <a:r>
              <a:rPr lang="en-NZ" sz="1600" dirty="0" smtClean="0"/>
              <a:t>Machines 32% (23,800 -  16,300)</a:t>
            </a:r>
          </a:p>
          <a:p>
            <a:pPr lvl="2"/>
            <a:r>
              <a:rPr lang="en-NZ" sz="1600" dirty="0" smtClean="0"/>
              <a:t>Revenue 40% ($1.3b – $818m)</a:t>
            </a:r>
          </a:p>
          <a:p>
            <a:pPr lvl="1"/>
            <a:r>
              <a:rPr lang="en-NZ" sz="1600" dirty="0" smtClean="0"/>
              <a:t>Local </a:t>
            </a:r>
            <a:r>
              <a:rPr lang="en-NZ" sz="1600" dirty="0" err="1"/>
              <a:t>G</a:t>
            </a:r>
            <a:r>
              <a:rPr lang="en-NZ" sz="1600" dirty="0" err="1" smtClean="0"/>
              <a:t>ovt</a:t>
            </a:r>
            <a:r>
              <a:rPr lang="en-NZ" sz="1600" dirty="0" smtClean="0"/>
              <a:t> </a:t>
            </a:r>
            <a:r>
              <a:rPr lang="en-NZ" sz="1600" dirty="0"/>
              <a:t>sinking lid </a:t>
            </a:r>
          </a:p>
          <a:p>
            <a:pPr lvl="2"/>
            <a:r>
              <a:rPr lang="en-NZ" sz="1600" dirty="0"/>
              <a:t>Hearing voice of harm, not voice of community good</a:t>
            </a:r>
          </a:p>
          <a:p>
            <a:r>
              <a:rPr lang="en-NZ" dirty="0" smtClean="0">
                <a:solidFill>
                  <a:srgbClr val="FF0000"/>
                </a:solidFill>
              </a:rPr>
              <a:t>Competition </a:t>
            </a:r>
            <a:r>
              <a:rPr lang="en-NZ" dirty="0">
                <a:solidFill>
                  <a:srgbClr val="FF0000"/>
                </a:solidFill>
              </a:rPr>
              <a:t>for discretionary gambling $</a:t>
            </a:r>
          </a:p>
          <a:p>
            <a:pPr marL="0" indent="0"/>
            <a:endParaRPr lang="en-NZ" dirty="0" smtClean="0"/>
          </a:p>
          <a:p>
            <a:pPr>
              <a:buFontTx/>
              <a:buChar char="-"/>
            </a:pPr>
            <a:endParaRPr lang="en-NZ" dirty="0"/>
          </a:p>
          <a:p>
            <a:pPr>
              <a:buFontTx/>
              <a:buChar char="-"/>
            </a:pPr>
            <a:endParaRPr lang="en-NZ" dirty="0" smtClean="0"/>
          </a:p>
          <a:p>
            <a:pPr>
              <a:buFontTx/>
              <a:buChar char="-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69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04856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4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9|2.8|3|2.7|1"/>
</p:tagLst>
</file>

<file path=ppt/theme/theme1.xml><?xml version="1.0" encoding="utf-8"?>
<a:theme xmlns:a="http://schemas.openxmlformats.org/drawingml/2006/main" name="SNZ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nction xmlns="e21cbe00-2104-4159-b9b9-bd54555d1bf2">Management and Governance</Function>
    <Volume xmlns="e21cbe00-2104-4159-b9b9-bd54555d1bf2">NA</Volume>
    <Project xmlns="e21cbe00-2104-4159-b9b9-bd54555d1bf2">NA</Project>
    <CategoryValue xmlns="e21cbe00-2104-4159-b9b9-bd54555d1bf2">NA</CategoryValue>
    <DocumentType xmlns="e21cbe00-2104-4159-b9b9-bd54555d1bf2">Presentation</DocumentType>
    <FunctionGroup xmlns="e21cbe00-2104-4159-b9b9-bd54555d1bf2">NA</FunctionGroup>
    <Activity xmlns="e21cbe00-2104-4159-b9b9-bd54555d1bf2">Boards</Activity>
    <CategoryName xmlns="e21cbe00-2104-4159-b9b9-bd54555d1bf2">NA</CategoryName>
    <Key_x0020_Words xmlns="e21cbe00-2104-4159-b9b9-bd54555d1bf2"/>
    <Case xmlns="e21cbe00-2104-4159-b9b9-bd54555d1bf2">Board Meetings</Case>
    <Subactivity xmlns="e21cbe00-2104-4159-b9b9-bd54555d1bf2">Sport NZ Board</Subactivity>
    <RecordID xmlns="7c8566c9-b32c-4d05-8527-ed986b6eaed3">642219</RecordID>
    <Narrative xmlns="7c8566c9-b32c-4d05-8527-ed986b6eaed3" xsi:nil="true"/>
    <Entity xmlns="8a1feb59-b009-445c-8051-385fd36714d0">Sport NZ</Entity>
    <PRA_Text_2 xmlns="7c8566c9-b32c-4d05-8527-ed986b6eaed3" xsi:nil="true"/>
    <PRA_Text_5 xmlns="7c8566c9-b32c-4d05-8527-ed986b6eaed3" xsi:nil="true"/>
    <PRA_Type xmlns="7c8566c9-b32c-4d05-8527-ed986b6eaed3">Doc</PRA_Type>
    <Related_People xmlns="7c8566c9-b32c-4d05-8527-ed986b6eaed3">
      <UserInfo>
        <DisplayName/>
        <AccountId xsi:nil="true"/>
        <AccountType/>
      </UserInfo>
    </Related_People>
    <PRA_Text_3 xmlns="7c8566c9-b32c-4d05-8527-ed986b6eaed3" xsi:nil="true"/>
    <PRA_Date_1 xmlns="7c8566c9-b32c-4d05-8527-ed986b6eaed3" xsi:nil="true"/>
    <SFVersion xmlns="8a1feb59-b009-445c-8051-385fd36714d0" xsi:nil="true"/>
    <Know-How_Type xmlns="7c8566c9-b32c-4d05-8527-ed986b6eaed3">NA</Know-How_Type>
    <Record_Type xmlns="7c8566c9-b32c-4d05-8527-ed986b6eaed3">Normal</Record_Type>
    <SFReference xmlns="8a1feb59-b009-445c-8051-385fd36714d0">Board offsite meeting - 25 Sept 2014</SFReference>
    <PRA_Date_Trigger xmlns="7c8566c9-b32c-4d05-8527-ed986b6eaed3" xsi:nil="true"/>
    <Original_Document xmlns="7c8566c9-b32c-4d05-8527-ed986b6eaed3" xsi:nil="true"/>
    <Read_Only_Status xmlns="7c8566c9-b32c-4d05-8527-ed986b6eaed3">Open</Read_Only_Status>
    <SFItemID xmlns="8a1feb59-b009-445c-8051-385fd36714d0">c0b33282-255a-4bff-b0ca-b7512881af23</SFItemID>
    <Aggregation_Status xmlns="7c8566c9-b32c-4d05-8527-ed986b6eaed3">Normal</Aggregation_Status>
    <PRA_Date_3 xmlns="7c8566c9-b32c-4d05-8527-ed986b6eaed3" xsi:nil="true"/>
    <Authoritative_Version xmlns="7c8566c9-b32c-4d05-8527-ed986b6eaed3">false</Authoritative_Version>
    <MeetingDate xmlns="8a1feb59-b009-445c-8051-385fd36714d0">2014-09-24T12:00:00+00:00</MeetingDate>
    <Target_Audience xmlns="7c8566c9-b32c-4d05-8527-ed986b6eaed3">Internal</Target_Audience>
    <PRA_Text_1 xmlns="7c8566c9-b32c-4d05-8527-ed986b6eaed3" xsi:nil="true"/>
    <PRA_Text_4 xmlns="7c8566c9-b32c-4d05-8527-ed986b6eaed3" xsi:nil="true"/>
    <PRA_Date_2 xmlns="7c8566c9-b32c-4d05-8527-ed986b6eaed3" xsi:nil="true"/>
    <PRA_Date_Disposal xmlns="7c8566c9-b32c-4d05-8527-ed986b6eaed3" xsi:nil="true"/>
    <SFFolderBreadcrumb xmlns="8a1feb59-b009-445c-8051-385fd36714d0" xsi:nil="true"/>
    <SFFolderName xmlns="8a1feb59-b009-445c-8051-385fd36714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AAAAAAAAAAAAAAAAAAAAAAAAAAAAAA0200CD2CEAF0A0C1134096304380CDC3EB3C" ma:contentTypeVersion="35" ma:contentTypeDescription="Standard Electronic Document" ma:contentTypeScope="" ma:versionID="771cb631e415b5509cf0099ce6eade97">
  <xsd:schema xmlns:xsd="http://www.w3.org/2001/XMLSchema" xmlns:xs="http://www.w3.org/2001/XMLSchema" xmlns:p="http://schemas.microsoft.com/office/2006/metadata/properties" xmlns:ns2="e21cbe00-2104-4159-b9b9-bd54555d1bf2" xmlns:ns3="8a1feb59-b009-445c-8051-385fd36714d0" xmlns:ns4="7c8566c9-b32c-4d05-8527-ed986b6eaed3" targetNamespace="http://schemas.microsoft.com/office/2006/metadata/properties" ma:root="true" ma:fieldsID="dda4a7ad33bbbe3f7089461b1f364287" ns2:_="" ns3:_="" ns4:_="">
    <xsd:import namespace="e21cbe00-2104-4159-b9b9-bd54555d1bf2"/>
    <xsd:import namespace="8a1feb59-b009-445c-8051-385fd36714d0"/>
    <xsd:import namespace="7c8566c9-b32c-4d05-8527-ed986b6eaed3"/>
    <xsd:element name="properties">
      <xsd:complexType>
        <xsd:sequence>
          <xsd:element name="documentManagement">
            <xsd:complexType>
              <xsd:all>
                <xsd:element ref="ns2:DocumentType"/>
                <xsd:element ref="ns3:MeetingDate" minOccurs="0"/>
                <xsd:element ref="ns3:Entity" minOccurs="0"/>
                <xsd:element ref="ns4:PRA_Type" minOccurs="0"/>
                <xsd:element ref="ns4:Aggregation_Status" minOccurs="0"/>
                <xsd:element ref="ns4:Narrative" minOccurs="0"/>
                <xsd:element ref="ns4:RecordID" minOccurs="0"/>
                <xsd:element ref="ns4:Record_Type"/>
                <xsd:element ref="ns4:Read_Only_Status" minOccurs="0"/>
                <xsd:element ref="ns4:Authoritative_Version" minOccurs="0"/>
                <xsd:element ref="ns4:PRA_Text_1" minOccurs="0"/>
                <xsd:element ref="ns4:PRA_Text_2" minOccurs="0"/>
                <xsd:element ref="ns4:PRA_Text_3" minOccurs="0"/>
                <xsd:element ref="ns4:PRA_Text_4" minOccurs="0"/>
                <xsd:element ref="ns4:PRA_Text_5" minOccurs="0"/>
                <xsd:element ref="ns4:PRA_Date_1" minOccurs="0"/>
                <xsd:element ref="ns4:PRA_Date_2" minOccurs="0"/>
                <xsd:element ref="ns4:PRA_Date_3" minOccurs="0"/>
                <xsd:element ref="ns4:PRA_Date_Trigger" minOccurs="0"/>
                <xsd:element ref="ns4:PRA_Date_Disposal" minOccurs="0"/>
                <xsd:element ref="ns3:SFReference" minOccurs="0"/>
                <xsd:element ref="ns3:SFItemID" minOccurs="0"/>
                <xsd:element ref="ns3:SFVersion" minOccurs="0"/>
                <xsd:element ref="ns4:Related_People" minOccurs="0"/>
                <xsd:element ref="ns4:Know-How_Type"/>
                <xsd:element ref="ns2:FunctionGroup" minOccurs="0"/>
                <xsd:element ref="ns2:Function" minOccurs="0"/>
                <xsd:element ref="ns2:Activity" minOccurs="0"/>
                <xsd:element ref="ns2:Subactivity" minOccurs="0"/>
                <xsd:element ref="ns2:Project" minOccurs="0"/>
                <xsd:element ref="ns2:Case" minOccurs="0"/>
                <xsd:element ref="ns2:Key_x0020_Words" minOccurs="0"/>
                <xsd:element ref="ns2:CategoryName" minOccurs="0"/>
                <xsd:element ref="ns2:CategoryValue" minOccurs="0"/>
                <xsd:element ref="ns2:Volume" minOccurs="0"/>
                <xsd:element ref="ns4:Target_Audience" minOccurs="0"/>
                <xsd:element ref="ns4:Original_Document" minOccurs="0"/>
                <xsd:element ref="ns3:SFFolderName" minOccurs="0"/>
                <xsd:element ref="ns3:SFFolderBreadcr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cbe00-2104-4159-b9b9-bd54555d1bf2" elementFormDefault="qualified">
    <xsd:import namespace="http://schemas.microsoft.com/office/2006/documentManagement/types"/>
    <xsd:import namespace="http://schemas.microsoft.com/office/infopath/2007/PartnerControls"/>
    <xsd:element name="DocumentType" ma:index="2" ma:displayName="Document Type" ma:default="" ma:format="Dropdown" ma:internalName="DocumentType">
      <xsd:simpleType>
        <xsd:restriction base="dms:Choice">
          <xsd:enumeration value="Application"/>
          <xsd:enumeration value="Contract, variation, agreement"/>
          <xsd:enumeration value="Correspondence"/>
          <xsd:enumeration value="Data"/>
          <xsd:enumeration value="Email"/>
          <xsd:enumeration value="Employment related"/>
          <xsd:enumeration value="Filenote"/>
          <xsd:enumeration value="Financial related"/>
          <xsd:enumeration value="Image, multimedia"/>
          <xsd:enumeration value="Knowledge, reference"/>
          <xsd:enumeration value="Meeting related"/>
          <xsd:enumeration value="Plan, programme, monitoring"/>
          <xsd:enumeration value="Policy, guideline, procedure"/>
          <xsd:enumeration value="Presentation"/>
          <xsd:enumeration value="Publication"/>
          <xsd:enumeration value="Report"/>
          <xsd:enumeration value="Template, form"/>
        </xsd:restriction>
      </xsd:simpleType>
    </xsd:element>
    <xsd:element name="FunctionGroup" ma:index="29" nillable="true" ma:displayName="Function Group" ma:default="NA" ma:format="RadioButtons" ma:hidden="true" ma:internalName="FunctionGroup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Function" ma:index="30" nillable="true" ma:displayName="Function" ma:default="Management and Governance" ma:format="RadioButtons" ma:hidden="true" ma:internalName="Function" ma:readOnly="false">
      <xsd:simpleType>
        <xsd:union memberTypes="dms:Text">
          <xsd:simpleType>
            <xsd:restriction base="dms:Choice">
              <xsd:enumeration value="Management and Governance"/>
            </xsd:restriction>
          </xsd:simpleType>
        </xsd:union>
      </xsd:simpleType>
    </xsd:element>
    <xsd:element name="Activity" ma:index="31" nillable="true" ma:displayName="Activity" ma:default="Boards" ma:format="RadioButtons" ma:hidden="true" ma:internalName="Activity" ma:readOnly="false">
      <xsd:simpleType>
        <xsd:union memberTypes="dms:Text">
          <xsd:simpleType>
            <xsd:restriction base="dms:Choice">
              <xsd:enumeration value="Boards"/>
            </xsd:restriction>
          </xsd:simpleType>
        </xsd:union>
      </xsd:simpleType>
    </xsd:element>
    <xsd:element name="Subactivity" ma:index="32" nillable="true" ma:displayName="Subactivity" ma:default="Sport NZ Board" ma:format="RadioButtons" ma:hidden="true" ma:internalName="Subactivity" ma:readOnly="false">
      <xsd:simpleType>
        <xsd:union memberTypes="dms:Text">
          <xsd:simpleType>
            <xsd:restriction base="dms:Choice">
              <xsd:enumeration value="Sport NZ Board"/>
            </xsd:restriction>
          </xsd:simpleType>
        </xsd:union>
      </xsd:simpleType>
    </xsd:element>
    <xsd:element name="Project" ma:index="33" nillable="true" ma:displayName="Project" ma:default="NA" ma:format="RadioButtons" ma:hidden="true" ma:internalName="Project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Case" ma:index="34" nillable="true" ma:displayName="Case" ma:default="Board Meetings" ma:format="RadioButtons" ma:hidden="true" ma:internalName="Case" ma:readOnly="false">
      <xsd:simpleType>
        <xsd:union memberTypes="dms:Text">
          <xsd:simpleType>
            <xsd:restriction base="dms:Choice">
              <xsd:enumeration value="Board Meetings"/>
            </xsd:restriction>
          </xsd:simpleType>
        </xsd:union>
      </xsd:simpleType>
    </xsd:element>
    <xsd:element name="Key_x0020_Words" ma:index="36" nillable="true" ma:displayName="Key Words" ma:hidden="true" ma:internalName="Key_x0020_Words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ot yet defined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ategoryName" ma:index="37" nillable="true" ma:displayName="Category Name" ma:default="NA" ma:format="RadioButtons" ma:hidden="true" ma:internalName="CategoryName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CategoryValue" ma:index="38" nillable="true" ma:displayName="Category Value" ma:default="NA" ma:format="RadioButtons" ma:hidden="true" ma:internalName="CategoryValue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  <xsd:element name="Volume" ma:index="39" nillable="true" ma:displayName="Volume" ma:default="NA" ma:format="RadioButtons" ma:hidden="true" ma:internalName="Volume" ma:readOnly="false">
      <xsd:simpleType>
        <xsd:union memberTypes="dms:Text">
          <xsd:simpleType>
            <xsd:restriction base="dms:Choice">
              <xsd:enumeration value="NA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feb59-b009-445c-8051-385fd36714d0" elementFormDefault="qualified">
    <xsd:import namespace="http://schemas.microsoft.com/office/2006/documentManagement/types"/>
    <xsd:import namespace="http://schemas.microsoft.com/office/infopath/2007/PartnerControls"/>
    <xsd:element name="MeetingDate" ma:index="3" nillable="true" ma:displayName="Meeting Date" ma:format="DateOnly" ma:internalName="MeetingDate">
      <xsd:simpleType>
        <xsd:restriction base="dms:DateTime"/>
      </xsd:simpleType>
    </xsd:element>
    <xsd:element name="Entity" ma:index="4" nillable="true" ma:displayName="Entity" ma:default="Sport NZ" ma:format="Dropdown" ma:internalName="Entity">
      <xsd:simpleType>
        <xsd:restriction base="dms:Choice">
          <xsd:enumeration value="HPSNZ"/>
          <xsd:enumeration value="Sport NZ"/>
          <xsd:enumeration value="Sport NZ Group"/>
        </xsd:restriction>
      </xsd:simpleType>
    </xsd:element>
    <xsd:element name="SFReference" ma:index="22" nillable="true" ma:displayName="Reference" ma:hidden="true" ma:internalName="SFReference">
      <xsd:simpleType>
        <xsd:restriction base="dms:Text"/>
      </xsd:simpleType>
    </xsd:element>
    <xsd:element name="SFItemID" ma:index="23" nillable="true" ma:displayName="SFItemID" ma:hidden="true" ma:internalName="SFItemID">
      <xsd:simpleType>
        <xsd:restriction base="dms:Text"/>
      </xsd:simpleType>
    </xsd:element>
    <xsd:element name="SFVersion" ma:index="24" nillable="true" ma:displayName="SFVersion" ma:hidden="true" ma:internalName="SFVersion" ma:readOnly="false">
      <xsd:simpleType>
        <xsd:restriction base="dms:Text"/>
      </xsd:simpleType>
    </xsd:element>
    <xsd:element name="SFFolderName" ma:index="46" nillable="true" ma:displayName="Folder Name" ma:hidden="true" ma:internalName="SFFolderName" ma:readOnly="false">
      <xsd:simpleType>
        <xsd:restriction base="dms:Text"/>
      </xsd:simpleType>
    </xsd:element>
    <xsd:element name="SFFolderBreadcrumb" ma:index="47" nillable="true" ma:displayName="Folder Breadcrumb" ma:hidden="true" ma:internalName="SFFolderBreadcrumb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566c9-b32c-4d05-8527-ed986b6eaed3" elementFormDefault="qualified">
    <xsd:import namespace="http://schemas.microsoft.com/office/2006/documentManagement/types"/>
    <xsd:import namespace="http://schemas.microsoft.com/office/infopath/2007/PartnerControls"/>
    <xsd:element name="PRA_Type" ma:index="5" nillable="true" ma:displayName="PRA Type" ma:default="Doc" ma:internalName="PRAType" ma:readOnly="false">
      <xsd:simpleType>
        <xsd:restriction base="dms:Text"/>
      </xsd:simpleType>
    </xsd:element>
    <xsd:element name="Aggregation_Status" ma:index="6" nillable="true" ma:displayName="Aggregation Status" ma:default="Normal" ma:hidden="true" ma:internalName="AggregationStatus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Narrative" ma:index="7" nillable="true" ma:displayName="Narrative" ma:internalName="Narrative">
      <xsd:simpleType>
        <xsd:restriction base="dms:Note">
          <xsd:maxLength value="255"/>
        </xsd:restriction>
      </xsd:simpleType>
    </xsd:element>
    <xsd:element name="RecordID" ma:index="8" nillable="true" ma:displayName="RecordID" ma:hidden="true" ma:internalName="RecordID">
      <xsd:simpleType>
        <xsd:restriction base="dms:Text"/>
      </xsd:simpleType>
    </xsd:element>
    <xsd:element name="Record_Type" ma:index="9" ma:displayName="Business Value" ma:default="Normal" ma:hidden="true" ma:internalName="RecordType">
      <xsd:simpleType>
        <xsd:union memberTypes="dms:Text">
          <xsd:simpleType>
            <xsd:restriction base="dms:Choice">
              <xsd:enumeration value="Housekeeping"/>
              <xsd:enumeration value="Long Term Value"/>
              <xsd:enumeration value="Superseded"/>
              <xsd:enumeration value="Normal"/>
              <xsd:enumeration value="Cancelled"/>
              <xsd:enumeration value="Deleted"/>
            </xsd:restriction>
          </xsd:simpleType>
        </xsd:union>
      </xsd:simpleType>
    </xsd:element>
    <xsd:element name="Read_Only_Status" ma:index="10" nillable="true" ma:displayName="Read Only Status" ma:default="Open" ma:hidden="true" ma:internalName="ReadOnlyStatus">
      <xsd:simpleType>
        <xsd:restriction base="dms:Choice">
          <xsd:enumeration value="Open"/>
          <xsd:enumeration value="Document"/>
          <xsd:enumeration value="Document and Metadata"/>
        </xsd:restriction>
      </xsd:simpleType>
    </xsd:element>
    <xsd:element name="Authoritative_Version" ma:index="11" nillable="true" ma:displayName="Authoritative Version" ma:default="0" ma:hidden="true" ma:internalName="AuthoritativeVersion">
      <xsd:simpleType>
        <xsd:restriction base="dms:Boolean"/>
      </xsd:simpleType>
    </xsd:element>
    <xsd:element name="PRA_Text_1" ma:index="12" nillable="true" ma:displayName="PRA Text 1" ma:hidden="true" ma:internalName="PraText1">
      <xsd:simpleType>
        <xsd:restriction base="dms:Text"/>
      </xsd:simpleType>
    </xsd:element>
    <xsd:element name="PRA_Text_2" ma:index="13" nillable="true" ma:displayName="PRA Text 2" ma:hidden="true" ma:internalName="PraText2">
      <xsd:simpleType>
        <xsd:restriction base="dms:Text"/>
      </xsd:simpleType>
    </xsd:element>
    <xsd:element name="PRA_Text_3" ma:index="14" nillable="true" ma:displayName="PRA Text 3" ma:hidden="true" ma:internalName="PraText3">
      <xsd:simpleType>
        <xsd:restriction base="dms:Text"/>
      </xsd:simpleType>
    </xsd:element>
    <xsd:element name="PRA_Text_4" ma:index="15" nillable="true" ma:displayName="PRA Text 4" ma:hidden="true" ma:internalName="PraText4">
      <xsd:simpleType>
        <xsd:restriction base="dms:Text"/>
      </xsd:simpleType>
    </xsd:element>
    <xsd:element name="PRA_Text_5" ma:index="16" nillable="true" ma:displayName="PRA Text 5" ma:hidden="true" ma:internalName="PraText5">
      <xsd:simpleType>
        <xsd:restriction base="dms:Text"/>
      </xsd:simpleType>
    </xsd:element>
    <xsd:element name="PRA_Date_1" ma:index="17" nillable="true" ma:displayName="PRA Date 1" ma:format="DateTime" ma:hidden="true" ma:internalName="PraDate1">
      <xsd:simpleType>
        <xsd:restriction base="dms:DateTime"/>
      </xsd:simpleType>
    </xsd:element>
    <xsd:element name="PRA_Date_2" ma:index="18" nillable="true" ma:displayName="PRA Date 2" ma:format="DateTime" ma:hidden="true" ma:internalName="PraDate2">
      <xsd:simpleType>
        <xsd:restriction base="dms:DateTime"/>
      </xsd:simpleType>
    </xsd:element>
    <xsd:element name="PRA_Date_3" ma:index="19" nillable="true" ma:displayName="PRA Date 3" ma:format="DateTime" ma:hidden="true" ma:internalName="PraDate3">
      <xsd:simpleType>
        <xsd:restriction base="dms:DateTime"/>
      </xsd:simpleType>
    </xsd:element>
    <xsd:element name="PRA_Date_Trigger" ma:index="20" nillable="true" ma:displayName="PRA Date Trigger" ma:format="DateTime" ma:hidden="true" ma:internalName="PraDateTrigger">
      <xsd:simpleType>
        <xsd:restriction base="dms:DateTime"/>
      </xsd:simpleType>
    </xsd:element>
    <xsd:element name="PRA_Date_Disposal" ma:index="21" nillable="true" ma:displayName="PRA Date Disposal" ma:format="DateTime" ma:hidden="true" ma:internalName="PraDateDisposal">
      <xsd:simpleType>
        <xsd:restriction base="dms:DateTime"/>
      </xsd:simpleType>
    </xsd:element>
    <xsd:element name="Related_People" ma:index="27" nillable="true" ma:displayName="Related People" ma:hidden="true" ma:list="UserInfo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now-How_Type" ma:index="28" ma:displayName="Know-How Type" ma:default="NA" ma:format="Dropdown" ma:hidden="true" ma:internalName="KnowHowType" ma:readOnly="false">
      <xsd:simpleType>
        <xsd:union memberTypes="dms:Text">
          <xsd:simpleType>
            <xsd:restriction base="dms:Choice">
              <xsd:enumeration value="NA"/>
              <xsd:enumeration value="FAQ"/>
              <xsd:enumeration value="Tall Poppy"/>
              <xsd:enumeration value="Topic"/>
              <xsd:enumeration value="Who"/>
            </xsd:restriction>
          </xsd:simpleType>
        </xsd:union>
      </xsd:simpleType>
    </xsd:element>
    <xsd:element name="Target_Audience" ma:index="40" nillable="true" ma:displayName="Target Audience" ma:default="Internal" ma:format="RadioButtons" ma:hidden="true" ma:internalName="TargetAudience" ma:readOnly="false">
      <xsd:simpleType>
        <xsd:union memberTypes="dms:Text">
          <xsd:simpleType>
            <xsd:restriction base="dms:Choice">
              <xsd:enumeration value="Internal"/>
              <xsd:enumeration value="External"/>
            </xsd:restriction>
          </xsd:simpleType>
        </xsd:union>
      </xsd:simpleType>
    </xsd:element>
    <xsd:element name="Original_Document" ma:index="44" nillable="true" ma:displayName="Original Document" ma:hidden="true" ma:internalName="OriginalDocumen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E1DF6B-4CDD-4CF9-8892-F940CB15E8B2}">
  <ds:schemaRefs>
    <ds:schemaRef ds:uri="8a1feb59-b009-445c-8051-385fd36714d0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7c8566c9-b32c-4d05-8527-ed986b6eaed3"/>
    <ds:schemaRef ds:uri="http://purl.org/dc/elements/1.1/"/>
    <ds:schemaRef ds:uri="http://schemas.microsoft.com/office/2006/documentManagement/types"/>
    <ds:schemaRef ds:uri="e21cbe00-2104-4159-b9b9-bd54555d1bf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9317B4-69C7-480E-A0BD-E05A07430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24A8FE-03A8-4F68-9F7D-F5C850ADD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cbe00-2104-4159-b9b9-bd54555d1bf2"/>
    <ds:schemaRef ds:uri="8a1feb59-b009-445c-8051-385fd36714d0"/>
    <ds:schemaRef ds:uri="7c8566c9-b32c-4d05-8527-ed986b6ea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SNZ Template</Template>
  <TotalTime>4412</TotalTime>
  <Words>1443</Words>
  <Application>Microsoft Office PowerPoint</Application>
  <PresentationFormat>On-screen Show (4:3)</PresentationFormat>
  <Paragraphs>424</Paragraphs>
  <Slides>28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SNZ Template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Recipients</vt:lpstr>
      <vt:lpstr>For what – distribution by purpose</vt:lpstr>
      <vt:lpstr>Sport sector feedback to Class 4</vt:lpstr>
      <vt:lpstr>Understand your world</vt:lpstr>
      <vt:lpstr>PowerPoint Presentation</vt:lpstr>
      <vt:lpstr>Understand your world</vt:lpstr>
      <vt:lpstr>Impact</vt:lpstr>
      <vt:lpstr>PowerPoint Presentation</vt:lpstr>
      <vt:lpstr>PowerPoint Presentation</vt:lpstr>
      <vt:lpstr>Impact opportunities</vt:lpstr>
      <vt:lpstr>Alignment to outcomes</vt:lpstr>
      <vt:lpstr>Outcome options</vt:lpstr>
      <vt:lpstr>How can sport help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sport help you?</vt:lpstr>
      <vt:lpstr>Possible topics for discussion</vt:lpstr>
      <vt:lpstr>PowerPoint Presentation</vt:lpstr>
      <vt:lpstr>PowerPoint Presentation</vt:lpstr>
      <vt:lpstr>PowerPoint Presentation</vt:lpstr>
      <vt:lpstr>PowerPoint Presentation</vt:lpstr>
    </vt:vector>
  </TitlesOfParts>
  <Company>SportNZ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AndreaB</dc:creator>
  <cp:lastModifiedBy>Michelle White</cp:lastModifiedBy>
  <cp:revision>242</cp:revision>
  <cp:lastPrinted>2016-05-25T01:01:40Z</cp:lastPrinted>
  <dcterms:created xsi:type="dcterms:W3CDTF">2014-07-16T03:21:10Z</dcterms:created>
  <dcterms:modified xsi:type="dcterms:W3CDTF">2016-06-16T02:21:13Z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0x010100AAAAAAAAAAAAAAAAAAAAAAAAAAAAAA0200CD2CEAF0A0C1134096304380CDC3EB3C</vt:lpwstr>
  </property>
  <property fmtid="{D5CDD505-2E9C-101B-9397-08002B2CF9AE}" pid="3" name="_ModerationStatus">
    <vt:lpwstr>0</vt:lpwstr>
  </property>
</Properties>
</file>