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5"/>
  </p:sldMasterIdLst>
  <p:notesMasterIdLst>
    <p:notesMasterId r:id="rId16"/>
  </p:notesMasterIdLst>
  <p:handoutMasterIdLst>
    <p:handoutMasterId r:id="rId17"/>
  </p:handoutMasterIdLst>
  <p:sldIdLst>
    <p:sldId id="279" r:id="rId6"/>
    <p:sldId id="288" r:id="rId7"/>
    <p:sldId id="315" r:id="rId8"/>
    <p:sldId id="311" r:id="rId9"/>
    <p:sldId id="310" r:id="rId10"/>
    <p:sldId id="318" r:id="rId11"/>
    <p:sldId id="304" r:id="rId12"/>
    <p:sldId id="305" r:id="rId13"/>
    <p:sldId id="316" r:id="rId14"/>
    <p:sldId id="258" r:id="rId15"/>
  </p:sldIdLst>
  <p:sldSz cx="9144000" cy="6858000" type="screen4x3"/>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ish Millward" initials="TM" lastIdx="8" clrIdx="0"/>
  <p:cmAuthor id="1" name="Stephanie Grummitt" initials="SG"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323"/>
    <a:srgbClr val="FFFFFF"/>
    <a:srgbClr val="A42F13"/>
    <a:srgbClr val="1F546B"/>
    <a:srgbClr val="000000"/>
    <a:srgbClr val="7BC7CE"/>
    <a:srgbClr val="EB765A"/>
    <a:srgbClr val="FBE384"/>
    <a:srgbClr val="F7B46A"/>
    <a:srgbClr val="348087"/>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39" autoAdjust="0"/>
    <p:restoredTop sz="88876" autoAdjust="0"/>
  </p:normalViewPr>
  <p:slideViewPr>
    <p:cSldViewPr>
      <p:cViewPr varScale="1">
        <p:scale>
          <a:sx n="78" d="100"/>
          <a:sy n="78" d="100"/>
        </p:scale>
        <p:origin x="-80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846" y="-108"/>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7BCFBA-2791-49E4-99BB-452C38B257FA}" type="doc">
      <dgm:prSet loTypeId="urn:microsoft.com/office/officeart/2005/8/layout/equation2" loCatId="process" qsTypeId="urn:microsoft.com/office/officeart/2005/8/quickstyle/simple1" qsCatId="simple" csTypeId="urn:microsoft.com/office/officeart/2005/8/colors/accent1_2" csCatId="accent1" phldr="1"/>
      <dgm:spPr/>
    </dgm:pt>
    <dgm:pt modelId="{4727C9F8-899F-4084-AA26-100352AF4FA0}">
      <dgm:prSet phldrT="[Text]" custT="1"/>
      <dgm:spPr>
        <a:solidFill>
          <a:srgbClr val="1F546B"/>
        </a:solidFill>
      </dgm:spPr>
      <dgm:t>
        <a:bodyPr/>
        <a:lstStyle/>
        <a:p>
          <a:r>
            <a:rPr lang="en-NZ" sz="2400" b="1" dirty="0" smtClean="0"/>
            <a:t>Strong organisation practices</a:t>
          </a:r>
          <a:endParaRPr lang="en-NZ" sz="2400" b="1" dirty="0"/>
        </a:p>
      </dgm:t>
    </dgm:pt>
    <dgm:pt modelId="{DFA0AA9E-0CD3-4A2C-A7A6-00BF8D40ADDA}" type="parTrans" cxnId="{3024527F-B8C0-4E66-95AD-51C00CD363F1}">
      <dgm:prSet/>
      <dgm:spPr/>
      <dgm:t>
        <a:bodyPr/>
        <a:lstStyle/>
        <a:p>
          <a:endParaRPr lang="en-NZ"/>
        </a:p>
      </dgm:t>
    </dgm:pt>
    <dgm:pt modelId="{475BBF0D-FB39-4BE0-932C-09E69F3DB7B4}" type="sibTrans" cxnId="{3024527F-B8C0-4E66-95AD-51C00CD363F1}">
      <dgm:prSet/>
      <dgm:spPr>
        <a:solidFill>
          <a:srgbClr val="000000"/>
        </a:solidFill>
      </dgm:spPr>
      <dgm:t>
        <a:bodyPr/>
        <a:lstStyle/>
        <a:p>
          <a:endParaRPr lang="en-NZ"/>
        </a:p>
      </dgm:t>
    </dgm:pt>
    <dgm:pt modelId="{D33C801F-EA54-4231-82EA-71ACA759B7B0}">
      <dgm:prSet phldrT="[Text]" custT="1"/>
      <dgm:spPr>
        <a:solidFill>
          <a:srgbClr val="348087"/>
        </a:solidFill>
      </dgm:spPr>
      <dgm:t>
        <a:bodyPr/>
        <a:lstStyle/>
        <a:p>
          <a:r>
            <a:rPr lang="en-NZ" sz="2400" b="1" dirty="0" smtClean="0"/>
            <a:t>Accountability to Communities</a:t>
          </a:r>
          <a:endParaRPr lang="en-NZ" sz="2400" b="1" dirty="0"/>
        </a:p>
      </dgm:t>
    </dgm:pt>
    <dgm:pt modelId="{FF52C20F-19B9-4626-B60F-865A010B482E}" type="parTrans" cxnId="{4035A08B-4B8E-4C87-A21B-075E987C3B4E}">
      <dgm:prSet/>
      <dgm:spPr/>
      <dgm:t>
        <a:bodyPr/>
        <a:lstStyle/>
        <a:p>
          <a:endParaRPr lang="en-NZ"/>
        </a:p>
      </dgm:t>
    </dgm:pt>
    <dgm:pt modelId="{F4C4CD1C-6718-4F9C-827C-B8152E3AE3DA}" type="sibTrans" cxnId="{4035A08B-4B8E-4C87-A21B-075E987C3B4E}">
      <dgm:prSet/>
      <dgm:spPr>
        <a:solidFill>
          <a:srgbClr val="000000"/>
        </a:solidFill>
      </dgm:spPr>
      <dgm:t>
        <a:bodyPr/>
        <a:lstStyle/>
        <a:p>
          <a:endParaRPr lang="en-NZ"/>
        </a:p>
      </dgm:t>
    </dgm:pt>
    <dgm:pt modelId="{1D64CC27-D7AF-4CB3-8D9E-377FD2A9F4A1}">
      <dgm:prSet phldrT="[Text]"/>
      <dgm:spPr>
        <a:solidFill>
          <a:srgbClr val="EB765A"/>
        </a:solidFill>
      </dgm:spPr>
      <dgm:t>
        <a:bodyPr/>
        <a:lstStyle/>
        <a:p>
          <a:r>
            <a:rPr lang="en-NZ" dirty="0"/>
            <a:t>Best practice</a:t>
          </a:r>
        </a:p>
      </dgm:t>
    </dgm:pt>
    <dgm:pt modelId="{B1BE00EE-6592-42D2-90AC-BD796C011502}" type="parTrans" cxnId="{352611BF-FC7F-4CBA-95FE-09320DDF2E04}">
      <dgm:prSet/>
      <dgm:spPr/>
      <dgm:t>
        <a:bodyPr/>
        <a:lstStyle/>
        <a:p>
          <a:endParaRPr lang="en-NZ"/>
        </a:p>
      </dgm:t>
    </dgm:pt>
    <dgm:pt modelId="{89AD7D2E-DA62-4207-B573-298628F86DC6}" type="sibTrans" cxnId="{352611BF-FC7F-4CBA-95FE-09320DDF2E04}">
      <dgm:prSet/>
      <dgm:spPr/>
      <dgm:t>
        <a:bodyPr/>
        <a:lstStyle/>
        <a:p>
          <a:endParaRPr lang="en-NZ"/>
        </a:p>
      </dgm:t>
    </dgm:pt>
    <dgm:pt modelId="{4C84FC4D-2E10-4B7E-AA67-F4088C576841}" type="pres">
      <dgm:prSet presAssocID="{537BCFBA-2791-49E4-99BB-452C38B257FA}" presName="Name0" presStyleCnt="0">
        <dgm:presLayoutVars>
          <dgm:dir/>
          <dgm:resizeHandles val="exact"/>
        </dgm:presLayoutVars>
      </dgm:prSet>
      <dgm:spPr/>
    </dgm:pt>
    <dgm:pt modelId="{36EC6C96-85DE-490C-99D3-582D99C51935}" type="pres">
      <dgm:prSet presAssocID="{537BCFBA-2791-49E4-99BB-452C38B257FA}" presName="vNodes" presStyleCnt="0"/>
      <dgm:spPr/>
    </dgm:pt>
    <dgm:pt modelId="{992A05C5-E990-40DB-A839-796389A7520C}" type="pres">
      <dgm:prSet presAssocID="{4727C9F8-899F-4084-AA26-100352AF4FA0}" presName="node" presStyleLbl="node1" presStyleIdx="0" presStyleCnt="3" custScaleX="201642" custScaleY="128113" custLinFactNeighborX="3135" custLinFactNeighborY="63732">
        <dgm:presLayoutVars>
          <dgm:bulletEnabled val="1"/>
        </dgm:presLayoutVars>
      </dgm:prSet>
      <dgm:spPr/>
      <dgm:t>
        <a:bodyPr/>
        <a:lstStyle/>
        <a:p>
          <a:endParaRPr lang="en-NZ"/>
        </a:p>
      </dgm:t>
    </dgm:pt>
    <dgm:pt modelId="{95BBBC2B-D09B-407B-B692-F67110239A65}" type="pres">
      <dgm:prSet presAssocID="{475BBF0D-FB39-4BE0-932C-09E69F3DB7B4}" presName="spacerT" presStyleCnt="0"/>
      <dgm:spPr/>
    </dgm:pt>
    <dgm:pt modelId="{B3883882-476F-4676-9DEC-523E9DE80ABC}" type="pres">
      <dgm:prSet presAssocID="{475BBF0D-FB39-4BE0-932C-09E69F3DB7B4}" presName="sibTrans" presStyleLbl="sibTrans2D1" presStyleIdx="0" presStyleCnt="2"/>
      <dgm:spPr/>
      <dgm:t>
        <a:bodyPr/>
        <a:lstStyle/>
        <a:p>
          <a:endParaRPr lang="en-NZ"/>
        </a:p>
      </dgm:t>
    </dgm:pt>
    <dgm:pt modelId="{1226F1E3-25E7-4A0E-A071-9CC842427447}" type="pres">
      <dgm:prSet presAssocID="{475BBF0D-FB39-4BE0-932C-09E69F3DB7B4}" presName="spacerB" presStyleCnt="0"/>
      <dgm:spPr/>
    </dgm:pt>
    <dgm:pt modelId="{9AF7B18B-2AD8-4AAC-B770-AAFFF008F770}" type="pres">
      <dgm:prSet presAssocID="{D33C801F-EA54-4231-82EA-71ACA759B7B0}" presName="node" presStyleLbl="node1" presStyleIdx="1" presStyleCnt="3" custScaleX="200622" custScaleY="148218">
        <dgm:presLayoutVars>
          <dgm:bulletEnabled val="1"/>
        </dgm:presLayoutVars>
      </dgm:prSet>
      <dgm:spPr/>
      <dgm:t>
        <a:bodyPr/>
        <a:lstStyle/>
        <a:p>
          <a:endParaRPr lang="en-NZ"/>
        </a:p>
      </dgm:t>
    </dgm:pt>
    <dgm:pt modelId="{1815F6C4-0D11-49C3-9AC6-FDC6F2F7E46F}" type="pres">
      <dgm:prSet presAssocID="{537BCFBA-2791-49E4-99BB-452C38B257FA}" presName="sibTransLast" presStyleLbl="sibTrans2D1" presStyleIdx="1" presStyleCnt="2"/>
      <dgm:spPr/>
      <dgm:t>
        <a:bodyPr/>
        <a:lstStyle/>
        <a:p>
          <a:endParaRPr lang="en-NZ"/>
        </a:p>
      </dgm:t>
    </dgm:pt>
    <dgm:pt modelId="{BBDE5624-219D-4F9B-9784-53845C43403D}" type="pres">
      <dgm:prSet presAssocID="{537BCFBA-2791-49E4-99BB-452C38B257FA}" presName="connectorText" presStyleLbl="sibTrans2D1" presStyleIdx="1" presStyleCnt="2"/>
      <dgm:spPr/>
      <dgm:t>
        <a:bodyPr/>
        <a:lstStyle/>
        <a:p>
          <a:endParaRPr lang="en-NZ"/>
        </a:p>
      </dgm:t>
    </dgm:pt>
    <dgm:pt modelId="{E6C91F44-7A92-486F-A2E6-07D286BD9CBB}" type="pres">
      <dgm:prSet presAssocID="{537BCFBA-2791-49E4-99BB-452C38B257FA}" presName="lastNode" presStyleLbl="node1" presStyleIdx="2" presStyleCnt="3">
        <dgm:presLayoutVars>
          <dgm:bulletEnabled val="1"/>
        </dgm:presLayoutVars>
      </dgm:prSet>
      <dgm:spPr/>
      <dgm:t>
        <a:bodyPr/>
        <a:lstStyle/>
        <a:p>
          <a:endParaRPr lang="en-NZ"/>
        </a:p>
      </dgm:t>
    </dgm:pt>
  </dgm:ptLst>
  <dgm:cxnLst>
    <dgm:cxn modelId="{840A2797-4DB0-43EC-B31F-1C94F75424AE}" type="presOf" srcId="{537BCFBA-2791-49E4-99BB-452C38B257FA}" destId="{4C84FC4D-2E10-4B7E-AA67-F4088C576841}" srcOrd="0" destOrd="0" presId="urn:microsoft.com/office/officeart/2005/8/layout/equation2"/>
    <dgm:cxn modelId="{D3577EDE-08AF-4152-95D7-3D64CF9F7B14}" type="presOf" srcId="{4727C9F8-899F-4084-AA26-100352AF4FA0}" destId="{992A05C5-E990-40DB-A839-796389A7520C}" srcOrd="0" destOrd="0" presId="urn:microsoft.com/office/officeart/2005/8/layout/equation2"/>
    <dgm:cxn modelId="{352611BF-FC7F-4CBA-95FE-09320DDF2E04}" srcId="{537BCFBA-2791-49E4-99BB-452C38B257FA}" destId="{1D64CC27-D7AF-4CB3-8D9E-377FD2A9F4A1}" srcOrd="2" destOrd="0" parTransId="{B1BE00EE-6592-42D2-90AC-BD796C011502}" sibTransId="{89AD7D2E-DA62-4207-B573-298628F86DC6}"/>
    <dgm:cxn modelId="{ACBACAEF-846D-4BE3-8BE1-4F57E887D3EF}" type="presOf" srcId="{1D64CC27-D7AF-4CB3-8D9E-377FD2A9F4A1}" destId="{E6C91F44-7A92-486F-A2E6-07D286BD9CBB}" srcOrd="0" destOrd="0" presId="urn:microsoft.com/office/officeart/2005/8/layout/equation2"/>
    <dgm:cxn modelId="{3024527F-B8C0-4E66-95AD-51C00CD363F1}" srcId="{537BCFBA-2791-49E4-99BB-452C38B257FA}" destId="{4727C9F8-899F-4084-AA26-100352AF4FA0}" srcOrd="0" destOrd="0" parTransId="{DFA0AA9E-0CD3-4A2C-A7A6-00BF8D40ADDA}" sibTransId="{475BBF0D-FB39-4BE0-932C-09E69F3DB7B4}"/>
    <dgm:cxn modelId="{04B1AC24-5ED3-40F4-BF14-28179800917B}" type="presOf" srcId="{D33C801F-EA54-4231-82EA-71ACA759B7B0}" destId="{9AF7B18B-2AD8-4AAC-B770-AAFFF008F770}" srcOrd="0" destOrd="0" presId="urn:microsoft.com/office/officeart/2005/8/layout/equation2"/>
    <dgm:cxn modelId="{3FC63C51-8E41-4270-99E1-5155E28B6990}" type="presOf" srcId="{F4C4CD1C-6718-4F9C-827C-B8152E3AE3DA}" destId="{BBDE5624-219D-4F9B-9784-53845C43403D}" srcOrd="1" destOrd="0" presId="urn:microsoft.com/office/officeart/2005/8/layout/equation2"/>
    <dgm:cxn modelId="{4035A08B-4B8E-4C87-A21B-075E987C3B4E}" srcId="{537BCFBA-2791-49E4-99BB-452C38B257FA}" destId="{D33C801F-EA54-4231-82EA-71ACA759B7B0}" srcOrd="1" destOrd="0" parTransId="{FF52C20F-19B9-4626-B60F-865A010B482E}" sibTransId="{F4C4CD1C-6718-4F9C-827C-B8152E3AE3DA}"/>
    <dgm:cxn modelId="{8330A919-6FC8-4BFE-A3C4-E63014701DBC}" type="presOf" srcId="{F4C4CD1C-6718-4F9C-827C-B8152E3AE3DA}" destId="{1815F6C4-0D11-49C3-9AC6-FDC6F2F7E46F}" srcOrd="0" destOrd="0" presId="urn:microsoft.com/office/officeart/2005/8/layout/equation2"/>
    <dgm:cxn modelId="{8EF4D0BA-CD2A-497E-99BB-8FF70B83AFBF}" type="presOf" srcId="{475BBF0D-FB39-4BE0-932C-09E69F3DB7B4}" destId="{B3883882-476F-4676-9DEC-523E9DE80ABC}" srcOrd="0" destOrd="0" presId="urn:microsoft.com/office/officeart/2005/8/layout/equation2"/>
    <dgm:cxn modelId="{00CBA9C5-242A-4588-9825-4B1210DD12CC}" type="presParOf" srcId="{4C84FC4D-2E10-4B7E-AA67-F4088C576841}" destId="{36EC6C96-85DE-490C-99D3-582D99C51935}" srcOrd="0" destOrd="0" presId="urn:microsoft.com/office/officeart/2005/8/layout/equation2"/>
    <dgm:cxn modelId="{2904199E-4DF5-4195-BC64-19D3EB9F0589}" type="presParOf" srcId="{36EC6C96-85DE-490C-99D3-582D99C51935}" destId="{992A05C5-E990-40DB-A839-796389A7520C}" srcOrd="0" destOrd="0" presId="urn:microsoft.com/office/officeart/2005/8/layout/equation2"/>
    <dgm:cxn modelId="{B54879FC-08DB-4AED-B73F-1DE244E29326}" type="presParOf" srcId="{36EC6C96-85DE-490C-99D3-582D99C51935}" destId="{95BBBC2B-D09B-407B-B692-F67110239A65}" srcOrd="1" destOrd="0" presId="urn:microsoft.com/office/officeart/2005/8/layout/equation2"/>
    <dgm:cxn modelId="{5ACF0CA0-6FAB-4CDF-B2C4-613F605DA53E}" type="presParOf" srcId="{36EC6C96-85DE-490C-99D3-582D99C51935}" destId="{B3883882-476F-4676-9DEC-523E9DE80ABC}" srcOrd="2" destOrd="0" presId="urn:microsoft.com/office/officeart/2005/8/layout/equation2"/>
    <dgm:cxn modelId="{E63354DA-DA9E-4196-B706-76F71F31F3D2}" type="presParOf" srcId="{36EC6C96-85DE-490C-99D3-582D99C51935}" destId="{1226F1E3-25E7-4A0E-A071-9CC842427447}" srcOrd="3" destOrd="0" presId="urn:microsoft.com/office/officeart/2005/8/layout/equation2"/>
    <dgm:cxn modelId="{606C4406-75FE-470C-8AC1-61A42B675B2B}" type="presParOf" srcId="{36EC6C96-85DE-490C-99D3-582D99C51935}" destId="{9AF7B18B-2AD8-4AAC-B770-AAFFF008F770}" srcOrd="4" destOrd="0" presId="urn:microsoft.com/office/officeart/2005/8/layout/equation2"/>
    <dgm:cxn modelId="{FB2D0B22-675C-41F5-93B6-FC8CEB3C36B1}" type="presParOf" srcId="{4C84FC4D-2E10-4B7E-AA67-F4088C576841}" destId="{1815F6C4-0D11-49C3-9AC6-FDC6F2F7E46F}" srcOrd="1" destOrd="0" presId="urn:microsoft.com/office/officeart/2005/8/layout/equation2"/>
    <dgm:cxn modelId="{A8931C5D-FA6C-4B50-91EE-2AEF39D3B8CD}" type="presParOf" srcId="{1815F6C4-0D11-49C3-9AC6-FDC6F2F7E46F}" destId="{BBDE5624-219D-4F9B-9784-53845C43403D}" srcOrd="0" destOrd="0" presId="urn:microsoft.com/office/officeart/2005/8/layout/equation2"/>
    <dgm:cxn modelId="{47FABF7A-3CEA-4EBB-9E3E-D65E6A534EC4}" type="presParOf" srcId="{4C84FC4D-2E10-4B7E-AA67-F4088C576841}" destId="{E6C91F44-7A92-486F-A2E6-07D286BD9CBB}" srcOrd="2" destOrd="0" presId="urn:microsoft.com/office/officeart/2005/8/layout/equati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A05C5-E990-40DB-A839-796389A7520C}">
      <dsp:nvSpPr>
        <dsp:cNvPr id="0" name=""/>
        <dsp:cNvSpPr/>
      </dsp:nvSpPr>
      <dsp:spPr>
        <a:xfrm>
          <a:off x="864101" y="72009"/>
          <a:ext cx="2774047" cy="1762487"/>
        </a:xfrm>
        <a:prstGeom prst="ellipse">
          <a:avLst/>
        </a:prstGeom>
        <a:solidFill>
          <a:srgbClr val="1F54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NZ" sz="2400" b="1" kern="1200" dirty="0" smtClean="0"/>
            <a:t>Strong organisation practices</a:t>
          </a:r>
          <a:endParaRPr lang="en-NZ" sz="2400" b="1" kern="1200" dirty="0"/>
        </a:p>
      </dsp:txBody>
      <dsp:txXfrm>
        <a:off x="1270351" y="330119"/>
        <a:ext cx="1961547" cy="1246267"/>
      </dsp:txXfrm>
    </dsp:sp>
    <dsp:sp modelId="{B3883882-476F-4676-9DEC-523E9DE80ABC}">
      <dsp:nvSpPr>
        <dsp:cNvPr id="0" name=""/>
        <dsp:cNvSpPr/>
      </dsp:nvSpPr>
      <dsp:spPr>
        <a:xfrm>
          <a:off x="1809034" y="1875011"/>
          <a:ext cx="797922" cy="797922"/>
        </a:xfrm>
        <a:prstGeom prst="mathPlus">
          <a:avLst/>
        </a:prstGeom>
        <a:solidFill>
          <a:srgbClr val="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NZ" sz="1300" kern="1200"/>
        </a:p>
      </dsp:txBody>
      <dsp:txXfrm>
        <a:off x="1914799" y="2180136"/>
        <a:ext cx="586392" cy="187672"/>
      </dsp:txXfrm>
    </dsp:sp>
    <dsp:sp modelId="{9AF7B18B-2AD8-4AAC-B770-AAFFF008F770}">
      <dsp:nvSpPr>
        <dsp:cNvPr id="0" name=""/>
        <dsp:cNvSpPr/>
      </dsp:nvSpPr>
      <dsp:spPr>
        <a:xfrm>
          <a:off x="827988" y="2784643"/>
          <a:ext cx="2760015" cy="2039078"/>
        </a:xfrm>
        <a:prstGeom prst="ellipse">
          <a:avLst/>
        </a:prstGeom>
        <a:solidFill>
          <a:srgbClr val="3480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NZ" sz="2400" b="1" kern="1200" dirty="0" smtClean="0"/>
            <a:t>Accountability to Communities</a:t>
          </a:r>
          <a:endParaRPr lang="en-NZ" sz="2400" b="1" kern="1200" dirty="0"/>
        </a:p>
      </dsp:txBody>
      <dsp:txXfrm>
        <a:off x="1232183" y="3083259"/>
        <a:ext cx="1951625" cy="1441846"/>
      </dsp:txXfrm>
    </dsp:sp>
    <dsp:sp modelId="{1815F6C4-0D11-49C3-9AC6-FDC6F2F7E46F}">
      <dsp:nvSpPr>
        <dsp:cNvPr id="0" name=""/>
        <dsp:cNvSpPr/>
      </dsp:nvSpPr>
      <dsp:spPr>
        <a:xfrm rot="21565656">
          <a:off x="3833733" y="2173916"/>
          <a:ext cx="414680" cy="511771"/>
        </a:xfrm>
        <a:prstGeom prst="rightArrow">
          <a:avLst>
            <a:gd name="adj1" fmla="val 60000"/>
            <a:gd name="adj2" fmla="val 50000"/>
          </a:avLst>
        </a:prstGeom>
        <a:solidFill>
          <a:srgbClr val="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NZ" sz="2200" kern="1200"/>
        </a:p>
      </dsp:txBody>
      <dsp:txXfrm>
        <a:off x="3833736" y="2276891"/>
        <a:ext cx="290276" cy="307063"/>
      </dsp:txXfrm>
    </dsp:sp>
    <dsp:sp modelId="{E6C91F44-7A92-486F-A2E6-07D286BD9CBB}">
      <dsp:nvSpPr>
        <dsp:cNvPr id="0" name=""/>
        <dsp:cNvSpPr/>
      </dsp:nvSpPr>
      <dsp:spPr>
        <a:xfrm>
          <a:off x="4420457" y="1036538"/>
          <a:ext cx="2751458" cy="2751458"/>
        </a:xfrm>
        <a:prstGeom prst="ellipse">
          <a:avLst/>
        </a:prstGeom>
        <a:solidFill>
          <a:srgbClr val="EB76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NZ" sz="4400" kern="1200" dirty="0"/>
            <a:t>Best practice</a:t>
          </a:r>
        </a:p>
      </dsp:txBody>
      <dsp:txXfrm>
        <a:off x="4823399" y="1439480"/>
        <a:ext cx="1945574" cy="194557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889938" cy="487680"/>
          </a:xfrm>
          <a:prstGeom prst="rect">
            <a:avLst/>
          </a:prstGeom>
        </p:spPr>
        <p:txBody>
          <a:bodyPr vert="horz" lIns="90988" tIns="45493" rIns="90988" bIns="45493" rtlCol="0"/>
          <a:lstStyle>
            <a:lvl1pPr algn="l">
              <a:defRPr sz="1200"/>
            </a:lvl1pPr>
          </a:lstStyle>
          <a:p>
            <a:endParaRPr lang="en-NZ"/>
          </a:p>
        </p:txBody>
      </p:sp>
      <p:sp>
        <p:nvSpPr>
          <p:cNvPr id="3" name="Date Placeholder 2"/>
          <p:cNvSpPr>
            <a:spLocks noGrp="1"/>
          </p:cNvSpPr>
          <p:nvPr>
            <p:ph type="dt" sz="quarter" idx="1"/>
          </p:nvPr>
        </p:nvSpPr>
        <p:spPr>
          <a:xfrm>
            <a:off x="3777607" y="0"/>
            <a:ext cx="2889938" cy="487680"/>
          </a:xfrm>
          <a:prstGeom prst="rect">
            <a:avLst/>
          </a:prstGeom>
        </p:spPr>
        <p:txBody>
          <a:bodyPr vert="horz" lIns="90988" tIns="45493" rIns="90988" bIns="45493" rtlCol="0"/>
          <a:lstStyle>
            <a:lvl1pPr algn="r">
              <a:defRPr sz="1200"/>
            </a:lvl1pPr>
          </a:lstStyle>
          <a:p>
            <a:fld id="{22094BAE-4BB5-469A-A41B-D6CDE580176E}" type="datetimeFigureOut">
              <a:rPr lang="en-NZ" smtClean="0"/>
              <a:t>8/02/2018</a:t>
            </a:fld>
            <a:endParaRPr lang="en-NZ"/>
          </a:p>
        </p:txBody>
      </p:sp>
      <p:sp>
        <p:nvSpPr>
          <p:cNvPr id="4" name="Footer Placeholder 3"/>
          <p:cNvSpPr>
            <a:spLocks noGrp="1"/>
          </p:cNvSpPr>
          <p:nvPr>
            <p:ph type="ftr" sz="quarter" idx="2"/>
          </p:nvPr>
        </p:nvSpPr>
        <p:spPr>
          <a:xfrm>
            <a:off x="3" y="9264228"/>
            <a:ext cx="2889938" cy="487680"/>
          </a:xfrm>
          <a:prstGeom prst="rect">
            <a:avLst/>
          </a:prstGeom>
        </p:spPr>
        <p:txBody>
          <a:bodyPr vert="horz" lIns="90988" tIns="45493" rIns="90988" bIns="45493" rtlCol="0" anchor="b"/>
          <a:lstStyle>
            <a:lvl1pPr algn="l">
              <a:defRPr sz="1200"/>
            </a:lvl1pPr>
          </a:lstStyle>
          <a:p>
            <a:endParaRPr lang="en-NZ"/>
          </a:p>
        </p:txBody>
      </p:sp>
      <p:sp>
        <p:nvSpPr>
          <p:cNvPr id="5" name="Slide Number Placeholder 4"/>
          <p:cNvSpPr>
            <a:spLocks noGrp="1"/>
          </p:cNvSpPr>
          <p:nvPr>
            <p:ph type="sldNum" sz="quarter" idx="3"/>
          </p:nvPr>
        </p:nvSpPr>
        <p:spPr>
          <a:xfrm>
            <a:off x="3777607" y="9264228"/>
            <a:ext cx="2889938" cy="487680"/>
          </a:xfrm>
          <a:prstGeom prst="rect">
            <a:avLst/>
          </a:prstGeom>
        </p:spPr>
        <p:txBody>
          <a:bodyPr vert="horz" lIns="90988" tIns="45493" rIns="90988" bIns="45493" rtlCol="0" anchor="b"/>
          <a:lstStyle>
            <a:lvl1pPr algn="r">
              <a:defRPr sz="1200"/>
            </a:lvl1pPr>
          </a:lstStyle>
          <a:p>
            <a:fld id="{342428D0-2520-4026-8D2C-070B4AE6D8DC}" type="slidenum">
              <a:rPr lang="en-NZ" smtClean="0"/>
              <a:t>‹#›</a:t>
            </a:fld>
            <a:endParaRPr lang="en-NZ"/>
          </a:p>
        </p:txBody>
      </p:sp>
    </p:spTree>
    <p:extLst>
      <p:ext uri="{BB962C8B-B14F-4D97-AF65-F5344CB8AC3E}">
        <p14:creationId xmlns:p14="http://schemas.microsoft.com/office/powerpoint/2010/main" val="1086432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889938" cy="487680"/>
          </a:xfrm>
          <a:prstGeom prst="rect">
            <a:avLst/>
          </a:prstGeom>
        </p:spPr>
        <p:txBody>
          <a:bodyPr vert="horz" lIns="90988" tIns="45493" rIns="90988" bIns="45493" rtlCol="0"/>
          <a:lstStyle>
            <a:lvl1pPr algn="l">
              <a:defRPr sz="1200"/>
            </a:lvl1pPr>
          </a:lstStyle>
          <a:p>
            <a:endParaRPr lang="en-NZ"/>
          </a:p>
        </p:txBody>
      </p:sp>
      <p:sp>
        <p:nvSpPr>
          <p:cNvPr id="3" name="Date Placeholder 2"/>
          <p:cNvSpPr>
            <a:spLocks noGrp="1"/>
          </p:cNvSpPr>
          <p:nvPr>
            <p:ph type="dt" idx="1"/>
          </p:nvPr>
        </p:nvSpPr>
        <p:spPr>
          <a:xfrm>
            <a:off x="3777607" y="0"/>
            <a:ext cx="2889938" cy="487680"/>
          </a:xfrm>
          <a:prstGeom prst="rect">
            <a:avLst/>
          </a:prstGeom>
        </p:spPr>
        <p:txBody>
          <a:bodyPr vert="horz" lIns="90988" tIns="45493" rIns="90988" bIns="45493" rtlCol="0"/>
          <a:lstStyle>
            <a:lvl1pPr algn="r">
              <a:defRPr sz="1200"/>
            </a:lvl1pPr>
          </a:lstStyle>
          <a:p>
            <a:fld id="{9DF00BD5-4761-4FC3-92DB-11DDD1C09E88}" type="datetimeFigureOut">
              <a:rPr lang="en-NZ" smtClean="0"/>
              <a:t>8/02/2018</a:t>
            </a:fld>
            <a:endParaRPr lang="en-NZ"/>
          </a:p>
        </p:txBody>
      </p:sp>
      <p:sp>
        <p:nvSpPr>
          <p:cNvPr id="4" name="Slide Image Placeholder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0988" tIns="45493" rIns="90988" bIns="45493" rtlCol="0" anchor="ctr"/>
          <a:lstStyle/>
          <a:p>
            <a:endParaRPr lang="en-NZ"/>
          </a:p>
        </p:txBody>
      </p:sp>
      <p:sp>
        <p:nvSpPr>
          <p:cNvPr id="5" name="Notes Placeholder 4"/>
          <p:cNvSpPr>
            <a:spLocks noGrp="1"/>
          </p:cNvSpPr>
          <p:nvPr>
            <p:ph type="body" sz="quarter" idx="3"/>
          </p:nvPr>
        </p:nvSpPr>
        <p:spPr>
          <a:xfrm>
            <a:off x="666909" y="4632960"/>
            <a:ext cx="5335270" cy="4389120"/>
          </a:xfrm>
          <a:prstGeom prst="rect">
            <a:avLst/>
          </a:prstGeom>
        </p:spPr>
        <p:txBody>
          <a:bodyPr vert="horz" lIns="90988" tIns="45493" rIns="90988" bIns="454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3" y="9264228"/>
            <a:ext cx="2889938" cy="487680"/>
          </a:xfrm>
          <a:prstGeom prst="rect">
            <a:avLst/>
          </a:prstGeom>
        </p:spPr>
        <p:txBody>
          <a:bodyPr vert="horz" lIns="90988" tIns="45493" rIns="90988" bIns="45493" rtlCol="0" anchor="b"/>
          <a:lstStyle>
            <a:lvl1pPr algn="l">
              <a:defRPr sz="1200"/>
            </a:lvl1pPr>
          </a:lstStyle>
          <a:p>
            <a:endParaRPr lang="en-NZ"/>
          </a:p>
        </p:txBody>
      </p:sp>
      <p:sp>
        <p:nvSpPr>
          <p:cNvPr id="7" name="Slide Number Placeholder 6"/>
          <p:cNvSpPr>
            <a:spLocks noGrp="1"/>
          </p:cNvSpPr>
          <p:nvPr>
            <p:ph type="sldNum" sz="quarter" idx="5"/>
          </p:nvPr>
        </p:nvSpPr>
        <p:spPr>
          <a:xfrm>
            <a:off x="3777607" y="9264228"/>
            <a:ext cx="2889938" cy="487680"/>
          </a:xfrm>
          <a:prstGeom prst="rect">
            <a:avLst/>
          </a:prstGeom>
        </p:spPr>
        <p:txBody>
          <a:bodyPr vert="horz" lIns="90988" tIns="45493" rIns="90988" bIns="45493" rtlCol="0" anchor="b"/>
          <a:lstStyle>
            <a:lvl1pPr algn="r">
              <a:defRPr sz="1200"/>
            </a:lvl1pPr>
          </a:lstStyle>
          <a:p>
            <a:fld id="{5F346522-C387-4F2F-BCF0-871E7F5E6A9F}" type="slidenum">
              <a:rPr lang="en-NZ" smtClean="0"/>
              <a:t>‹#›</a:t>
            </a:fld>
            <a:endParaRPr lang="en-NZ"/>
          </a:p>
        </p:txBody>
      </p:sp>
    </p:spTree>
    <p:extLst>
      <p:ext uri="{BB962C8B-B14F-4D97-AF65-F5344CB8AC3E}">
        <p14:creationId xmlns:p14="http://schemas.microsoft.com/office/powerpoint/2010/main" val="917931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F346522-C387-4F2F-BCF0-871E7F5E6A9F}" type="slidenum">
              <a:rPr lang="en-NZ" smtClean="0"/>
              <a:t>1</a:t>
            </a:fld>
            <a:endParaRPr lang="en-NZ"/>
          </a:p>
        </p:txBody>
      </p:sp>
    </p:spTree>
    <p:extLst>
      <p:ext uri="{BB962C8B-B14F-4D97-AF65-F5344CB8AC3E}">
        <p14:creationId xmlns:p14="http://schemas.microsoft.com/office/powerpoint/2010/main" val="1463951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Someone</a:t>
            </a:r>
            <a:r>
              <a:rPr lang="en-NZ" baseline="0" dirty="0" smtClean="0"/>
              <a:t> from the project team will be at each table discussion – so use them to ask questions. No need for table consensus, but please give us your views.</a:t>
            </a:r>
            <a:endParaRPr lang="en-NZ" dirty="0" smtClean="0"/>
          </a:p>
          <a:p>
            <a:r>
              <a:rPr lang="en-NZ" dirty="0" smtClean="0"/>
              <a:t>Engaging</a:t>
            </a:r>
            <a:r>
              <a:rPr lang="en-NZ" baseline="0" dirty="0" smtClean="0"/>
              <a:t> with us will help you keep track of our direction, which will in turn help your organisation prepare for 3YL. </a:t>
            </a:r>
            <a:endParaRPr lang="en-NZ" dirty="0"/>
          </a:p>
        </p:txBody>
      </p:sp>
      <p:sp>
        <p:nvSpPr>
          <p:cNvPr id="4" name="Slide Number Placeholder 3"/>
          <p:cNvSpPr>
            <a:spLocks noGrp="1"/>
          </p:cNvSpPr>
          <p:nvPr>
            <p:ph type="sldNum" sz="quarter" idx="10"/>
          </p:nvPr>
        </p:nvSpPr>
        <p:spPr/>
        <p:txBody>
          <a:bodyPr/>
          <a:lstStyle/>
          <a:p>
            <a:fld id="{5F346522-C387-4F2F-BCF0-871E7F5E6A9F}" type="slidenum">
              <a:rPr lang="en-NZ" smtClean="0"/>
              <a:t>10</a:t>
            </a:fld>
            <a:endParaRPr lang="en-NZ"/>
          </a:p>
        </p:txBody>
      </p:sp>
    </p:spTree>
    <p:extLst>
      <p:ext uri="{BB962C8B-B14F-4D97-AF65-F5344CB8AC3E}">
        <p14:creationId xmlns:p14="http://schemas.microsoft.com/office/powerpoint/2010/main" val="3745987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Introductio</a:t>
            </a:r>
            <a:r>
              <a:rPr lang="en-NZ" b="1" baseline="0" dirty="0" smtClean="0"/>
              <a:t>ns – 20 minute presentation, then break into discussion tables. Project team members will be at each table so please save any questions for the table discussions. You can make notes on the Discussion Questions A3 during the presentation.  These sheets are for you to write your comments on about 3YL. We’d like to collect them up at the end so we can review your thoughts and ideas. You do not need to reach a table consensus during the discussion, feel free to include your comments even if they are different to those around you. </a:t>
            </a:r>
            <a:endParaRPr lang="en-NZ" b="1" dirty="0" smtClean="0"/>
          </a:p>
          <a:p>
            <a:r>
              <a:rPr lang="en-NZ" dirty="0" smtClean="0"/>
              <a:t>Met with:</a:t>
            </a:r>
          </a:p>
          <a:p>
            <a:pPr marL="170602" indent="-170602">
              <a:buFont typeface="Arial" panose="020B0604020202020204" pitchFamily="34" charset="0"/>
              <a:buChar char="•"/>
            </a:pPr>
            <a:r>
              <a:rPr lang="en-NZ" dirty="0" smtClean="0"/>
              <a:t>Some large and small societies, management</a:t>
            </a:r>
            <a:r>
              <a:rPr lang="en-NZ" baseline="0" dirty="0" smtClean="0"/>
              <a:t> service providers, </a:t>
            </a:r>
            <a:r>
              <a:rPr lang="en-NZ" dirty="0" smtClean="0"/>
              <a:t>problem gambling industry, lawyers</a:t>
            </a:r>
            <a:r>
              <a:rPr lang="en-NZ" baseline="0" dirty="0" smtClean="0"/>
              <a:t> </a:t>
            </a:r>
            <a:r>
              <a:rPr lang="en-NZ" dirty="0" smtClean="0"/>
              <a:t>and some clubs.</a:t>
            </a:r>
          </a:p>
          <a:p>
            <a:pPr marL="627747" lvl="1" indent="-170602">
              <a:buFont typeface="Arial" panose="020B0604020202020204" pitchFamily="34" charset="0"/>
              <a:buChar char="•"/>
            </a:pPr>
            <a:r>
              <a:rPr lang="en-NZ" dirty="0" smtClean="0"/>
              <a:t>N</a:t>
            </a:r>
            <a:r>
              <a:rPr lang="en-NZ" baseline="0" dirty="0" smtClean="0"/>
              <a:t>ZCT, Infinity Foundation, Pub Charity, Lion, Southern Trust, </a:t>
            </a:r>
            <a:r>
              <a:rPr lang="en-NZ" baseline="0" dirty="0" err="1" smtClean="0"/>
              <a:t>MaxServe</a:t>
            </a:r>
            <a:r>
              <a:rPr lang="en-NZ" baseline="0" dirty="0" smtClean="0"/>
              <a:t>, Four Winds Foundation, Trusts Community Foundation, Clubs NZ, Southern Victorian Foundation, </a:t>
            </a:r>
            <a:r>
              <a:rPr lang="en-NZ" baseline="0" dirty="0" err="1" smtClean="0"/>
              <a:t>Youthtown</a:t>
            </a:r>
            <a:r>
              <a:rPr lang="en-NZ" baseline="0" dirty="0" smtClean="0"/>
              <a:t>, Problem Gambling Foundation, Jarrod True, Alastair Sherriff, </a:t>
            </a:r>
            <a:r>
              <a:rPr lang="en-NZ" baseline="0" dirty="0" err="1" smtClean="0"/>
              <a:t>Waiheke</a:t>
            </a:r>
            <a:r>
              <a:rPr lang="en-NZ" baseline="0" dirty="0" smtClean="0"/>
              <a:t> RSA.</a:t>
            </a:r>
          </a:p>
          <a:p>
            <a:pPr marL="170602" indent="-170602" defTabSz="914289">
              <a:buFont typeface="Arial" panose="020B0604020202020204" pitchFamily="34" charset="0"/>
              <a:buChar char="•"/>
              <a:defRPr/>
            </a:pPr>
            <a:r>
              <a:rPr lang="en-NZ" baseline="0" dirty="0" smtClean="0"/>
              <a:t>Missing venues from our engagement and would like to make contact with some.</a:t>
            </a:r>
          </a:p>
          <a:p>
            <a:pPr marL="170602" indent="-170602">
              <a:buFont typeface="Arial" panose="020B0604020202020204" pitchFamily="34" charset="0"/>
              <a:buChar char="•"/>
            </a:pPr>
            <a:r>
              <a:rPr lang="en-NZ" baseline="0" dirty="0" smtClean="0"/>
              <a:t>Some of you here may have heard the messages in this presentation before. We are seeking broaden our engagement and ensure everyone has access to the same information. If you interested in discussing 3YL further, please contact Steph or Sharlene.</a:t>
            </a:r>
          </a:p>
          <a:p>
            <a:pPr>
              <a:spcAft>
                <a:spcPts val="600"/>
              </a:spcAft>
              <a:buSzPct val="125000"/>
            </a:pPr>
            <a:endParaRPr lang="en-NZ" b="0" dirty="0"/>
          </a:p>
        </p:txBody>
      </p:sp>
      <p:sp>
        <p:nvSpPr>
          <p:cNvPr id="4" name="Slide Number Placeholder 3"/>
          <p:cNvSpPr>
            <a:spLocks noGrp="1"/>
          </p:cNvSpPr>
          <p:nvPr>
            <p:ph type="sldNum" sz="quarter" idx="10"/>
          </p:nvPr>
        </p:nvSpPr>
        <p:spPr/>
        <p:txBody>
          <a:bodyPr/>
          <a:lstStyle/>
          <a:p>
            <a:fld id="{5F346522-C387-4F2F-BCF0-871E7F5E6A9F}" type="slidenum">
              <a:rPr lang="en-NZ" smtClean="0"/>
              <a:t>2</a:t>
            </a:fld>
            <a:endParaRPr lang="en-NZ"/>
          </a:p>
        </p:txBody>
      </p:sp>
    </p:spTree>
    <p:extLst>
      <p:ext uri="{BB962C8B-B14F-4D97-AF65-F5344CB8AC3E}">
        <p14:creationId xmlns:p14="http://schemas.microsoft.com/office/powerpoint/2010/main" val="350520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aim of the project is to be as inclusive</a:t>
            </a:r>
            <a:r>
              <a:rPr lang="en-US" baseline="0" dirty="0" smtClean="0"/>
              <a:t> as possible </a:t>
            </a:r>
            <a:r>
              <a:rPr lang="en-US" dirty="0" smtClean="0"/>
              <a:t>and gather views to understand each stakeholders position </a:t>
            </a:r>
            <a:r>
              <a:rPr lang="en-NZ" dirty="0">
                <a:solidFill>
                  <a:srgbClr val="000000"/>
                </a:solidFill>
              </a:rPr>
              <a:t>– all societies (small or large), management service providers, venues and clubs.</a:t>
            </a:r>
          </a:p>
          <a:p>
            <a:r>
              <a:rPr lang="en-NZ" dirty="0">
                <a:solidFill>
                  <a:srgbClr val="000000"/>
                </a:solidFill>
              </a:rPr>
              <a:t>Go-live date </a:t>
            </a:r>
            <a:r>
              <a:rPr lang="en-NZ" dirty="0" smtClean="0">
                <a:solidFill>
                  <a:srgbClr val="000000"/>
                </a:solidFill>
              </a:rPr>
              <a:t>might </a:t>
            </a:r>
            <a:r>
              <a:rPr lang="en-NZ" dirty="0">
                <a:solidFill>
                  <a:srgbClr val="000000"/>
                </a:solidFill>
              </a:rPr>
              <a:t>change because </a:t>
            </a:r>
            <a:r>
              <a:rPr lang="en-NZ" dirty="0" smtClean="0">
                <a:solidFill>
                  <a:srgbClr val="000000"/>
                </a:solidFill>
              </a:rPr>
              <a:t>of we want to deliver a quality product, robust assessment that works, and is well communicated so that there is a level playing field for everyone to have the same opportunity to apply for a 3YL.</a:t>
            </a:r>
            <a:endParaRPr lang="en-NZ" dirty="0">
              <a:solidFill>
                <a:srgbClr val="000000"/>
              </a:solidFill>
            </a:endParaRPr>
          </a:p>
          <a:p>
            <a:pPr>
              <a:spcAft>
                <a:spcPts val="600"/>
              </a:spcAft>
              <a:buSzPct val="125000"/>
            </a:pPr>
            <a:r>
              <a:rPr lang="en-NZ" b="1" dirty="0" smtClean="0">
                <a:solidFill>
                  <a:srgbClr val="000000"/>
                </a:solidFill>
              </a:rPr>
              <a:t>Select</a:t>
            </a:r>
            <a:r>
              <a:rPr lang="en-NZ" b="1" baseline="0" dirty="0" smtClean="0">
                <a:solidFill>
                  <a:srgbClr val="000000"/>
                </a:solidFill>
              </a:rPr>
              <a:t> Committee have said that 3YL can only be given to </a:t>
            </a:r>
            <a:r>
              <a:rPr lang="en-NZ" b="1" dirty="0" smtClean="0">
                <a:solidFill>
                  <a:srgbClr val="000000"/>
                </a:solidFill>
              </a:rPr>
              <a:t>operators that are best </a:t>
            </a:r>
            <a:r>
              <a:rPr lang="en-NZ" b="1" dirty="0">
                <a:solidFill>
                  <a:srgbClr val="000000"/>
                </a:solidFill>
              </a:rPr>
              <a:t>practice </a:t>
            </a:r>
            <a:r>
              <a:rPr lang="en-NZ" b="1" dirty="0" smtClean="0">
                <a:solidFill>
                  <a:srgbClr val="000000"/>
                </a:solidFill>
              </a:rPr>
              <a:t>or highly </a:t>
            </a:r>
            <a:r>
              <a:rPr lang="en-NZ" b="1" dirty="0">
                <a:solidFill>
                  <a:srgbClr val="000000"/>
                </a:solidFill>
              </a:rPr>
              <a:t>compliant</a:t>
            </a:r>
          </a:p>
          <a:p>
            <a:pPr>
              <a:spcAft>
                <a:spcPts val="600"/>
              </a:spcAft>
              <a:buSzPct val="125000"/>
            </a:pPr>
            <a:r>
              <a:rPr lang="en-NZ" b="1" dirty="0">
                <a:solidFill>
                  <a:srgbClr val="000000"/>
                </a:solidFill>
              </a:rPr>
              <a:t>Best practice </a:t>
            </a:r>
            <a:r>
              <a:rPr lang="en-NZ" dirty="0">
                <a:solidFill>
                  <a:srgbClr val="000000"/>
                </a:solidFill>
              </a:rPr>
              <a:t>is over above the legal minimum requirements</a:t>
            </a:r>
          </a:p>
          <a:p>
            <a:pPr>
              <a:spcAft>
                <a:spcPts val="600"/>
              </a:spcAft>
              <a:buSzPct val="125000"/>
            </a:pPr>
            <a:r>
              <a:rPr lang="en-NZ" b="1" dirty="0">
                <a:solidFill>
                  <a:srgbClr val="000000"/>
                </a:solidFill>
              </a:rPr>
              <a:t>Highly compliant </a:t>
            </a:r>
            <a:r>
              <a:rPr lang="en-NZ" dirty="0">
                <a:solidFill>
                  <a:srgbClr val="000000"/>
                </a:solidFill>
              </a:rPr>
              <a:t>is consistent compliance with responsive relationship</a:t>
            </a:r>
          </a:p>
          <a:p>
            <a:pPr marL="171409" indent="-171409">
              <a:spcAft>
                <a:spcPts val="600"/>
              </a:spcAft>
              <a:buSzPct val="125000"/>
              <a:buFont typeface="Arial" panose="020B0604020202020204" pitchFamily="34" charset="0"/>
              <a:buChar char="•"/>
            </a:pPr>
            <a:r>
              <a:rPr lang="en-NZ" dirty="0">
                <a:solidFill>
                  <a:srgbClr val="000000"/>
                </a:solidFill>
              </a:rPr>
              <a:t>At sector forum in 2015 your examples on best practice fit better with highly compliant</a:t>
            </a:r>
          </a:p>
          <a:p>
            <a:pPr marL="171409" indent="-171409">
              <a:spcAft>
                <a:spcPts val="600"/>
              </a:spcAft>
              <a:buSzPct val="125000"/>
              <a:buFont typeface="Arial" panose="020B0604020202020204" pitchFamily="34" charset="0"/>
              <a:buChar char="•"/>
            </a:pPr>
            <a:r>
              <a:rPr lang="en-NZ" dirty="0">
                <a:solidFill>
                  <a:srgbClr val="000000"/>
                </a:solidFill>
              </a:rPr>
              <a:t>Best practice moves sector beyond highly compliant</a:t>
            </a:r>
            <a:endParaRPr lang="en-NZ" dirty="0">
              <a:solidFill>
                <a:srgbClr val="A42F13"/>
              </a:solidFill>
            </a:endParaRPr>
          </a:p>
          <a:p>
            <a:pPr>
              <a:spcAft>
                <a:spcPts val="600"/>
              </a:spcAft>
              <a:buSzPct val="125000"/>
            </a:pPr>
            <a:r>
              <a:rPr lang="en-NZ" b="1" dirty="0" smtClean="0">
                <a:solidFill>
                  <a:srgbClr val="000000"/>
                </a:solidFill>
              </a:rPr>
              <a:t>Stakeholder</a:t>
            </a:r>
            <a:r>
              <a:rPr lang="en-NZ" b="1" baseline="0" dirty="0" smtClean="0">
                <a:solidFill>
                  <a:srgbClr val="000000"/>
                </a:solidFill>
              </a:rPr>
              <a:t> themes:</a:t>
            </a:r>
            <a:endParaRPr lang="en-NZ" b="1" dirty="0" smtClean="0">
              <a:solidFill>
                <a:srgbClr val="000000"/>
              </a:solidFill>
            </a:endParaRPr>
          </a:p>
          <a:p>
            <a:pPr marL="171409" indent="-171409">
              <a:spcAft>
                <a:spcPts val="600"/>
              </a:spcAft>
              <a:buSzPct val="125000"/>
              <a:buFont typeface="Arial" panose="020B0604020202020204" pitchFamily="34" charset="0"/>
              <a:buChar char="•"/>
            </a:pPr>
            <a:r>
              <a:rPr lang="en-NZ" b="0" dirty="0" smtClean="0">
                <a:solidFill>
                  <a:srgbClr val="000000"/>
                </a:solidFill>
              </a:rPr>
              <a:t>Some commercial benefit in</a:t>
            </a:r>
            <a:r>
              <a:rPr lang="en-NZ" b="0" baseline="0" dirty="0" smtClean="0">
                <a:solidFill>
                  <a:srgbClr val="000000"/>
                </a:solidFill>
              </a:rPr>
              <a:t> </a:t>
            </a:r>
            <a:r>
              <a:rPr lang="en-NZ" b="0" dirty="0" smtClean="0">
                <a:solidFill>
                  <a:srgbClr val="000000"/>
                </a:solidFill>
              </a:rPr>
              <a:t>being</a:t>
            </a:r>
            <a:r>
              <a:rPr lang="en-NZ" b="0" baseline="0" dirty="0" smtClean="0">
                <a:solidFill>
                  <a:srgbClr val="000000"/>
                </a:solidFill>
              </a:rPr>
              <a:t> recognised as having best practice licence, and recognition of some efficiencies if the licence is renewed every 3Y instead of annually</a:t>
            </a:r>
            <a:endParaRPr lang="en-NZ" b="0" dirty="0" smtClean="0">
              <a:solidFill>
                <a:srgbClr val="000000"/>
              </a:solidFill>
            </a:endParaRPr>
          </a:p>
          <a:p>
            <a:pPr marL="171409" indent="-171409">
              <a:spcAft>
                <a:spcPts val="600"/>
              </a:spcAft>
              <a:buSzPct val="125000"/>
              <a:buFont typeface="Arial" panose="020B0604020202020204" pitchFamily="34" charset="0"/>
              <a:buChar char="•"/>
            </a:pPr>
            <a:r>
              <a:rPr lang="en-NZ" b="0" dirty="0" smtClean="0">
                <a:solidFill>
                  <a:srgbClr val="000000"/>
                </a:solidFill>
              </a:rPr>
              <a:t>Lots of positive support, especially to work on it quickly but also important to “get it right”</a:t>
            </a:r>
          </a:p>
          <a:p>
            <a:pPr marL="171409" indent="-171409">
              <a:spcAft>
                <a:spcPts val="600"/>
              </a:spcAft>
              <a:buSzPct val="125000"/>
              <a:buFont typeface="Arial" panose="020B0604020202020204" pitchFamily="34" charset="0"/>
              <a:buChar char="•"/>
            </a:pPr>
            <a:r>
              <a:rPr lang="en-NZ" b="0" dirty="0" smtClean="0">
                <a:solidFill>
                  <a:srgbClr val="000000"/>
                </a:solidFill>
              </a:rPr>
              <a:t>Keep it simple</a:t>
            </a:r>
          </a:p>
          <a:p>
            <a:pPr marL="171409" indent="-171409">
              <a:spcAft>
                <a:spcPts val="600"/>
              </a:spcAft>
              <a:buSzPct val="125000"/>
              <a:buFont typeface="Arial" panose="020B0604020202020204" pitchFamily="34" charset="0"/>
              <a:buChar char="•"/>
            </a:pPr>
            <a:r>
              <a:rPr lang="en-NZ" b="0" dirty="0" smtClean="0">
                <a:solidFill>
                  <a:srgbClr val="000000"/>
                </a:solidFill>
              </a:rPr>
              <a:t>Inclusive approach supported</a:t>
            </a:r>
          </a:p>
          <a:p>
            <a:pPr marL="171409" indent="-171409">
              <a:spcAft>
                <a:spcPts val="600"/>
              </a:spcAft>
              <a:buSzPct val="125000"/>
              <a:buFont typeface="Arial" panose="020B0604020202020204" pitchFamily="34" charset="0"/>
              <a:buChar char="•"/>
            </a:pPr>
            <a:r>
              <a:rPr lang="en-NZ" b="0" dirty="0" smtClean="0">
                <a:solidFill>
                  <a:srgbClr val="000000"/>
                </a:solidFill>
              </a:rPr>
              <a:t>Range of views about </a:t>
            </a:r>
          </a:p>
          <a:p>
            <a:pPr marL="628497" lvl="1" indent="-171409">
              <a:spcAft>
                <a:spcPts val="600"/>
              </a:spcAft>
              <a:buSzPct val="125000"/>
              <a:buFont typeface="Arial" panose="020B0604020202020204" pitchFamily="34" charset="0"/>
              <a:buChar char="•"/>
            </a:pPr>
            <a:r>
              <a:rPr lang="en-NZ" b="0" dirty="0" smtClean="0">
                <a:solidFill>
                  <a:srgbClr val="000000"/>
                </a:solidFill>
              </a:rPr>
              <a:t>licence terms (Just 3YL or Mixed 3YL &amp; 2YL)</a:t>
            </a:r>
          </a:p>
          <a:p>
            <a:pPr marL="628497" lvl="1" indent="-171409">
              <a:spcAft>
                <a:spcPts val="600"/>
              </a:spcAft>
              <a:buSzPct val="125000"/>
              <a:buFont typeface="Arial" panose="020B0604020202020204" pitchFamily="34" charset="0"/>
              <a:buChar char="•"/>
            </a:pPr>
            <a:r>
              <a:rPr lang="en-NZ" b="0" dirty="0" smtClean="0">
                <a:solidFill>
                  <a:srgbClr val="000000"/>
                </a:solidFill>
              </a:rPr>
              <a:t>whether to give venues same licence terms as societies or mixed</a:t>
            </a:r>
          </a:p>
          <a:p>
            <a:pPr marL="171409" indent="-171409">
              <a:spcAft>
                <a:spcPts val="600"/>
              </a:spcAft>
              <a:buSzPct val="125000"/>
              <a:buFont typeface="Arial" panose="020B0604020202020204" pitchFamily="34" charset="0"/>
              <a:buChar char="•"/>
            </a:pPr>
            <a:r>
              <a:rPr lang="en-NZ" b="0" dirty="0" smtClean="0">
                <a:solidFill>
                  <a:srgbClr val="000000"/>
                </a:solidFill>
              </a:rPr>
              <a:t>Best practice is a better focus than highly compliant</a:t>
            </a:r>
            <a:endParaRPr lang="en-NZ" dirty="0" smtClean="0"/>
          </a:p>
          <a:p>
            <a:r>
              <a:rPr lang="en-NZ" dirty="0" smtClean="0"/>
              <a:t>The project is at the point of identifying the high level direction that might work for societies and clubs. We’re not at the point where we know what</a:t>
            </a:r>
            <a:r>
              <a:rPr lang="en-NZ" baseline="0" dirty="0" smtClean="0"/>
              <a:t> the costs are. We also do not know how we will measure or assess best practice. These are types of things that we want to work through with you today and over the next few months. </a:t>
            </a:r>
            <a:endParaRPr lang="en-NZ" dirty="0" smtClean="0"/>
          </a:p>
          <a:p>
            <a:endParaRPr lang="en-US" dirty="0" smtClean="0"/>
          </a:p>
          <a:p>
            <a:r>
              <a:rPr lang="en-US" dirty="0" smtClean="0"/>
              <a:t>We are picking up the principles/styles from existing frameworks used by other agencies (</a:t>
            </a:r>
            <a:r>
              <a:rPr lang="en-US" dirty="0" err="1" smtClean="0"/>
              <a:t>eg</a:t>
            </a:r>
            <a:r>
              <a:rPr lang="en-US" dirty="0" smtClean="0"/>
              <a:t> SSC and ERO). These are more relevant for the community responsibility and commercial</a:t>
            </a:r>
            <a:r>
              <a:rPr lang="en-US" baseline="0" dirty="0" smtClean="0"/>
              <a:t> focus of societies/clubs rather than practices straight from the commercial sector (</a:t>
            </a:r>
            <a:r>
              <a:rPr lang="en-US" baseline="0" dirty="0" err="1" smtClean="0"/>
              <a:t>eg</a:t>
            </a:r>
            <a:r>
              <a:rPr lang="en-US" baseline="0" dirty="0" smtClean="0"/>
              <a:t> KPIs or </a:t>
            </a:r>
            <a:r>
              <a:rPr lang="en-US" baseline="0" dirty="0" err="1" smtClean="0"/>
              <a:t>organisational</a:t>
            </a:r>
            <a:r>
              <a:rPr lang="en-US" baseline="0" dirty="0" smtClean="0"/>
              <a:t> psychology).</a:t>
            </a:r>
            <a:endParaRPr lang="en-NZ" dirty="0"/>
          </a:p>
        </p:txBody>
      </p:sp>
      <p:sp>
        <p:nvSpPr>
          <p:cNvPr id="4" name="Slide Number Placeholder 3"/>
          <p:cNvSpPr>
            <a:spLocks noGrp="1"/>
          </p:cNvSpPr>
          <p:nvPr>
            <p:ph type="sldNum" sz="quarter" idx="10"/>
          </p:nvPr>
        </p:nvSpPr>
        <p:spPr/>
        <p:txBody>
          <a:bodyPr/>
          <a:lstStyle/>
          <a:p>
            <a:fld id="{5F346522-C387-4F2F-BCF0-871E7F5E6A9F}" type="slidenum">
              <a:rPr lang="en-NZ" smtClean="0"/>
              <a:t>3</a:t>
            </a:fld>
            <a:endParaRPr lang="en-NZ"/>
          </a:p>
        </p:txBody>
      </p:sp>
    </p:spTree>
    <p:extLst>
      <p:ext uri="{BB962C8B-B14F-4D97-AF65-F5344CB8AC3E}">
        <p14:creationId xmlns:p14="http://schemas.microsoft.com/office/powerpoint/2010/main" val="264734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SzPct val="125000"/>
            </a:pPr>
            <a:r>
              <a:rPr lang="en-NZ" b="1" dirty="0" smtClean="0">
                <a:solidFill>
                  <a:srgbClr val="000000"/>
                </a:solidFill>
              </a:rPr>
              <a:t>Working</a:t>
            </a:r>
            <a:r>
              <a:rPr lang="en-NZ" b="1" baseline="0" dirty="0" smtClean="0">
                <a:solidFill>
                  <a:srgbClr val="000000"/>
                </a:solidFill>
              </a:rPr>
              <a:t> with Government – relationship and shared outcomes what should these be? C4 Vision sets this out</a:t>
            </a:r>
            <a:endParaRPr lang="en-NZ" b="1" dirty="0" smtClean="0">
              <a:solidFill>
                <a:srgbClr val="000000"/>
              </a:solidFill>
            </a:endParaRPr>
          </a:p>
          <a:p>
            <a:pPr marL="171409" indent="-171409">
              <a:spcAft>
                <a:spcPts val="600"/>
              </a:spcAft>
              <a:buSzPct val="125000"/>
              <a:buFont typeface="Arial" panose="020B0604020202020204" pitchFamily="34" charset="0"/>
              <a:buChar char="•"/>
            </a:pPr>
            <a:r>
              <a:rPr lang="en-NZ" b="0" dirty="0" smtClean="0">
                <a:solidFill>
                  <a:srgbClr val="000000"/>
                </a:solidFill>
              </a:rPr>
              <a:t>Regulate for a safe, transparent and trusted gambling sector that benefits communities, where the sector</a:t>
            </a:r>
          </a:p>
          <a:p>
            <a:pPr marL="628497" lvl="1" indent="-171409">
              <a:spcAft>
                <a:spcPts val="600"/>
              </a:spcAft>
              <a:buSzPct val="125000"/>
              <a:buFont typeface="Arial" panose="020B0604020202020204" pitchFamily="34" charset="0"/>
              <a:buChar char="•"/>
            </a:pPr>
            <a:r>
              <a:rPr lang="en-NZ" b="0" dirty="0" smtClean="0">
                <a:solidFill>
                  <a:srgbClr val="000000"/>
                </a:solidFill>
              </a:rPr>
              <a:t>Actively protects gamblers and communities from gambling</a:t>
            </a:r>
            <a:r>
              <a:rPr lang="en-NZ" b="0" baseline="0" dirty="0" smtClean="0">
                <a:solidFill>
                  <a:srgbClr val="000000"/>
                </a:solidFill>
              </a:rPr>
              <a:t> harm</a:t>
            </a:r>
            <a:endParaRPr lang="en-NZ" b="0" dirty="0" smtClean="0">
              <a:solidFill>
                <a:srgbClr val="000000"/>
              </a:solidFill>
            </a:endParaRPr>
          </a:p>
          <a:p>
            <a:pPr marL="628497" lvl="1" indent="-171409">
              <a:spcAft>
                <a:spcPts val="600"/>
              </a:spcAft>
              <a:buSzPct val="125000"/>
              <a:buFont typeface="Arial" panose="020B0604020202020204" pitchFamily="34" charset="0"/>
              <a:buChar char="•"/>
            </a:pPr>
            <a:r>
              <a:rPr lang="en-NZ" b="0" dirty="0" smtClean="0">
                <a:solidFill>
                  <a:srgbClr val="000000"/>
                </a:solidFill>
              </a:rPr>
              <a:t>Is respected</a:t>
            </a:r>
            <a:r>
              <a:rPr lang="en-NZ" b="0" baseline="0" dirty="0" smtClean="0">
                <a:solidFill>
                  <a:srgbClr val="000000"/>
                </a:solidFill>
              </a:rPr>
              <a:t> by the public, is transparent and works with the regulatory</a:t>
            </a:r>
            <a:endParaRPr lang="en-NZ" b="0" dirty="0" smtClean="0">
              <a:solidFill>
                <a:srgbClr val="000000"/>
              </a:solidFill>
            </a:endParaRPr>
          </a:p>
          <a:p>
            <a:pPr marL="628497" lvl="1" indent="-171409">
              <a:spcAft>
                <a:spcPts val="600"/>
              </a:spcAft>
              <a:buSzPct val="125000"/>
              <a:buFont typeface="Arial" panose="020B0604020202020204" pitchFamily="34" charset="0"/>
              <a:buChar char="•"/>
            </a:pPr>
            <a:r>
              <a:rPr lang="en-NZ" b="0" dirty="0" smtClean="0">
                <a:solidFill>
                  <a:srgbClr val="000000"/>
                </a:solidFill>
              </a:rPr>
              <a:t>Maximises</a:t>
            </a:r>
            <a:r>
              <a:rPr lang="en-NZ" b="0" baseline="0" dirty="0" smtClean="0">
                <a:solidFill>
                  <a:srgbClr val="000000"/>
                </a:solidFill>
              </a:rPr>
              <a:t> gambling returns to benefit community need</a:t>
            </a:r>
            <a:endParaRPr lang="en-NZ" b="0" dirty="0" smtClean="0">
              <a:solidFill>
                <a:srgbClr val="000000"/>
              </a:solidFill>
            </a:endParaRPr>
          </a:p>
          <a:p>
            <a:pPr marL="171409" indent="-171409">
              <a:spcAft>
                <a:spcPts val="600"/>
              </a:spcAft>
              <a:buSzPct val="125000"/>
              <a:buFont typeface="Arial" panose="020B0604020202020204" pitchFamily="34" charset="0"/>
              <a:buChar char="•"/>
            </a:pPr>
            <a:r>
              <a:rPr lang="en-NZ" b="0" dirty="0" smtClean="0">
                <a:solidFill>
                  <a:srgbClr val="000000"/>
                </a:solidFill>
              </a:rPr>
              <a:t>It is also trusted information</a:t>
            </a:r>
          </a:p>
          <a:p>
            <a:pPr marL="628497" lvl="1" indent="-171409">
              <a:spcAft>
                <a:spcPts val="600"/>
              </a:spcAft>
              <a:buSzPct val="125000"/>
              <a:buFont typeface="Arial" panose="020B0604020202020204" pitchFamily="34" charset="0"/>
              <a:buChar char="•"/>
            </a:pPr>
            <a:r>
              <a:rPr lang="en-NZ" b="0" dirty="0" smtClean="0">
                <a:solidFill>
                  <a:srgbClr val="000000"/>
                </a:solidFill>
              </a:rPr>
              <a:t>Information is widely available</a:t>
            </a:r>
          </a:p>
          <a:p>
            <a:pPr marL="628497" lvl="1" indent="-171409">
              <a:spcAft>
                <a:spcPts val="600"/>
              </a:spcAft>
              <a:buSzPct val="125000"/>
              <a:buFont typeface="Arial" panose="020B0604020202020204" pitchFamily="34" charset="0"/>
              <a:buChar char="•"/>
            </a:pPr>
            <a:r>
              <a:rPr lang="en-NZ" b="0" dirty="0" smtClean="0">
                <a:solidFill>
                  <a:srgbClr val="000000"/>
                </a:solidFill>
              </a:rPr>
              <a:t>Access to information to create insight and drive innovation</a:t>
            </a:r>
            <a:endParaRPr lang="en-NZ" b="0" dirty="0" smtClean="0">
              <a:solidFill>
                <a:srgbClr val="A42F13"/>
              </a:solidFill>
            </a:endParaRPr>
          </a:p>
          <a:p>
            <a:pPr>
              <a:spcAft>
                <a:spcPts val="600"/>
              </a:spcAft>
              <a:buSzPct val="125000"/>
            </a:pPr>
            <a:r>
              <a:rPr lang="en-NZ" b="1" dirty="0" smtClean="0">
                <a:solidFill>
                  <a:srgbClr val="000000"/>
                </a:solidFill>
              </a:rPr>
              <a:t>Customer and</a:t>
            </a:r>
            <a:r>
              <a:rPr lang="en-NZ" b="1" baseline="0" dirty="0" smtClean="0">
                <a:solidFill>
                  <a:srgbClr val="000000"/>
                </a:solidFill>
              </a:rPr>
              <a:t> community </a:t>
            </a:r>
            <a:r>
              <a:rPr lang="en-NZ" b="1" dirty="0" smtClean="0">
                <a:solidFill>
                  <a:srgbClr val="000000"/>
                </a:solidFill>
              </a:rPr>
              <a:t>focus – putting community at the heart</a:t>
            </a:r>
          </a:p>
          <a:p>
            <a:pPr marL="171409" indent="-171409">
              <a:spcAft>
                <a:spcPts val="600"/>
              </a:spcAft>
              <a:buSzPct val="125000"/>
              <a:buFont typeface="Arial" panose="020B0604020202020204" pitchFamily="34" charset="0"/>
              <a:buChar char="•"/>
            </a:pPr>
            <a:r>
              <a:rPr lang="en-NZ" b="0" dirty="0" smtClean="0">
                <a:solidFill>
                  <a:srgbClr val="000000"/>
                </a:solidFill>
              </a:rPr>
              <a:t>The people, groups, and businesses (the ‘who’) to whom the agency provides services and/or whose behaviour is to be influenced</a:t>
            </a:r>
          </a:p>
          <a:p>
            <a:pPr marL="171409" indent="-171409">
              <a:spcAft>
                <a:spcPts val="600"/>
              </a:spcAft>
              <a:buSzPct val="125000"/>
              <a:buFont typeface="Arial" panose="020B0604020202020204" pitchFamily="34" charset="0"/>
              <a:buChar char="•"/>
            </a:pPr>
            <a:r>
              <a:rPr lang="en-NZ" b="0" dirty="0" smtClean="0">
                <a:solidFill>
                  <a:srgbClr val="000000"/>
                </a:solidFill>
              </a:rPr>
              <a:t>Diverse customers with competing needs that need to be understood, balanced, and responded to</a:t>
            </a:r>
          </a:p>
          <a:p>
            <a:pPr marL="171409" indent="-171409">
              <a:spcAft>
                <a:spcPts val="600"/>
              </a:spcAft>
              <a:buSzPct val="125000"/>
              <a:buFont typeface="Arial" panose="020B0604020202020204" pitchFamily="34" charset="0"/>
              <a:buChar char="•"/>
            </a:pPr>
            <a:r>
              <a:rPr lang="en-NZ" b="0" dirty="0" smtClean="0">
                <a:solidFill>
                  <a:srgbClr val="000000"/>
                </a:solidFill>
              </a:rPr>
              <a:t>Designing its business strategy and operations from a customer perspective is important to the Department and the C4 operating model is a reflection of this customer focus</a:t>
            </a:r>
          </a:p>
          <a:p>
            <a:pPr marL="171409" indent="-171409">
              <a:spcAft>
                <a:spcPts val="600"/>
              </a:spcAft>
              <a:buSzPct val="125000"/>
              <a:buFont typeface="Arial" panose="020B0604020202020204" pitchFamily="34" charset="0"/>
              <a:buChar char="•"/>
            </a:pPr>
            <a:r>
              <a:rPr lang="en-NZ" b="0" dirty="0" smtClean="0">
                <a:solidFill>
                  <a:srgbClr val="000000"/>
                </a:solidFill>
              </a:rPr>
              <a:t>Acknowledging that C4 operations affects the community (striking the right balance between </a:t>
            </a:r>
            <a:r>
              <a:rPr lang="en-NZ" b="0" dirty="0" err="1" smtClean="0">
                <a:solidFill>
                  <a:srgbClr val="000000"/>
                </a:solidFill>
              </a:rPr>
              <a:t>harm+benefit</a:t>
            </a:r>
            <a:r>
              <a:rPr lang="en-NZ" b="0" dirty="0" smtClean="0">
                <a:solidFill>
                  <a:srgbClr val="000000"/>
                </a:solidFill>
              </a:rPr>
              <a:t> for sector sustainability)</a:t>
            </a:r>
          </a:p>
          <a:p>
            <a:pPr>
              <a:spcAft>
                <a:spcPts val="600"/>
              </a:spcAft>
              <a:buSzPct val="125000"/>
            </a:pPr>
            <a:r>
              <a:rPr lang="en-NZ" b="1" dirty="0" smtClean="0">
                <a:solidFill>
                  <a:srgbClr val="000000"/>
                </a:solidFill>
              </a:rPr>
              <a:t>Using information and knowledge to improve and innovate</a:t>
            </a:r>
          </a:p>
          <a:p>
            <a:pPr marL="171409" indent="-171409">
              <a:spcAft>
                <a:spcPts val="600"/>
              </a:spcAft>
              <a:buSzPct val="125000"/>
              <a:buFont typeface="Arial" panose="020B0604020202020204" pitchFamily="34" charset="0"/>
              <a:buChar char="•"/>
            </a:pPr>
            <a:r>
              <a:rPr lang="en-NZ" b="0" dirty="0" smtClean="0">
                <a:solidFill>
                  <a:srgbClr val="000000"/>
                </a:solidFill>
              </a:rPr>
              <a:t>Measuring and reviewing performance</a:t>
            </a:r>
          </a:p>
          <a:p>
            <a:pPr marL="171409" indent="-171409">
              <a:spcAft>
                <a:spcPts val="600"/>
              </a:spcAft>
              <a:buSzPct val="125000"/>
              <a:buFont typeface="Arial" panose="020B0604020202020204" pitchFamily="34" charset="0"/>
              <a:buChar char="•"/>
            </a:pPr>
            <a:r>
              <a:rPr lang="en-NZ" b="0" dirty="0" smtClean="0">
                <a:solidFill>
                  <a:srgbClr val="000000"/>
                </a:solidFill>
              </a:rPr>
              <a:t>Using knowledge</a:t>
            </a:r>
          </a:p>
          <a:p>
            <a:pPr marL="171409" indent="-171409">
              <a:spcAft>
                <a:spcPts val="600"/>
              </a:spcAft>
              <a:buSzPct val="125000"/>
              <a:buFont typeface="Arial" panose="020B0604020202020204" pitchFamily="34" charset="0"/>
              <a:buChar char="•"/>
            </a:pPr>
            <a:r>
              <a:rPr lang="en-NZ" b="0" dirty="0" smtClean="0">
                <a:solidFill>
                  <a:srgbClr val="000000"/>
                </a:solidFill>
              </a:rPr>
              <a:t>Using all available information and evaluation to find:</a:t>
            </a:r>
          </a:p>
          <a:p>
            <a:pPr marL="628497" lvl="1" indent="-171409">
              <a:spcAft>
                <a:spcPts val="600"/>
              </a:spcAft>
              <a:buSzPct val="125000"/>
              <a:buFont typeface="Arial" panose="020B0604020202020204" pitchFamily="34" charset="0"/>
              <a:buChar char="•"/>
            </a:pPr>
            <a:r>
              <a:rPr lang="en-NZ" b="0" dirty="0" smtClean="0">
                <a:solidFill>
                  <a:srgbClr val="000000"/>
                </a:solidFill>
              </a:rPr>
              <a:t>what is or is not working </a:t>
            </a:r>
          </a:p>
          <a:p>
            <a:pPr marL="628497" lvl="1" indent="-171409">
              <a:spcAft>
                <a:spcPts val="600"/>
              </a:spcAft>
              <a:buSzPct val="125000"/>
              <a:buFont typeface="Arial" panose="020B0604020202020204" pitchFamily="34" charset="0"/>
              <a:buChar char="•"/>
            </a:pPr>
            <a:r>
              <a:rPr lang="en-NZ" b="0" dirty="0" smtClean="0">
                <a:solidFill>
                  <a:srgbClr val="000000"/>
                </a:solidFill>
              </a:rPr>
              <a:t>why and where to focus effort </a:t>
            </a:r>
          </a:p>
          <a:p>
            <a:pPr marL="628497" lvl="1" indent="-171409">
              <a:spcAft>
                <a:spcPts val="600"/>
              </a:spcAft>
              <a:buSzPct val="125000"/>
              <a:buFont typeface="Arial" panose="020B0604020202020204" pitchFamily="34" charset="0"/>
              <a:buChar char="•"/>
            </a:pPr>
            <a:r>
              <a:rPr lang="en-NZ" b="0" dirty="0" smtClean="0">
                <a:solidFill>
                  <a:srgbClr val="000000"/>
                </a:solidFill>
              </a:rPr>
              <a:t>ways to sustain, improve and innovate performance</a:t>
            </a:r>
          </a:p>
          <a:p>
            <a:pPr defTabSz="909880">
              <a:defRPr/>
            </a:pPr>
            <a:endParaRPr lang="en-NZ" dirty="0"/>
          </a:p>
        </p:txBody>
      </p:sp>
      <p:sp>
        <p:nvSpPr>
          <p:cNvPr id="4" name="Slide Number Placeholder 3"/>
          <p:cNvSpPr>
            <a:spLocks noGrp="1"/>
          </p:cNvSpPr>
          <p:nvPr>
            <p:ph type="sldNum" sz="quarter" idx="10"/>
          </p:nvPr>
        </p:nvSpPr>
        <p:spPr/>
        <p:txBody>
          <a:bodyPr/>
          <a:lstStyle/>
          <a:p>
            <a:fld id="{5F346522-C387-4F2F-BCF0-871E7F5E6A9F}" type="slidenum">
              <a:rPr lang="en-NZ" smtClean="0"/>
              <a:t>4</a:t>
            </a:fld>
            <a:endParaRPr lang="en-NZ"/>
          </a:p>
        </p:txBody>
      </p:sp>
    </p:spTree>
    <p:extLst>
      <p:ext uri="{BB962C8B-B14F-4D97-AF65-F5344CB8AC3E}">
        <p14:creationId xmlns:p14="http://schemas.microsoft.com/office/powerpoint/2010/main" val="354533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Strong organisational practices and processes make good sense. SSC have the following organisational pillars</a:t>
            </a:r>
          </a:p>
          <a:p>
            <a:pPr marL="171409" indent="-171409">
              <a:buFont typeface="Arial" panose="020B0604020202020204" pitchFamily="34" charset="0"/>
              <a:buChar char="•"/>
            </a:pPr>
            <a:r>
              <a:rPr lang="en-NZ" dirty="0" smtClean="0"/>
              <a:t>Leadership</a:t>
            </a:r>
            <a:r>
              <a:rPr lang="en-NZ" baseline="0" dirty="0" smtClean="0"/>
              <a:t> and direction</a:t>
            </a:r>
          </a:p>
          <a:p>
            <a:pPr marL="171409" indent="-171409">
              <a:buFont typeface="Arial" panose="020B0604020202020204" pitchFamily="34" charset="0"/>
              <a:buChar char="•"/>
            </a:pPr>
            <a:r>
              <a:rPr lang="en-NZ" baseline="0" dirty="0" smtClean="0"/>
              <a:t>Delivery elements</a:t>
            </a:r>
          </a:p>
          <a:p>
            <a:pPr marL="171409" indent="-171409">
              <a:buFont typeface="Arial" panose="020B0604020202020204" pitchFamily="34" charset="0"/>
              <a:buChar char="•"/>
            </a:pPr>
            <a:r>
              <a:rPr lang="en-NZ" baseline="0" dirty="0" smtClean="0"/>
              <a:t>Relationships</a:t>
            </a:r>
          </a:p>
          <a:p>
            <a:pPr marL="171409" indent="-171409">
              <a:buFont typeface="Arial" panose="020B0604020202020204" pitchFamily="34" charset="0"/>
              <a:buChar char="•"/>
            </a:pPr>
            <a:r>
              <a:rPr lang="en-NZ" baseline="0" dirty="0" smtClean="0"/>
              <a:t>People development</a:t>
            </a:r>
          </a:p>
          <a:p>
            <a:pPr marL="171409" indent="-171409">
              <a:buFont typeface="Arial" panose="020B0604020202020204" pitchFamily="34" charset="0"/>
              <a:buChar char="•"/>
            </a:pPr>
            <a:r>
              <a:rPr lang="en-NZ" baseline="0" dirty="0" smtClean="0"/>
              <a:t>Financial and resource management</a:t>
            </a:r>
          </a:p>
          <a:p>
            <a:r>
              <a:rPr lang="en-NZ" b="1" dirty="0" smtClean="0"/>
              <a:t>Accountability to communities:</a:t>
            </a:r>
          </a:p>
          <a:p>
            <a:pPr marL="171409" indent="-171409">
              <a:buFont typeface="Arial" panose="020B0604020202020204" pitchFamily="34" charset="0"/>
              <a:buChar char="•"/>
            </a:pPr>
            <a:r>
              <a:rPr lang="en-NZ" b="0" dirty="0" smtClean="0"/>
              <a:t>Treating community or your specific community of interest as a shareholder</a:t>
            </a:r>
            <a:r>
              <a:rPr lang="en-NZ" b="0" baseline="0" dirty="0" smtClean="0"/>
              <a:t> – similar to local government being accountability to communities</a:t>
            </a:r>
            <a:endParaRPr lang="en-NZ" b="0" dirty="0" smtClean="0"/>
          </a:p>
          <a:p>
            <a:pPr marL="171409" indent="-171409">
              <a:buFont typeface="Arial" panose="020B0604020202020204" pitchFamily="34" charset="0"/>
              <a:buChar char="•"/>
            </a:pPr>
            <a:r>
              <a:rPr lang="en-NZ" b="0" dirty="0" smtClean="0"/>
              <a:t>delivering shared outcomes with DIA?</a:t>
            </a:r>
          </a:p>
          <a:p>
            <a:pPr marL="171409" indent="-171409">
              <a:buFont typeface="Arial" panose="020B0604020202020204" pitchFamily="34" charset="0"/>
              <a:buChar char="•"/>
            </a:pPr>
            <a:r>
              <a:rPr lang="en-NZ" b="0" dirty="0" smtClean="0"/>
              <a:t>working together?</a:t>
            </a:r>
          </a:p>
          <a:p>
            <a:pPr marL="171409" indent="-171409">
              <a:buFont typeface="Arial" panose="020B0604020202020204" pitchFamily="34" charset="0"/>
              <a:buChar char="•"/>
            </a:pPr>
            <a:r>
              <a:rPr lang="en-NZ" b="0" dirty="0" smtClean="0"/>
              <a:t>compliance with legal responsibilities?</a:t>
            </a:r>
          </a:p>
          <a:p>
            <a:pPr marL="171409" indent="-171409">
              <a:buFont typeface="Arial" panose="020B0604020202020204" pitchFamily="34" charset="0"/>
              <a:buChar char="•"/>
            </a:pPr>
            <a:r>
              <a:rPr lang="en-NZ" b="0" dirty="0" smtClean="0"/>
              <a:t>how legal obligations are delivered with a focus on the customer</a:t>
            </a:r>
            <a:r>
              <a:rPr lang="en-NZ" b="0" baseline="0" dirty="0" smtClean="0"/>
              <a:t> and community</a:t>
            </a:r>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5F346522-C387-4F2F-BCF0-871E7F5E6A9F}" type="slidenum">
              <a:rPr lang="en-NZ" smtClean="0"/>
              <a:t>5</a:t>
            </a:fld>
            <a:endParaRPr lang="en-NZ"/>
          </a:p>
        </p:txBody>
      </p:sp>
    </p:spTree>
    <p:extLst>
      <p:ext uri="{BB962C8B-B14F-4D97-AF65-F5344CB8AC3E}">
        <p14:creationId xmlns:p14="http://schemas.microsoft.com/office/powerpoint/2010/main" val="4292000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best practice</a:t>
            </a:r>
            <a:r>
              <a:rPr lang="en-NZ" baseline="0" dirty="0" smtClean="0"/>
              <a:t> framework – the front loader washing machine:</a:t>
            </a:r>
          </a:p>
          <a:p>
            <a:pPr marL="170602" indent="-170602">
              <a:buFont typeface="Arial" panose="020B0604020202020204" pitchFamily="34" charset="0"/>
              <a:buChar char="•"/>
            </a:pPr>
            <a:r>
              <a:rPr lang="en-NZ" baseline="0" dirty="0" smtClean="0"/>
              <a:t>Operators decide how much of each control they need</a:t>
            </a:r>
          </a:p>
          <a:p>
            <a:pPr marL="170602" indent="-170602">
              <a:buFont typeface="Arial" panose="020B0604020202020204" pitchFamily="34" charset="0"/>
              <a:buChar char="•"/>
            </a:pPr>
            <a:r>
              <a:rPr lang="en-NZ" baseline="0" dirty="0" smtClean="0"/>
              <a:t>Operators use the indicators to build organisation toward best practice</a:t>
            </a:r>
          </a:p>
          <a:p>
            <a:pPr marL="170602" indent="-170602">
              <a:buFont typeface="Arial" panose="020B0604020202020204" pitchFamily="34" charset="0"/>
              <a:buChar char="•"/>
            </a:pPr>
            <a:r>
              <a:rPr lang="en-NZ" baseline="0" dirty="0" smtClean="0"/>
              <a:t>Cycle where end result is better than it was before – but always more to do (washing that is!)</a:t>
            </a:r>
          </a:p>
          <a:p>
            <a:pPr marL="170602" indent="-170602">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5F346522-C387-4F2F-BCF0-871E7F5E6A9F}" type="slidenum">
              <a:rPr lang="en-NZ" smtClean="0"/>
              <a:t>6</a:t>
            </a:fld>
            <a:endParaRPr lang="en-NZ"/>
          </a:p>
        </p:txBody>
      </p:sp>
    </p:spTree>
    <p:extLst>
      <p:ext uri="{BB962C8B-B14F-4D97-AF65-F5344CB8AC3E}">
        <p14:creationId xmlns:p14="http://schemas.microsoft.com/office/powerpoint/2010/main" val="1304418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SSC uses</a:t>
            </a:r>
            <a:r>
              <a:rPr lang="en-NZ" baseline="0" dirty="0" smtClean="0"/>
              <a:t> the above rating scale (abbreviated). The rating scale is not designed to be pass/fail. It is:</a:t>
            </a:r>
          </a:p>
          <a:p>
            <a:pPr marL="170602" indent="-170602">
              <a:buFont typeface="Arial" panose="020B0604020202020204" pitchFamily="34" charset="0"/>
              <a:buChar char="•"/>
            </a:pPr>
            <a:r>
              <a:rPr lang="en-NZ" baseline="0" dirty="0" smtClean="0"/>
              <a:t>used by SSC to assess an agency’s performance and how to improve</a:t>
            </a:r>
          </a:p>
          <a:p>
            <a:pPr marL="170602" indent="-170602">
              <a:buFont typeface="Arial" panose="020B0604020202020204" pitchFamily="34" charset="0"/>
              <a:buChar char="•"/>
            </a:pPr>
            <a:r>
              <a:rPr lang="en-NZ" baseline="0" dirty="0" smtClean="0"/>
              <a:t>used by agencies to self-assess their own performance and practices</a:t>
            </a:r>
          </a:p>
          <a:p>
            <a:pPr marL="170602" indent="-170602">
              <a:buFont typeface="Arial" panose="020B0604020202020204" pitchFamily="34" charset="0"/>
              <a:buChar char="•"/>
            </a:pPr>
            <a:r>
              <a:rPr lang="en-NZ" baseline="0" dirty="0" smtClean="0"/>
              <a:t>designed to be a way of identifying how to improve</a:t>
            </a:r>
          </a:p>
          <a:p>
            <a:pPr marL="170602" indent="-170602">
              <a:buFont typeface="Arial" panose="020B0604020202020204" pitchFamily="34" charset="0"/>
              <a:buChar char="•"/>
            </a:pPr>
            <a:r>
              <a:rPr lang="en-NZ" baseline="0" dirty="0" smtClean="0"/>
              <a:t>encourages each agency to design their own unique solutions to their core business</a:t>
            </a:r>
          </a:p>
          <a:p>
            <a:pPr marL="170602" indent="-170602">
              <a:buFont typeface="Arial" panose="020B0604020202020204" pitchFamily="34" charset="0"/>
              <a:buChar char="•"/>
            </a:pPr>
            <a:r>
              <a:rPr lang="en-NZ" baseline="0" dirty="0" smtClean="0"/>
              <a:t>encourages each agency to aim for best practice</a:t>
            </a:r>
          </a:p>
          <a:p>
            <a:pPr marL="170602" indent="-170602">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5F346522-C387-4F2F-BCF0-871E7F5E6A9F}" type="slidenum">
              <a:rPr lang="en-NZ" smtClean="0"/>
              <a:t>7</a:t>
            </a:fld>
            <a:endParaRPr lang="en-NZ"/>
          </a:p>
        </p:txBody>
      </p:sp>
    </p:spTree>
    <p:extLst>
      <p:ext uri="{BB962C8B-B14F-4D97-AF65-F5344CB8AC3E}">
        <p14:creationId xmlns:p14="http://schemas.microsoft.com/office/powerpoint/2010/main" val="1304418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a:t>
            </a:r>
            <a:r>
              <a:rPr lang="en-NZ" baseline="0" dirty="0" smtClean="0"/>
              <a:t> Department is focusing on best practice for the sector to improve and innovate. Its about societies, clubs, venues, management service providers and the Department changing so that we are a safe, transparent and trusted gambling sector that benefits communities. Best practice is not about doing more of what we’re currently doing.  So how much stretch do we need when we set the expectations without turning everyone off from trying out the stretch to best practice? What do you consider to be the achievable balance and how should we go about it?</a:t>
            </a:r>
            <a:endParaRPr lang="en-NZ" dirty="0"/>
          </a:p>
        </p:txBody>
      </p:sp>
      <p:sp>
        <p:nvSpPr>
          <p:cNvPr id="4" name="Slide Number Placeholder 3"/>
          <p:cNvSpPr>
            <a:spLocks noGrp="1"/>
          </p:cNvSpPr>
          <p:nvPr>
            <p:ph type="sldNum" sz="quarter" idx="10"/>
          </p:nvPr>
        </p:nvSpPr>
        <p:spPr/>
        <p:txBody>
          <a:bodyPr/>
          <a:lstStyle/>
          <a:p>
            <a:fld id="{5F346522-C387-4F2F-BCF0-871E7F5E6A9F}" type="slidenum">
              <a:rPr lang="en-NZ" smtClean="0"/>
              <a:t>8</a:t>
            </a:fld>
            <a:endParaRPr lang="en-NZ"/>
          </a:p>
        </p:txBody>
      </p:sp>
    </p:spTree>
    <p:extLst>
      <p:ext uri="{BB962C8B-B14F-4D97-AF65-F5344CB8AC3E}">
        <p14:creationId xmlns:p14="http://schemas.microsoft.com/office/powerpoint/2010/main" val="3745987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Who should apply:</a:t>
            </a:r>
          </a:p>
          <a:p>
            <a:pPr marL="171429" indent="-171429">
              <a:buFont typeface="Arial" panose="020B0604020202020204" pitchFamily="34" charset="0"/>
              <a:buChar char="•"/>
            </a:pPr>
            <a:r>
              <a:rPr lang="en-NZ" dirty="0" smtClean="0"/>
              <a:t>Would some screening information from the Department help you to decide whether it is worthwhile to apply?</a:t>
            </a:r>
            <a:r>
              <a:rPr lang="en-NZ" baseline="0" dirty="0" smtClean="0"/>
              <a:t> Or whether your organisation needs to do more work?</a:t>
            </a:r>
          </a:p>
          <a:p>
            <a:pPr marL="171429" indent="-171429">
              <a:buFont typeface="Arial" panose="020B0604020202020204" pitchFamily="34" charset="0"/>
              <a:buChar char="•"/>
            </a:pPr>
            <a:r>
              <a:rPr lang="en-NZ" baseline="0" dirty="0" smtClean="0"/>
              <a:t>Sitting the 1YL process first, so will always get the 1YL regardless of outcome of 3YL</a:t>
            </a:r>
            <a:endParaRPr lang="en-NZ" dirty="0" smtClean="0"/>
          </a:p>
          <a:p>
            <a:r>
              <a:rPr lang="en-NZ" b="1" dirty="0" smtClean="0"/>
              <a:t>Licence length:</a:t>
            </a:r>
          </a:p>
          <a:p>
            <a:pPr marL="171429" indent="-171429">
              <a:buFont typeface="Arial" panose="020B0604020202020204" pitchFamily="34" charset="0"/>
              <a:buChar char="•"/>
            </a:pPr>
            <a:r>
              <a:rPr lang="en-NZ" dirty="0">
                <a:solidFill>
                  <a:srgbClr val="000000"/>
                </a:solidFill>
              </a:rPr>
              <a:t>2YL and/or 3YL</a:t>
            </a:r>
          </a:p>
          <a:p>
            <a:r>
              <a:rPr lang="en-NZ" b="1" dirty="0">
                <a:solidFill>
                  <a:srgbClr val="000000"/>
                </a:solidFill>
              </a:rPr>
              <a:t>Who should make the decision?</a:t>
            </a:r>
          </a:p>
          <a:p>
            <a:r>
              <a:rPr lang="en-NZ" dirty="0">
                <a:solidFill>
                  <a:srgbClr val="000000"/>
                </a:solidFill>
              </a:rPr>
              <a:t>All final decisions must be the Department’s, but we can go about it in different ways. </a:t>
            </a:r>
            <a:r>
              <a:rPr lang="en-NZ" dirty="0" err="1">
                <a:solidFill>
                  <a:srgbClr val="000000"/>
                </a:solidFill>
              </a:rPr>
              <a:t>Eg</a:t>
            </a:r>
            <a:r>
              <a:rPr lang="en-NZ" dirty="0">
                <a:solidFill>
                  <a:srgbClr val="000000"/>
                </a:solidFill>
              </a:rPr>
              <a:t>:</a:t>
            </a:r>
          </a:p>
          <a:p>
            <a:pPr marL="171429" indent="-171429">
              <a:buFont typeface="Arial" panose="020B0604020202020204" pitchFamily="34" charset="0"/>
              <a:buChar char="•"/>
            </a:pPr>
            <a:r>
              <a:rPr lang="en-NZ" dirty="0">
                <a:solidFill>
                  <a:srgbClr val="000000"/>
                </a:solidFill>
              </a:rPr>
              <a:t>Self review with DIA assessment on the papers and spot check, </a:t>
            </a:r>
          </a:p>
          <a:p>
            <a:pPr marL="171429" indent="-171429">
              <a:buFont typeface="Arial" panose="020B0604020202020204" pitchFamily="34" charset="0"/>
              <a:buChar char="•"/>
            </a:pPr>
            <a:r>
              <a:rPr lang="en-NZ" dirty="0">
                <a:solidFill>
                  <a:srgbClr val="000000"/>
                </a:solidFill>
              </a:rPr>
              <a:t>External review with DIA assessment on the papers and spot check, </a:t>
            </a:r>
          </a:p>
          <a:p>
            <a:pPr marL="171429" indent="-171429">
              <a:buFont typeface="Arial" panose="020B0604020202020204" pitchFamily="34" charset="0"/>
              <a:buChar char="•"/>
            </a:pPr>
            <a:r>
              <a:rPr lang="en-NZ" dirty="0">
                <a:solidFill>
                  <a:srgbClr val="000000"/>
                </a:solidFill>
              </a:rPr>
              <a:t>Panel decision with final decision to the DIA’s, </a:t>
            </a:r>
          </a:p>
          <a:p>
            <a:pPr marL="171429" indent="-171429">
              <a:buFont typeface="Arial" panose="020B0604020202020204" pitchFamily="34" charset="0"/>
              <a:buChar char="•"/>
            </a:pPr>
            <a:r>
              <a:rPr lang="en-NZ" dirty="0">
                <a:solidFill>
                  <a:srgbClr val="000000"/>
                </a:solidFill>
              </a:rPr>
              <a:t>Mixture of the above?</a:t>
            </a:r>
          </a:p>
          <a:p>
            <a:r>
              <a:rPr lang="en-NZ" b="1" dirty="0">
                <a:solidFill>
                  <a:srgbClr val="000000"/>
                </a:solidFill>
              </a:rPr>
              <a:t>How much assurance or ongoing monitoring do we need?</a:t>
            </a:r>
          </a:p>
          <a:p>
            <a:pPr marL="171429" indent="-171429">
              <a:buFont typeface="Arial" panose="020B0604020202020204" pitchFamily="34" charset="0"/>
              <a:buChar char="•"/>
            </a:pPr>
            <a:r>
              <a:rPr lang="en-NZ" dirty="0">
                <a:solidFill>
                  <a:srgbClr val="000000"/>
                </a:solidFill>
              </a:rPr>
              <a:t>Light touch, lots of touch, BAU touch only?</a:t>
            </a:r>
          </a:p>
          <a:p>
            <a:r>
              <a:rPr lang="en-NZ" b="1" dirty="0">
                <a:solidFill>
                  <a:srgbClr val="000000"/>
                </a:solidFill>
              </a:rPr>
              <a:t>What if things go wrong?</a:t>
            </a:r>
          </a:p>
          <a:p>
            <a:pPr marL="171429" indent="-171429">
              <a:buFont typeface="Arial" panose="020B0604020202020204" pitchFamily="34" charset="0"/>
              <a:buChar char="•"/>
            </a:pPr>
            <a:r>
              <a:rPr lang="en-NZ" dirty="0">
                <a:solidFill>
                  <a:srgbClr val="000000"/>
                </a:solidFill>
              </a:rPr>
              <a:t>Pull 3YL, pull 3YL to 2YL, usual compliance measures?</a:t>
            </a:r>
          </a:p>
          <a:p>
            <a:pPr marL="171429" indent="-171429">
              <a:buFont typeface="Arial" panose="020B0604020202020204" pitchFamily="34" charset="0"/>
              <a:buChar char="•"/>
            </a:pPr>
            <a:r>
              <a:rPr lang="en-NZ" dirty="0">
                <a:solidFill>
                  <a:srgbClr val="000000"/>
                </a:solidFill>
              </a:rPr>
              <a:t>What should the process for the decision be?</a:t>
            </a:r>
          </a:p>
        </p:txBody>
      </p:sp>
      <p:sp>
        <p:nvSpPr>
          <p:cNvPr id="4" name="Slide Number Placeholder 3"/>
          <p:cNvSpPr>
            <a:spLocks noGrp="1"/>
          </p:cNvSpPr>
          <p:nvPr>
            <p:ph type="sldNum" sz="quarter" idx="10"/>
          </p:nvPr>
        </p:nvSpPr>
        <p:spPr/>
        <p:txBody>
          <a:bodyPr/>
          <a:lstStyle/>
          <a:p>
            <a:fld id="{5F346522-C387-4F2F-BCF0-871E7F5E6A9F}" type="slidenum">
              <a:rPr lang="en-NZ" smtClean="0"/>
              <a:t>9</a:t>
            </a:fld>
            <a:endParaRPr lang="en-NZ"/>
          </a:p>
        </p:txBody>
      </p:sp>
    </p:spTree>
    <p:extLst>
      <p:ext uri="{BB962C8B-B14F-4D97-AF65-F5344CB8AC3E}">
        <p14:creationId xmlns:p14="http://schemas.microsoft.com/office/powerpoint/2010/main" val="4148498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rgbClr val="1F546B"/>
                </a:solidFill>
              </a:defRPr>
            </a:lvl1pPr>
          </a:lstStyle>
          <a:p>
            <a:r>
              <a:rPr lang="en-US" dirty="0"/>
              <a:t>Click to edit Master title style</a:t>
            </a:r>
            <a:endParaRPr lang="en-NZ" dirty="0"/>
          </a:p>
        </p:txBody>
      </p:sp>
      <p:sp>
        <p:nvSpPr>
          <p:cNvPr id="3" name="Content Placeholder 2"/>
          <p:cNvSpPr>
            <a:spLocks noGrp="1"/>
          </p:cNvSpPr>
          <p:nvPr>
            <p:ph idx="1"/>
          </p:nvPr>
        </p:nvSpPr>
        <p:spPr/>
        <p:txBody>
          <a:bodyPr/>
          <a:lstStyle>
            <a:lvl1pPr marL="360000" indent="-360000">
              <a:spcBef>
                <a:spcPts val="600"/>
              </a:spcBef>
              <a:defRPr sz="2800"/>
            </a:lvl1pPr>
            <a:lvl2pPr marL="720000" indent="-360000">
              <a:spcBef>
                <a:spcPts val="600"/>
              </a:spcBef>
              <a:defRPr sz="2400"/>
            </a:lvl2pPr>
            <a:lvl3pPr marL="1079500" indent="-358775">
              <a:spcBef>
                <a:spcPts val="600"/>
              </a:spcBef>
              <a:defRPr sz="1800"/>
            </a:lvl3pPr>
            <a:lvl4pPr marL="1439863" indent="-358775">
              <a:spcBef>
                <a:spcPts val="600"/>
              </a:spcBef>
              <a:defRPr sz="1600"/>
            </a:lvl4pPr>
            <a:lvl5pPr marL="1800000" indent="-360000">
              <a:spcBef>
                <a:spcPts val="60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54165"/>
            <a:ext cx="144016" cy="4365104"/>
          </a:xfrm>
          <a:prstGeom prst="rect">
            <a:avLst/>
          </a:prstGeom>
        </p:spPr>
      </p:pic>
      <p:sp>
        <p:nvSpPr>
          <p:cNvPr id="11"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a:t>Department of Internal Affairs</a:t>
            </a:r>
          </a:p>
        </p:txBody>
      </p:sp>
    </p:spTree>
    <p:extLst>
      <p:ext uri="{BB962C8B-B14F-4D97-AF65-F5344CB8AC3E}">
        <p14:creationId xmlns:p14="http://schemas.microsoft.com/office/powerpoint/2010/main" val="3735238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54760"/>
            <a:ext cx="144016" cy="4365104"/>
          </a:xfrm>
          <a:prstGeom prst="rect">
            <a:avLst/>
          </a:prstGeom>
        </p:spPr>
      </p:pic>
      <p:sp>
        <p:nvSpPr>
          <p:cNvPr id="10"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a:t>Department of Internal Affairs</a:t>
            </a:r>
          </a:p>
        </p:txBody>
      </p:sp>
    </p:spTree>
    <p:extLst>
      <p:ext uri="{BB962C8B-B14F-4D97-AF65-F5344CB8AC3E}">
        <p14:creationId xmlns:p14="http://schemas.microsoft.com/office/powerpoint/2010/main" val="20852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1F546B"/>
                </a:solidFill>
              </a:defRPr>
            </a:lvl1pPr>
          </a:lstStyle>
          <a:p>
            <a:r>
              <a:rPr lang="en-US" dirty="0"/>
              <a:t>Click to edit Master title style</a:t>
            </a:r>
            <a:endParaRPr lang="en-NZ"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a:solidFill>
                  <a:srgbClr val="A42F1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41475"/>
            <a:ext cx="144016" cy="4365104"/>
          </a:xfrm>
          <a:prstGeom prst="rect">
            <a:avLst/>
          </a:prstGeom>
        </p:spPr>
      </p:pic>
      <p:sp>
        <p:nvSpPr>
          <p:cNvPr id="11"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a:t>Department of Internal Affairs</a:t>
            </a:r>
          </a:p>
        </p:txBody>
      </p:sp>
    </p:spTree>
    <p:extLst>
      <p:ext uri="{BB962C8B-B14F-4D97-AF65-F5344CB8AC3E}">
        <p14:creationId xmlns:p14="http://schemas.microsoft.com/office/powerpoint/2010/main" val="4031604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71259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717186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15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sz="4400">
                <a:solidFill>
                  <a:srgbClr val="1F546B"/>
                </a:solidFill>
              </a:defRPr>
            </a:lvl1pPr>
          </a:lstStyle>
          <a:p>
            <a:r>
              <a:rPr lang="en-NZ" sz="4000" b="1" dirty="0">
                <a:solidFill>
                  <a:srgbClr val="1F546B"/>
                </a:solidFill>
              </a:rPr>
              <a:t>Put your heading here</a:t>
            </a:r>
            <a:endParaRPr lang="en-NZ" dirty="0"/>
          </a:p>
        </p:txBody>
      </p:sp>
      <p:sp>
        <p:nvSpPr>
          <p:cNvPr id="3" name="Content Placeholder 2"/>
          <p:cNvSpPr>
            <a:spLocks noGrp="1"/>
          </p:cNvSpPr>
          <p:nvPr>
            <p:ph sz="half" idx="1"/>
          </p:nvPr>
        </p:nvSpPr>
        <p:spPr>
          <a:xfrm>
            <a:off x="457200" y="1600200"/>
            <a:ext cx="4038600" cy="4525963"/>
          </a:xfrm>
        </p:spPr>
        <p:txBody>
          <a:bodyPr/>
          <a:lstStyle>
            <a:lvl1pPr marL="360000" indent="-360000">
              <a:spcBef>
                <a:spcPts val="0"/>
              </a:spcBef>
              <a:defRPr sz="2800">
                <a:solidFill>
                  <a:srgbClr val="1F546B"/>
                </a:solidFill>
              </a:defRPr>
            </a:lvl1pPr>
            <a:lvl2pPr marL="720000" indent="-360000">
              <a:spcBef>
                <a:spcPts val="600"/>
              </a:spcBef>
              <a:buClr>
                <a:schemeClr val="bg1">
                  <a:lumMod val="50000"/>
                </a:schemeClr>
              </a:buClr>
              <a:defRPr sz="2400">
                <a:solidFill>
                  <a:schemeClr val="bg1">
                    <a:lumMod val="50000"/>
                  </a:schemeClr>
                </a:solidFill>
              </a:defRPr>
            </a:lvl2pPr>
            <a:lvl3pPr marL="1080000" indent="-360000">
              <a:spcBef>
                <a:spcPts val="600"/>
              </a:spcBef>
              <a:defRPr sz="2000"/>
            </a:lvl3pPr>
            <a:lvl4pPr marL="1440000" indent="-360000">
              <a:spcBef>
                <a:spcPts val="600"/>
              </a:spcBef>
              <a:defRPr sz="1800"/>
            </a:lvl4pPr>
            <a:lvl5pPr marL="1800000" indent="-360000">
              <a:spcBef>
                <a:spcPts val="6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41475"/>
            <a:ext cx="144016" cy="4365104"/>
          </a:xfrm>
          <a:prstGeom prst="rect">
            <a:avLst/>
          </a:prstGeom>
        </p:spPr>
      </p:pic>
      <p:sp>
        <p:nvSpPr>
          <p:cNvPr id="11"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a:t>Department of Internal Affairs</a:t>
            </a:r>
          </a:p>
        </p:txBody>
      </p:sp>
      <p:pic>
        <p:nvPicPr>
          <p:cNvPr id="12" name="Picture 11" descr="Typographic statements: It's all about helping make New Zealand better for New Zealanders" title="Typographic statements: It's all about helping make New Zealand better for New Zealander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5570" y="1656184"/>
            <a:ext cx="2576870" cy="3645024"/>
          </a:xfrm>
          <a:prstGeom prst="rect">
            <a:avLst/>
          </a:prstGeom>
        </p:spPr>
      </p:pic>
    </p:spTree>
    <p:extLst>
      <p:ext uri="{BB962C8B-B14F-4D97-AF65-F5344CB8AC3E}">
        <p14:creationId xmlns:p14="http://schemas.microsoft.com/office/powerpoint/2010/main" val="114252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ide bar Two Content">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41475"/>
            <a:ext cx="144016" cy="4365104"/>
          </a:xfrm>
          <a:prstGeom prst="rect">
            <a:avLst/>
          </a:prstGeom>
        </p:spPr>
      </p:pic>
      <p:sp>
        <p:nvSpPr>
          <p:cNvPr id="11"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a:t>Department of Internal Affairs</a:t>
            </a:r>
          </a:p>
        </p:txBody>
      </p:sp>
      <p:grpSp>
        <p:nvGrpSpPr>
          <p:cNvPr id="7" name="Group 6"/>
          <p:cNvGrpSpPr/>
          <p:nvPr/>
        </p:nvGrpSpPr>
        <p:grpSpPr>
          <a:xfrm>
            <a:off x="0" y="0"/>
            <a:ext cx="2987824" cy="6900002"/>
            <a:chOff x="0" y="0"/>
            <a:chExt cx="2987824" cy="6900002"/>
          </a:xfrm>
        </p:grpSpPr>
        <p:sp>
          <p:nvSpPr>
            <p:cNvPr id="8" name="TextBox 7"/>
            <p:cNvSpPr txBox="1"/>
            <p:nvPr/>
          </p:nvSpPr>
          <p:spPr>
            <a:xfrm>
              <a:off x="0" y="0"/>
              <a:ext cx="2987824" cy="6900002"/>
            </a:xfrm>
            <a:prstGeom prst="rect">
              <a:avLst/>
            </a:prstGeom>
            <a:solidFill>
              <a:srgbClr val="F7B46A"/>
            </a:solidFill>
          </p:spPr>
          <p:txBody>
            <a:bodyPr wrap="square" rtlCol="0">
              <a:spAutoFit/>
            </a:bodyPr>
            <a:lstStyle/>
            <a:p>
              <a:endParaRPr lang="en-NZ" dirty="0"/>
            </a:p>
          </p:txBody>
        </p:sp>
        <p:pic>
          <p:nvPicPr>
            <p:cNvPr id="9" name="Picture 8" descr="Typographic statement: A clear and powerful strategy" title="Typographic statement: A clear and powerful strategy"/>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30693" y="1838644"/>
              <a:ext cx="2526438" cy="3222714"/>
            </a:xfrm>
            <a:prstGeom prst="rect">
              <a:avLst/>
            </a:prstGeom>
          </p:spPr>
        </p:pic>
      </p:grpSp>
      <p:sp>
        <p:nvSpPr>
          <p:cNvPr id="13" name="Title 1"/>
          <p:cNvSpPr>
            <a:spLocks noGrp="1"/>
          </p:cNvSpPr>
          <p:nvPr>
            <p:ph type="title"/>
          </p:nvPr>
        </p:nvSpPr>
        <p:spPr>
          <a:xfrm>
            <a:off x="3327176" y="274638"/>
            <a:ext cx="5349280" cy="1143000"/>
          </a:xfrm>
        </p:spPr>
        <p:txBody>
          <a:bodyPr>
            <a:normAutofit/>
          </a:bodyPr>
          <a:lstStyle/>
          <a:p>
            <a:pPr algn="l"/>
            <a:r>
              <a:rPr lang="en-NZ" sz="4000" b="1" dirty="0">
                <a:solidFill>
                  <a:srgbClr val="1F546B"/>
                </a:solidFill>
              </a:rPr>
              <a:t>Put your heading here</a:t>
            </a:r>
          </a:p>
        </p:txBody>
      </p:sp>
      <p:sp>
        <p:nvSpPr>
          <p:cNvPr id="14" name="Content Placeholder 2"/>
          <p:cNvSpPr>
            <a:spLocks noGrp="1"/>
          </p:cNvSpPr>
          <p:nvPr>
            <p:ph idx="1"/>
          </p:nvPr>
        </p:nvSpPr>
        <p:spPr>
          <a:xfrm>
            <a:off x="3327176" y="1600200"/>
            <a:ext cx="5349280" cy="4525963"/>
          </a:xfrm>
        </p:spPr>
        <p:txBody>
          <a:bodyPr>
            <a:normAutofit/>
          </a:bodyPr>
          <a:lstStyle/>
          <a:p>
            <a:pPr>
              <a:spcBef>
                <a:spcPts val="600"/>
              </a:spcBef>
              <a:spcAft>
                <a:spcPts val="600"/>
              </a:spcAft>
              <a:buClr>
                <a:srgbClr val="1F546B"/>
              </a:buClr>
              <a:buSzPct val="125000"/>
            </a:pPr>
            <a:r>
              <a:rPr lang="en-NZ" sz="2800" dirty="0" err="1">
                <a:solidFill>
                  <a:srgbClr val="000000"/>
                </a:solidFill>
              </a:rPr>
              <a:t>Ulpa</a:t>
            </a:r>
            <a:r>
              <a:rPr lang="en-NZ" sz="2800" dirty="0">
                <a:solidFill>
                  <a:srgbClr val="000000"/>
                </a:solidFill>
              </a:rPr>
              <a:t> </a:t>
            </a:r>
            <a:r>
              <a:rPr lang="en-NZ" sz="2800" dirty="0" err="1">
                <a:solidFill>
                  <a:srgbClr val="000000"/>
                </a:solidFill>
              </a:rPr>
              <a:t>porro</a:t>
            </a:r>
            <a:r>
              <a:rPr lang="en-NZ" sz="2800" dirty="0">
                <a:solidFill>
                  <a:srgbClr val="000000"/>
                </a:solidFill>
              </a:rPr>
              <a:t> </a:t>
            </a:r>
            <a:r>
              <a:rPr lang="en-NZ" sz="2800" dirty="0" err="1">
                <a:solidFill>
                  <a:srgbClr val="000000"/>
                </a:solidFill>
              </a:rPr>
              <a:t>eatet</a:t>
            </a:r>
            <a:r>
              <a:rPr lang="en-NZ" sz="2800" dirty="0">
                <a:solidFill>
                  <a:srgbClr val="000000"/>
                </a:solidFill>
              </a:rPr>
              <a:t> </a:t>
            </a:r>
            <a:r>
              <a:rPr lang="en-NZ" sz="2800" dirty="0" err="1">
                <a:solidFill>
                  <a:srgbClr val="000000"/>
                </a:solidFill>
              </a:rPr>
              <a:t>ducitatur</a:t>
            </a:r>
            <a:r>
              <a:rPr lang="en-NZ" sz="2800" dirty="0">
                <a:solidFill>
                  <a:srgbClr val="000000"/>
                </a:solidFill>
              </a:rPr>
              <a:t> </a:t>
            </a:r>
            <a:r>
              <a:rPr lang="en-NZ" sz="2800" b="1" dirty="0" err="1">
                <a:solidFill>
                  <a:srgbClr val="A42F13"/>
                </a:solidFill>
              </a:rPr>
              <a:t>aut</a:t>
            </a:r>
            <a:r>
              <a:rPr lang="en-NZ" sz="2800" b="1" dirty="0">
                <a:solidFill>
                  <a:srgbClr val="A42F13"/>
                </a:solidFill>
              </a:rPr>
              <a:t> </a:t>
            </a:r>
            <a:r>
              <a:rPr lang="en-NZ" sz="2800" b="1" dirty="0" err="1">
                <a:solidFill>
                  <a:srgbClr val="A42F13"/>
                </a:solidFill>
              </a:rPr>
              <a:t>moluptatum</a:t>
            </a:r>
            <a:r>
              <a:rPr lang="en-NZ" sz="2800" dirty="0">
                <a:solidFill>
                  <a:srgbClr val="000000"/>
                </a:solidFill>
              </a:rPr>
              <a:t>, </a:t>
            </a:r>
            <a:r>
              <a:rPr lang="en-NZ" sz="2800" dirty="0" err="1">
                <a:solidFill>
                  <a:srgbClr val="000000"/>
                </a:solidFill>
              </a:rPr>
              <a:t>autatur</a:t>
            </a:r>
            <a:r>
              <a:rPr lang="en-NZ" sz="2800" dirty="0">
                <a:solidFill>
                  <a:srgbClr val="000000"/>
                </a:solidFill>
              </a:rPr>
              <a:t>, </a:t>
            </a:r>
            <a:r>
              <a:rPr lang="en-NZ" sz="2800" dirty="0" err="1">
                <a:solidFill>
                  <a:srgbClr val="000000"/>
                </a:solidFill>
              </a:rPr>
              <a:t>num</a:t>
            </a:r>
            <a:r>
              <a:rPr lang="en-NZ" sz="2800" dirty="0">
                <a:solidFill>
                  <a:srgbClr val="000000"/>
                </a:solidFill>
              </a:rPr>
              <a:t> </a:t>
            </a:r>
            <a:r>
              <a:rPr lang="en-NZ" sz="2800" dirty="0" err="1">
                <a:solidFill>
                  <a:srgbClr val="000000"/>
                </a:solidFill>
              </a:rPr>
              <a:t>esti</a:t>
            </a:r>
            <a:r>
              <a:rPr lang="en-NZ" sz="2800" dirty="0">
                <a:solidFill>
                  <a:srgbClr val="000000"/>
                </a:solidFill>
              </a:rPr>
              <a:t> </a:t>
            </a:r>
            <a:r>
              <a:rPr lang="en-NZ" sz="2800" dirty="0" err="1">
                <a:solidFill>
                  <a:srgbClr val="000000"/>
                </a:solidFill>
              </a:rPr>
              <a:t>quame</a:t>
            </a:r>
            <a:r>
              <a:rPr lang="en-NZ" sz="2800" dirty="0">
                <a:solidFill>
                  <a:srgbClr val="000000"/>
                </a:solidFill>
              </a:rPr>
              <a:t> </a:t>
            </a:r>
            <a:r>
              <a:rPr lang="en-NZ" sz="2800" dirty="0" err="1">
                <a:solidFill>
                  <a:srgbClr val="000000"/>
                </a:solidFill>
              </a:rPr>
              <a:t>dolo</a:t>
            </a:r>
            <a:r>
              <a:rPr lang="en-NZ" sz="2800" dirty="0">
                <a:solidFill>
                  <a:srgbClr val="000000"/>
                </a:solidFill>
              </a:rPr>
              <a:t> </a:t>
            </a:r>
            <a:r>
              <a:rPr lang="en-NZ" sz="2800" dirty="0" err="1">
                <a:solidFill>
                  <a:srgbClr val="000000"/>
                </a:solidFill>
              </a:rPr>
              <a:t>explacepe</a:t>
            </a:r>
            <a:r>
              <a:rPr lang="en-NZ" sz="2800" dirty="0">
                <a:solidFill>
                  <a:srgbClr val="000000"/>
                </a:solidFill>
              </a:rPr>
              <a:t> et </a:t>
            </a:r>
            <a:r>
              <a:rPr lang="en-NZ" sz="2800" dirty="0" err="1">
                <a:solidFill>
                  <a:srgbClr val="000000"/>
                </a:solidFill>
              </a:rPr>
              <a:t>landiti</a:t>
            </a:r>
            <a:r>
              <a:rPr lang="en-NZ" sz="2800" dirty="0">
                <a:solidFill>
                  <a:srgbClr val="000000"/>
                </a:solidFill>
              </a:rPr>
              <a:t> </a:t>
            </a:r>
          </a:p>
          <a:p>
            <a:pPr>
              <a:spcBef>
                <a:spcPts val="600"/>
              </a:spcBef>
              <a:spcAft>
                <a:spcPts val="600"/>
              </a:spcAft>
              <a:buClr>
                <a:srgbClr val="1F546B"/>
              </a:buClr>
              <a:buSzPct val="125000"/>
            </a:pPr>
            <a:r>
              <a:rPr lang="en-NZ" sz="2800" dirty="0" err="1">
                <a:solidFill>
                  <a:srgbClr val="000000"/>
                </a:solidFill>
              </a:rPr>
              <a:t>Dolest</a:t>
            </a:r>
            <a:r>
              <a:rPr lang="en-NZ" sz="2800" dirty="0">
                <a:solidFill>
                  <a:srgbClr val="000000"/>
                </a:solidFill>
              </a:rPr>
              <a:t> </a:t>
            </a:r>
            <a:r>
              <a:rPr lang="en-NZ" sz="2800" b="1" dirty="0" err="1">
                <a:solidFill>
                  <a:srgbClr val="A42F13"/>
                </a:solidFill>
              </a:rPr>
              <a:t>odipienime</a:t>
            </a:r>
            <a:r>
              <a:rPr lang="en-NZ" sz="2800" b="1" dirty="0">
                <a:solidFill>
                  <a:srgbClr val="A42F13"/>
                </a:solidFill>
              </a:rPr>
              <a:t> di </a:t>
            </a:r>
            <a:r>
              <a:rPr lang="en-NZ" sz="2800" b="1" dirty="0" err="1">
                <a:solidFill>
                  <a:srgbClr val="A42F13"/>
                </a:solidFill>
              </a:rPr>
              <a:t>cusaepre</a:t>
            </a:r>
            <a:r>
              <a:rPr lang="en-NZ" sz="2800" dirty="0">
                <a:solidFill>
                  <a:srgbClr val="000000"/>
                </a:solidFill>
              </a:rPr>
              <a:t>, </a:t>
            </a:r>
            <a:r>
              <a:rPr lang="en-NZ" sz="2800" dirty="0" err="1">
                <a:solidFill>
                  <a:srgbClr val="000000"/>
                </a:solidFill>
              </a:rPr>
              <a:t>untotatus</a:t>
            </a:r>
            <a:r>
              <a:rPr lang="en-NZ" sz="2800" dirty="0">
                <a:solidFill>
                  <a:srgbClr val="000000"/>
                </a:solidFill>
              </a:rPr>
              <a:t> </a:t>
            </a:r>
            <a:r>
              <a:rPr lang="en-NZ" sz="2800" dirty="0" err="1">
                <a:solidFill>
                  <a:srgbClr val="000000"/>
                </a:solidFill>
              </a:rPr>
              <a:t>eum</a:t>
            </a:r>
            <a:r>
              <a:rPr lang="en-NZ" sz="2800" dirty="0">
                <a:solidFill>
                  <a:srgbClr val="000000"/>
                </a:solidFill>
              </a:rPr>
              <a:t> </a:t>
            </a:r>
            <a:r>
              <a:rPr lang="en-NZ" sz="2800" dirty="0" err="1">
                <a:solidFill>
                  <a:srgbClr val="000000"/>
                </a:solidFill>
              </a:rPr>
              <a:t>illic</a:t>
            </a:r>
            <a:r>
              <a:rPr lang="en-NZ" sz="2800" dirty="0">
                <a:solidFill>
                  <a:srgbClr val="000000"/>
                </a:solidFill>
              </a:rPr>
              <a:t> tem </a:t>
            </a:r>
            <a:r>
              <a:rPr lang="en-NZ" sz="2800" dirty="0" err="1">
                <a:solidFill>
                  <a:srgbClr val="000000"/>
                </a:solidFill>
              </a:rPr>
              <a:t>quiatur</a:t>
            </a:r>
            <a:r>
              <a:rPr lang="en-NZ" sz="2800" dirty="0">
                <a:solidFill>
                  <a:srgbClr val="000000"/>
                </a:solidFill>
              </a:rPr>
              <a:t> </a:t>
            </a:r>
            <a:r>
              <a:rPr lang="en-NZ" sz="2800" dirty="0" err="1">
                <a:solidFill>
                  <a:srgbClr val="000000"/>
                </a:solidFill>
              </a:rPr>
              <a:t>sam</a:t>
            </a:r>
            <a:r>
              <a:rPr lang="en-NZ" sz="2800" dirty="0">
                <a:solidFill>
                  <a:srgbClr val="000000"/>
                </a:solidFill>
              </a:rPr>
              <a:t> </a:t>
            </a:r>
            <a:r>
              <a:rPr lang="en-NZ" sz="2800" dirty="0" err="1">
                <a:solidFill>
                  <a:srgbClr val="000000"/>
                </a:solidFill>
              </a:rPr>
              <a:t>alignisqui</a:t>
            </a:r>
            <a:r>
              <a:rPr lang="en-NZ" sz="2800" dirty="0">
                <a:solidFill>
                  <a:srgbClr val="000000"/>
                </a:solidFill>
              </a:rPr>
              <a:t> </a:t>
            </a:r>
            <a:r>
              <a:rPr lang="en-NZ" sz="2800" dirty="0" err="1">
                <a:solidFill>
                  <a:srgbClr val="000000"/>
                </a:solidFill>
              </a:rPr>
              <a:t>totatur</a:t>
            </a:r>
            <a:endParaRPr lang="en-NZ" sz="2800" dirty="0">
              <a:solidFill>
                <a:schemeClr val="tx1">
                  <a:lumMod val="65000"/>
                  <a:lumOff val="35000"/>
                </a:schemeClr>
              </a:solidFill>
            </a:endParaRPr>
          </a:p>
        </p:txBody>
      </p:sp>
    </p:spTree>
    <p:extLst>
      <p:ext uri="{BB962C8B-B14F-4D97-AF65-F5344CB8AC3E}">
        <p14:creationId xmlns:p14="http://schemas.microsoft.com/office/powerpoint/2010/main" val="2920222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F546B"/>
                </a:solidFill>
              </a:defRPr>
            </a:lvl1pPr>
          </a:lstStyle>
          <a:p>
            <a:r>
              <a:rPr lang="en-US" dirty="0"/>
              <a:t>Click to edit Master title style</a:t>
            </a:r>
            <a:endParaRPr lang="en-NZ"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54760"/>
            <a:ext cx="144016" cy="4365104"/>
          </a:xfrm>
          <a:prstGeom prst="rect">
            <a:avLst/>
          </a:prstGeom>
        </p:spPr>
      </p:pic>
      <p:sp>
        <p:nvSpPr>
          <p:cNvPr id="12"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a:t>Department of Internal Affairs</a:t>
            </a:r>
          </a:p>
        </p:txBody>
      </p:sp>
    </p:spTree>
    <p:extLst>
      <p:ext uri="{BB962C8B-B14F-4D97-AF65-F5344CB8AC3E}">
        <p14:creationId xmlns:p14="http://schemas.microsoft.com/office/powerpoint/2010/main" val="4173459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rgbClr val="1F546B"/>
                </a:solidFill>
              </a:defRPr>
            </a:lvl1pPr>
          </a:lstStyle>
          <a:p>
            <a:r>
              <a:rPr lang="en-US" dirty="0"/>
              <a:t>Click to edit Master title style</a:t>
            </a:r>
            <a:endParaRPr lang="en-NZ"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57894" y="4041475"/>
            <a:ext cx="144016" cy="4365104"/>
          </a:xfrm>
          <a:prstGeom prst="rect">
            <a:avLst/>
          </a:prstGeom>
        </p:spPr>
      </p:pic>
      <p:sp>
        <p:nvSpPr>
          <p:cNvPr id="9"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a:t>Department of Internal Affairs</a:t>
            </a:r>
          </a:p>
        </p:txBody>
      </p:sp>
    </p:spTree>
    <p:extLst>
      <p:ext uri="{BB962C8B-B14F-4D97-AF65-F5344CB8AC3E}">
        <p14:creationId xmlns:p14="http://schemas.microsoft.com/office/powerpoint/2010/main" val="395138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ith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rgbClr val="1F546B"/>
                </a:solidFill>
              </a:defRPr>
            </a:lvl1pPr>
          </a:lstStyle>
          <a:p>
            <a:r>
              <a:rPr lang="en-US" dirty="0"/>
              <a:t>Click to edit Master title style</a:t>
            </a:r>
            <a:endParaRPr lang="en-NZ" dirty="0"/>
          </a:p>
        </p:txBody>
      </p:sp>
      <p:sp>
        <p:nvSpPr>
          <p:cNvPr id="3" name="Content Placeholder 2"/>
          <p:cNvSpPr>
            <a:spLocks noGrp="1"/>
          </p:cNvSpPr>
          <p:nvPr>
            <p:ph idx="1"/>
          </p:nvPr>
        </p:nvSpPr>
        <p:spPr/>
        <p:txBody>
          <a:bodyPr/>
          <a:lstStyle>
            <a:lvl1pPr marL="360000" indent="-360000">
              <a:spcBef>
                <a:spcPts val="600"/>
              </a:spcBef>
              <a:defRPr sz="2800">
                <a:solidFill>
                  <a:schemeClr val="bg1"/>
                </a:solidFill>
              </a:defRPr>
            </a:lvl1pPr>
            <a:lvl2pPr marL="720000" indent="-360000">
              <a:spcBef>
                <a:spcPts val="600"/>
              </a:spcBef>
              <a:defRPr sz="2400">
                <a:solidFill>
                  <a:schemeClr val="bg1"/>
                </a:solidFill>
              </a:defRPr>
            </a:lvl2pPr>
            <a:lvl3pPr marL="1079500" indent="-358775">
              <a:spcBef>
                <a:spcPts val="600"/>
              </a:spcBef>
              <a:defRPr sz="1800">
                <a:solidFill>
                  <a:schemeClr val="bg1"/>
                </a:solidFill>
              </a:defRPr>
            </a:lvl3pPr>
            <a:lvl4pPr marL="1439863" indent="-358775">
              <a:spcBef>
                <a:spcPts val="600"/>
              </a:spcBef>
              <a:defRPr sz="1600">
                <a:solidFill>
                  <a:schemeClr val="bg1"/>
                </a:solidFill>
              </a:defRPr>
            </a:lvl4pPr>
            <a:lvl5pPr marL="1800000" indent="-360000">
              <a:spcBef>
                <a:spcPts val="600"/>
              </a:spcBef>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54165"/>
            <a:ext cx="144016" cy="4365104"/>
          </a:xfrm>
          <a:prstGeom prst="rect">
            <a:avLst/>
          </a:prstGeom>
        </p:spPr>
      </p:pic>
      <p:sp>
        <p:nvSpPr>
          <p:cNvPr id="8"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a:t>Department of Internal Affairs</a:t>
            </a:r>
          </a:p>
        </p:txBody>
      </p:sp>
    </p:spTree>
    <p:extLst>
      <p:ext uri="{BB962C8B-B14F-4D97-AF65-F5344CB8AC3E}">
        <p14:creationId xmlns:p14="http://schemas.microsoft.com/office/powerpoint/2010/main" val="1131434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No foote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rgbClr val="1F546B"/>
                </a:solidFill>
              </a:defRPr>
            </a:lvl1pPr>
          </a:lstStyle>
          <a:p>
            <a:r>
              <a:rPr lang="en-US" dirty="0"/>
              <a:t>Click to edit Master title style</a:t>
            </a:r>
            <a:endParaRPr lang="en-NZ" dirty="0"/>
          </a:p>
        </p:txBody>
      </p:sp>
      <p:sp>
        <p:nvSpPr>
          <p:cNvPr id="3" name="Content Placeholder 2"/>
          <p:cNvSpPr>
            <a:spLocks noGrp="1"/>
          </p:cNvSpPr>
          <p:nvPr>
            <p:ph idx="1"/>
          </p:nvPr>
        </p:nvSpPr>
        <p:spPr/>
        <p:txBody>
          <a:bodyPr/>
          <a:lstStyle>
            <a:lvl1pPr marL="360000" indent="-360000">
              <a:spcBef>
                <a:spcPts val="600"/>
              </a:spcBef>
              <a:defRPr sz="2800">
                <a:solidFill>
                  <a:schemeClr val="bg1"/>
                </a:solidFill>
              </a:defRPr>
            </a:lvl1pPr>
            <a:lvl2pPr marL="720000" indent="-360000">
              <a:spcBef>
                <a:spcPts val="600"/>
              </a:spcBef>
              <a:defRPr sz="2400">
                <a:solidFill>
                  <a:schemeClr val="bg1"/>
                </a:solidFill>
              </a:defRPr>
            </a:lvl2pPr>
            <a:lvl3pPr marL="1079500" indent="-358775">
              <a:spcBef>
                <a:spcPts val="600"/>
              </a:spcBef>
              <a:defRPr sz="1800">
                <a:solidFill>
                  <a:schemeClr val="bg1"/>
                </a:solidFill>
              </a:defRPr>
            </a:lvl3pPr>
            <a:lvl4pPr marL="1439863" indent="-358775">
              <a:spcBef>
                <a:spcPts val="600"/>
              </a:spcBef>
              <a:defRPr sz="1600">
                <a:solidFill>
                  <a:schemeClr val="bg1"/>
                </a:solidFill>
              </a:defRPr>
            </a:lvl4pPr>
            <a:lvl5pPr marL="1800000" indent="-360000">
              <a:spcBef>
                <a:spcPts val="600"/>
              </a:spcBef>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1235154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637920" y="4050101"/>
            <a:ext cx="144016" cy="4365104"/>
          </a:xfrm>
          <a:prstGeom prst="rect">
            <a:avLst/>
          </a:prstGeom>
        </p:spPr>
      </p:pic>
      <p:sp>
        <p:nvSpPr>
          <p:cNvPr id="10" name="Footer Placeholder 4"/>
          <p:cNvSpPr>
            <a:spLocks noGrp="1"/>
          </p:cNvSpPr>
          <p:nvPr>
            <p:ph type="ftr" sz="quarter" idx="3"/>
          </p:nvPr>
        </p:nvSpPr>
        <p:spPr>
          <a:xfrm>
            <a:off x="5856518" y="6347724"/>
            <a:ext cx="3024336" cy="365125"/>
          </a:xfrm>
          <a:prstGeom prst="rect">
            <a:avLst/>
          </a:prstGeom>
        </p:spPr>
        <p:txBody>
          <a:bodyPr/>
          <a:lstStyle>
            <a:lvl1pPr>
              <a:defRPr b="0">
                <a:solidFill>
                  <a:srgbClr val="232323"/>
                </a:solidFill>
              </a:defRPr>
            </a:lvl1pPr>
          </a:lstStyle>
          <a:p>
            <a:pPr algn="r"/>
            <a:r>
              <a:rPr lang="en-NZ" dirty="0"/>
              <a:t>Department of Internal Affairs</a:t>
            </a:r>
          </a:p>
        </p:txBody>
      </p:sp>
    </p:spTree>
    <p:extLst>
      <p:ext uri="{BB962C8B-B14F-4D97-AF65-F5344CB8AC3E}">
        <p14:creationId xmlns:p14="http://schemas.microsoft.com/office/powerpoint/2010/main" val="145679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l">
              <a:defRPr sz="3600">
                <a:solidFill>
                  <a:srgbClr val="1F546B"/>
                </a:solidFill>
              </a:defRPr>
            </a:lvl1pPr>
          </a:lstStyle>
          <a:p>
            <a:r>
              <a:rPr lang="en-US" dirty="0"/>
              <a:t>Click to edit Master title style</a:t>
            </a:r>
            <a:endParaRPr lang="en-NZ"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A42F1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NZ"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54165"/>
            <a:ext cx="144016" cy="4365104"/>
          </a:xfrm>
          <a:prstGeom prst="rect">
            <a:avLst/>
          </a:prstGeom>
        </p:spPr>
      </p:pic>
      <p:sp>
        <p:nvSpPr>
          <p:cNvPr id="12"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a:t>Department of Internal Affairs</a:t>
            </a:r>
          </a:p>
        </p:txBody>
      </p:sp>
    </p:spTree>
    <p:extLst>
      <p:ext uri="{BB962C8B-B14F-4D97-AF65-F5344CB8AC3E}">
        <p14:creationId xmlns:p14="http://schemas.microsoft.com/office/powerpoint/2010/main" val="349200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9" name="Footer Placeholder 8"/>
          <p:cNvSpPr>
            <a:spLocks noGrp="1"/>
          </p:cNvSpPr>
          <p:nvPr>
            <p:ph type="ftr" sz="quarter" idx="3"/>
          </p:nvPr>
        </p:nvSpPr>
        <p:spPr>
          <a:xfrm>
            <a:off x="5600700" y="631213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Tree>
    <p:extLst>
      <p:ext uri="{BB962C8B-B14F-4D97-AF65-F5344CB8AC3E}">
        <p14:creationId xmlns:p14="http://schemas.microsoft.com/office/powerpoint/2010/main" val="250515120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spcBef>
          <a:spcPct val="0"/>
        </a:spcBef>
        <a:buNone/>
        <a:defRPr sz="4400" kern="1200">
          <a:solidFill>
            <a:srgbClr val="1F546B"/>
          </a:solidFill>
          <a:latin typeface="+mj-lt"/>
          <a:ea typeface="+mj-ea"/>
          <a:cs typeface="+mj-cs"/>
        </a:defRPr>
      </a:lvl1pPr>
    </p:titleStyle>
    <p:bodyStyle>
      <a:lvl1pPr marL="360000" indent="-360000" algn="l" defTabSz="914400" rtl="0" eaLnBrk="1" latinLnBrk="0" hangingPunct="1">
        <a:spcBef>
          <a:spcPts val="0"/>
        </a:spcBef>
        <a:buClr>
          <a:srgbClr val="1F546B"/>
        </a:buClr>
        <a:buFont typeface="Arial" pitchFamily="34" charset="0"/>
        <a:buChar char="•"/>
        <a:defRPr sz="3200" kern="1200">
          <a:solidFill>
            <a:srgbClr val="1F546B"/>
          </a:solidFill>
          <a:latin typeface="+mn-lt"/>
          <a:ea typeface="+mn-ea"/>
          <a:cs typeface="+mn-cs"/>
        </a:defRPr>
      </a:lvl1pPr>
      <a:lvl2pPr marL="720000" indent="-360000" algn="l" defTabSz="914400" rtl="0" eaLnBrk="1" latinLnBrk="0" hangingPunct="1">
        <a:spcBef>
          <a:spcPts val="600"/>
        </a:spcBef>
        <a:buFont typeface="Arial" pitchFamily="34" charset="0"/>
        <a:buChar char="–"/>
        <a:defRPr sz="2800" kern="1200">
          <a:solidFill>
            <a:srgbClr val="A42F13"/>
          </a:solidFill>
          <a:latin typeface="+mn-lt"/>
          <a:ea typeface="+mn-ea"/>
          <a:cs typeface="+mn-cs"/>
        </a:defRPr>
      </a:lvl2pPr>
      <a:lvl3pPr marL="1080000" indent="-360000" algn="l" defTabSz="914400" rtl="0" eaLnBrk="1" latinLnBrk="0" hangingPunct="1">
        <a:spcBef>
          <a:spcPts val="600"/>
        </a:spcBef>
        <a:buFont typeface="Arial" pitchFamily="34" charset="0"/>
        <a:buChar char="•"/>
        <a:defRPr sz="2400" kern="1200">
          <a:solidFill>
            <a:schemeClr val="bg1">
              <a:lumMod val="50000"/>
            </a:schemeClr>
          </a:solidFill>
          <a:latin typeface="+mn-lt"/>
          <a:ea typeface="+mn-ea"/>
          <a:cs typeface="+mn-cs"/>
        </a:defRPr>
      </a:lvl3pPr>
      <a:lvl4pPr marL="1440000" indent="-360000" algn="l" defTabSz="914400" rtl="0" eaLnBrk="1" latinLnBrk="0" hangingPunct="1">
        <a:spcBef>
          <a:spcPts val="600"/>
        </a:spcBef>
        <a:buFont typeface="Arial" pitchFamily="34" charset="0"/>
        <a:buChar char="–"/>
        <a:defRPr sz="2000" kern="1200">
          <a:solidFill>
            <a:schemeClr val="tx1"/>
          </a:solidFill>
          <a:latin typeface="+mn-lt"/>
          <a:ea typeface="+mn-ea"/>
          <a:cs typeface="+mn-cs"/>
        </a:defRPr>
      </a:lvl4pPr>
      <a:lvl5pPr marL="1800000" indent="-360000" algn="l" defTabSz="914400" rtl="0" eaLnBrk="1" latinLnBrk="0" hangingPunct="1">
        <a:spcBef>
          <a:spcPts val="6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Grey fern image" title="Grey fern image "/>
          <p:cNvGrpSpPr/>
          <p:nvPr/>
        </p:nvGrpSpPr>
        <p:grpSpPr>
          <a:xfrm>
            <a:off x="-468558" y="-1"/>
            <a:ext cx="9612562" cy="6900003"/>
            <a:chOff x="-468558" y="-1"/>
            <a:chExt cx="9612562" cy="6900003"/>
          </a:xfrm>
        </p:grpSpPr>
        <p:pic>
          <p:nvPicPr>
            <p:cNvPr id="1026" name="Picture 2" descr="\\wgtnfile1\CommsFiles\PowerPoint\Corporate PowerPoint revised May 2014\SOI cover image 2012.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rot="16200000">
              <a:off x="887722" y="-1356281"/>
              <a:ext cx="6900002" cy="96125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87824" y="0"/>
              <a:ext cx="6156176" cy="6900002"/>
            </a:xfrm>
            <a:prstGeom prst="rect">
              <a:avLst/>
            </a:prstGeom>
            <a:solidFill>
              <a:schemeClr val="tx1">
                <a:alpha val="75000"/>
              </a:schemeClr>
            </a:solidFill>
          </p:spPr>
          <p:txBody>
            <a:bodyPr wrap="square" rtlCol="0">
              <a:spAutoFit/>
            </a:bodyPr>
            <a:lstStyle/>
            <a:p>
              <a:endParaRPr lang="en-NZ" dirty="0"/>
            </a:p>
          </p:txBody>
        </p:sp>
        <p:pic>
          <p:nvPicPr>
            <p:cNvPr id="14" name="Picture 13" descr="Internal Affairs logo" title="Internal Affairs logo"/>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6435" y="5323833"/>
              <a:ext cx="2738953" cy="481431"/>
            </a:xfrm>
            <a:prstGeom prst="rect">
              <a:avLst/>
            </a:prstGeom>
          </p:spPr>
        </p:pic>
        <p:pic>
          <p:nvPicPr>
            <p:cNvPr id="15" name="Picture 14" descr="New Zealand Government logo" title="New Zealand Government logo"/>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77518" y="6209711"/>
              <a:ext cx="2376786" cy="242781"/>
            </a:xfrm>
            <a:prstGeom prst="rect">
              <a:avLst/>
            </a:prstGeom>
          </p:spPr>
        </p:pic>
      </p:grpSp>
      <p:sp>
        <p:nvSpPr>
          <p:cNvPr id="10" name="Title 1"/>
          <p:cNvSpPr txBox="1">
            <a:spLocks/>
          </p:cNvSpPr>
          <p:nvPr/>
        </p:nvSpPr>
        <p:spPr>
          <a:xfrm>
            <a:off x="2987824" y="980728"/>
            <a:ext cx="6156176" cy="19442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5400" b="1" dirty="0">
                <a:solidFill>
                  <a:srgbClr val="7BC7CE"/>
                </a:solidFill>
              </a:rPr>
              <a:t>Best practice licence</a:t>
            </a:r>
          </a:p>
        </p:txBody>
      </p:sp>
      <p:sp>
        <p:nvSpPr>
          <p:cNvPr id="13" name="Title 1"/>
          <p:cNvSpPr txBox="1">
            <a:spLocks/>
          </p:cNvSpPr>
          <p:nvPr/>
        </p:nvSpPr>
        <p:spPr>
          <a:xfrm>
            <a:off x="2987824" y="2744924"/>
            <a:ext cx="6156176" cy="13321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3200" dirty="0">
                <a:solidFill>
                  <a:schemeClr val="bg1"/>
                </a:solidFill>
              </a:rPr>
              <a:t>Three Year Licence Project:</a:t>
            </a:r>
            <a:br>
              <a:rPr lang="en-NZ" sz="3200" dirty="0">
                <a:solidFill>
                  <a:schemeClr val="bg1"/>
                </a:solidFill>
              </a:rPr>
            </a:br>
            <a:r>
              <a:rPr lang="en-NZ" sz="3200" dirty="0">
                <a:solidFill>
                  <a:schemeClr val="bg1"/>
                </a:solidFill>
              </a:rPr>
              <a:t>update and discussion</a:t>
            </a:r>
          </a:p>
        </p:txBody>
      </p:sp>
    </p:spTree>
    <p:extLst>
      <p:ext uri="{BB962C8B-B14F-4D97-AF65-F5344CB8AC3E}">
        <p14:creationId xmlns:p14="http://schemas.microsoft.com/office/powerpoint/2010/main" val="3913170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eces of paper top of a desk with pens" title="Pieces of paper top of a desk with pen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130" y="-27385"/>
            <a:ext cx="9206641" cy="6920573"/>
          </a:xfrm>
          <a:prstGeom prst="rect">
            <a:avLst/>
          </a:prstGeom>
        </p:spPr>
      </p:pic>
      <p:sp>
        <p:nvSpPr>
          <p:cNvPr id="6" name="Content Placeholder 2"/>
          <p:cNvSpPr>
            <a:spLocks noGrp="1"/>
          </p:cNvSpPr>
          <p:nvPr>
            <p:ph idx="1"/>
          </p:nvPr>
        </p:nvSpPr>
        <p:spPr>
          <a:xfrm>
            <a:off x="2051720" y="2132856"/>
            <a:ext cx="6408712" cy="3312368"/>
          </a:xfrm>
        </p:spPr>
        <p:txBody>
          <a:bodyPr>
            <a:noAutofit/>
          </a:bodyPr>
          <a:lstStyle/>
          <a:p>
            <a:pPr>
              <a:spcAft>
                <a:spcPts val="600"/>
              </a:spcAft>
              <a:buSzPct val="125000"/>
            </a:pPr>
            <a:r>
              <a:rPr lang="en-NZ" sz="2400" dirty="0" smtClean="0">
                <a:solidFill>
                  <a:srgbClr val="000000"/>
                </a:solidFill>
              </a:rPr>
              <a:t>Table discussion</a:t>
            </a:r>
          </a:p>
          <a:p>
            <a:pPr>
              <a:spcAft>
                <a:spcPts val="600"/>
              </a:spcAft>
              <a:buSzPct val="125000"/>
            </a:pPr>
            <a:r>
              <a:rPr lang="en-NZ" sz="2400" dirty="0" smtClean="0">
                <a:solidFill>
                  <a:srgbClr val="000000"/>
                </a:solidFill>
              </a:rPr>
              <a:t>Next steps – engage with us.</a:t>
            </a:r>
          </a:p>
          <a:p>
            <a:pPr marL="360000" lvl="1" indent="0">
              <a:spcAft>
                <a:spcPts val="600"/>
              </a:spcAft>
              <a:buSzPct val="125000"/>
              <a:buNone/>
            </a:pPr>
            <a:endParaRPr lang="en-NZ" sz="2600" dirty="0" smtClean="0">
              <a:solidFill>
                <a:srgbClr val="000000"/>
              </a:solidFill>
            </a:endParaRPr>
          </a:p>
          <a:p>
            <a:pPr marL="360000" lvl="1" indent="0">
              <a:spcAft>
                <a:spcPts val="600"/>
              </a:spcAft>
              <a:buSzPct val="125000"/>
              <a:buNone/>
            </a:pPr>
            <a:r>
              <a:rPr lang="en-NZ" sz="2600" dirty="0" smtClean="0">
                <a:solidFill>
                  <a:srgbClr val="000000"/>
                </a:solidFill>
              </a:rPr>
              <a:t>Sharlene </a:t>
            </a:r>
            <a:r>
              <a:rPr lang="en-NZ" sz="2600" dirty="0">
                <a:solidFill>
                  <a:srgbClr val="000000"/>
                </a:solidFill>
              </a:rPr>
              <a:t>Hogan:</a:t>
            </a:r>
            <a:br>
              <a:rPr lang="en-NZ" sz="2600" dirty="0">
                <a:solidFill>
                  <a:srgbClr val="000000"/>
                </a:solidFill>
              </a:rPr>
            </a:br>
            <a:r>
              <a:rPr lang="en-NZ" sz="2600" b="1" dirty="0">
                <a:solidFill>
                  <a:srgbClr val="C00000"/>
                </a:solidFill>
              </a:rPr>
              <a:t>sharlene.hogan@dia.govt.nz </a:t>
            </a:r>
          </a:p>
          <a:p>
            <a:pPr marL="360000" lvl="1" indent="0">
              <a:spcAft>
                <a:spcPts val="600"/>
              </a:spcAft>
              <a:buSzPct val="125000"/>
              <a:buNone/>
            </a:pPr>
            <a:r>
              <a:rPr lang="en-NZ" sz="2600" dirty="0">
                <a:solidFill>
                  <a:srgbClr val="000000"/>
                </a:solidFill>
              </a:rPr>
              <a:t>Stephanie Grummitt: </a:t>
            </a:r>
            <a:br>
              <a:rPr lang="en-NZ" sz="2600" dirty="0">
                <a:solidFill>
                  <a:srgbClr val="000000"/>
                </a:solidFill>
              </a:rPr>
            </a:br>
            <a:r>
              <a:rPr lang="en-NZ" sz="2600" b="1" dirty="0" smtClean="0"/>
              <a:t>stephanie.grummitt@dia.govt.nz</a:t>
            </a:r>
            <a:endParaRPr lang="en-NZ" sz="2400" b="1" dirty="0" smtClean="0">
              <a:solidFill>
                <a:srgbClr val="000000"/>
              </a:solidFill>
            </a:endParaRPr>
          </a:p>
          <a:p>
            <a:pPr>
              <a:spcAft>
                <a:spcPts val="600"/>
              </a:spcAft>
              <a:buSzPct val="125000"/>
            </a:pPr>
            <a:endParaRPr lang="en-NZ" sz="2400" dirty="0">
              <a:solidFill>
                <a:srgbClr val="000000"/>
              </a:solidFill>
            </a:endParaRPr>
          </a:p>
          <a:p>
            <a:pPr>
              <a:spcAft>
                <a:spcPts val="600"/>
              </a:spcAft>
              <a:buSzPct val="125000"/>
            </a:pPr>
            <a:endParaRPr lang="en-NZ" sz="2400" dirty="0">
              <a:solidFill>
                <a:srgbClr val="000000"/>
              </a:solidFill>
            </a:endParaRPr>
          </a:p>
        </p:txBody>
      </p:sp>
      <p:sp>
        <p:nvSpPr>
          <p:cNvPr id="8" name="Title 1"/>
          <p:cNvSpPr>
            <a:spLocks noGrp="1"/>
          </p:cNvSpPr>
          <p:nvPr>
            <p:ph type="title"/>
          </p:nvPr>
        </p:nvSpPr>
        <p:spPr>
          <a:xfrm>
            <a:off x="2051720" y="1268760"/>
            <a:ext cx="6552728" cy="936104"/>
          </a:xfrm>
        </p:spPr>
        <p:txBody>
          <a:bodyPr>
            <a:normAutofit/>
          </a:bodyPr>
          <a:lstStyle/>
          <a:p>
            <a:pPr algn="l"/>
            <a:r>
              <a:rPr lang="en-NZ" sz="4000" b="1" dirty="0" smtClean="0">
                <a:solidFill>
                  <a:srgbClr val="1F546B"/>
                </a:solidFill>
              </a:rPr>
              <a:t>Discussion and next steps</a:t>
            </a:r>
            <a:endParaRPr lang="en-NZ" sz="4000" b="1" dirty="0">
              <a:solidFill>
                <a:srgbClr val="1F546B"/>
              </a:solidFill>
            </a:endParaRPr>
          </a:p>
        </p:txBody>
      </p:sp>
    </p:spTree>
    <p:extLst>
      <p:ext uri="{BB962C8B-B14F-4D97-AF65-F5344CB8AC3E}">
        <p14:creationId xmlns:p14="http://schemas.microsoft.com/office/powerpoint/2010/main" val="303243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NZ" sz="4000" b="1" dirty="0">
                <a:solidFill>
                  <a:srgbClr val="1F546B"/>
                </a:solidFill>
              </a:rPr>
              <a:t>Project team</a:t>
            </a:r>
          </a:p>
        </p:txBody>
      </p:sp>
      <p:sp>
        <p:nvSpPr>
          <p:cNvPr id="3" name="Content Placeholder 2"/>
          <p:cNvSpPr>
            <a:spLocks noGrp="1"/>
          </p:cNvSpPr>
          <p:nvPr>
            <p:ph sz="half" idx="1"/>
          </p:nvPr>
        </p:nvSpPr>
        <p:spPr>
          <a:xfrm>
            <a:off x="457200" y="1600200"/>
            <a:ext cx="5194920" cy="4525963"/>
          </a:xfrm>
        </p:spPr>
        <p:txBody>
          <a:bodyPr>
            <a:noAutofit/>
          </a:bodyPr>
          <a:lstStyle/>
          <a:p>
            <a:pPr>
              <a:spcBef>
                <a:spcPts val="600"/>
              </a:spcBef>
              <a:spcAft>
                <a:spcPts val="600"/>
              </a:spcAft>
              <a:buClr>
                <a:srgbClr val="1F546B"/>
              </a:buClr>
              <a:buSzPct val="125000"/>
            </a:pPr>
            <a:r>
              <a:rPr lang="en-NZ" sz="3600" dirty="0" smtClean="0">
                <a:solidFill>
                  <a:srgbClr val="000000"/>
                </a:solidFill>
              </a:rPr>
              <a:t>Introductions</a:t>
            </a:r>
          </a:p>
          <a:p>
            <a:pPr>
              <a:spcBef>
                <a:spcPts val="600"/>
              </a:spcBef>
              <a:spcAft>
                <a:spcPts val="600"/>
              </a:spcAft>
              <a:buSzPct val="125000"/>
            </a:pPr>
            <a:r>
              <a:rPr lang="en-NZ" sz="3600" dirty="0" smtClean="0">
                <a:solidFill>
                  <a:srgbClr val="000000"/>
                </a:solidFill>
              </a:rPr>
              <a:t>Project team</a:t>
            </a:r>
          </a:p>
          <a:p>
            <a:pPr>
              <a:spcAft>
                <a:spcPts val="600"/>
              </a:spcAft>
              <a:buSzPct val="125000"/>
            </a:pPr>
            <a:endParaRPr lang="en-NZ" sz="2600" dirty="0">
              <a:solidFill>
                <a:srgbClr val="000000"/>
              </a:solidFill>
            </a:endParaRPr>
          </a:p>
          <a:p>
            <a:pPr marL="0" indent="0">
              <a:spcAft>
                <a:spcPts val="600"/>
              </a:spcAft>
              <a:buSzPct val="125000"/>
              <a:buNone/>
            </a:pPr>
            <a:r>
              <a:rPr lang="en-NZ" sz="2600" dirty="0">
                <a:solidFill>
                  <a:srgbClr val="000000"/>
                </a:solidFill>
              </a:rPr>
              <a:t>Want to meet with </a:t>
            </a:r>
            <a:r>
              <a:rPr lang="en-NZ" sz="2600" dirty="0" smtClean="0">
                <a:solidFill>
                  <a:srgbClr val="000000"/>
                </a:solidFill>
              </a:rPr>
              <a:t>you:</a:t>
            </a:r>
            <a:endParaRPr lang="en-NZ" sz="2600" dirty="0">
              <a:solidFill>
                <a:srgbClr val="000000"/>
              </a:solidFill>
            </a:endParaRPr>
          </a:p>
          <a:p>
            <a:pPr marL="360000" lvl="1" indent="0">
              <a:spcAft>
                <a:spcPts val="600"/>
              </a:spcAft>
              <a:buSzPct val="125000"/>
              <a:buNone/>
            </a:pPr>
            <a:r>
              <a:rPr lang="en-NZ" sz="2600" dirty="0">
                <a:solidFill>
                  <a:srgbClr val="000000"/>
                </a:solidFill>
              </a:rPr>
              <a:t>Sharlene Hogan:</a:t>
            </a:r>
            <a:br>
              <a:rPr lang="en-NZ" sz="2600" dirty="0">
                <a:solidFill>
                  <a:srgbClr val="000000"/>
                </a:solidFill>
              </a:rPr>
            </a:br>
            <a:r>
              <a:rPr lang="en-NZ" sz="2600" b="1" dirty="0">
                <a:solidFill>
                  <a:srgbClr val="C00000"/>
                </a:solidFill>
              </a:rPr>
              <a:t>sharlene.hogan@dia.govt.nz </a:t>
            </a:r>
          </a:p>
          <a:p>
            <a:pPr marL="360000" lvl="1" indent="0">
              <a:spcAft>
                <a:spcPts val="600"/>
              </a:spcAft>
              <a:buSzPct val="125000"/>
              <a:buNone/>
            </a:pPr>
            <a:r>
              <a:rPr lang="en-NZ" sz="2600" dirty="0">
                <a:solidFill>
                  <a:srgbClr val="000000"/>
                </a:solidFill>
              </a:rPr>
              <a:t>Stephanie Grummitt: </a:t>
            </a:r>
            <a:br>
              <a:rPr lang="en-NZ" sz="2600" dirty="0">
                <a:solidFill>
                  <a:srgbClr val="000000"/>
                </a:solidFill>
              </a:rPr>
            </a:br>
            <a:r>
              <a:rPr lang="en-NZ" sz="2600" b="1" dirty="0">
                <a:solidFill>
                  <a:srgbClr val="A42F13"/>
                </a:solidFill>
              </a:rPr>
              <a:t>stephanie.grummitt@dia.govt.nz</a:t>
            </a:r>
            <a:endParaRPr lang="en-NZ" sz="2600" dirty="0">
              <a:solidFill>
                <a:srgbClr val="000000"/>
              </a:solidFill>
            </a:endParaRPr>
          </a:p>
          <a:p>
            <a:pPr>
              <a:spcBef>
                <a:spcPts val="600"/>
              </a:spcBef>
              <a:spcAft>
                <a:spcPts val="600"/>
              </a:spcAft>
              <a:buSzPct val="125000"/>
            </a:pPr>
            <a:endParaRPr lang="en-NZ" sz="3600" dirty="0" smtClean="0">
              <a:solidFill>
                <a:srgbClr val="000000"/>
              </a:solidFill>
            </a:endParaRPr>
          </a:p>
          <a:p>
            <a:pPr>
              <a:spcBef>
                <a:spcPts val="600"/>
              </a:spcBef>
              <a:spcAft>
                <a:spcPts val="600"/>
              </a:spcAft>
              <a:buClr>
                <a:srgbClr val="1F546B"/>
              </a:buClr>
              <a:buSzPct val="125000"/>
            </a:pPr>
            <a:endParaRPr lang="en-NZ" sz="2000" dirty="0">
              <a:solidFill>
                <a:srgbClr val="000000"/>
              </a:solidFill>
            </a:endParaRPr>
          </a:p>
          <a:p>
            <a:pPr marL="0" indent="0">
              <a:spcBef>
                <a:spcPts val="600"/>
              </a:spcBef>
              <a:spcAft>
                <a:spcPts val="600"/>
              </a:spcAft>
              <a:buClr>
                <a:srgbClr val="1F546B"/>
              </a:buClr>
              <a:buSzPct val="125000"/>
              <a:buNone/>
            </a:pPr>
            <a:endParaRPr lang="en-NZ" sz="2000" dirty="0">
              <a:solidFill>
                <a:srgbClr val="000000"/>
              </a:solidFill>
            </a:endParaRPr>
          </a:p>
        </p:txBody>
      </p:sp>
    </p:spTree>
    <p:extLst>
      <p:ext uri="{BB962C8B-B14F-4D97-AF65-F5344CB8AC3E}">
        <p14:creationId xmlns:p14="http://schemas.microsoft.com/office/powerpoint/2010/main" val="3198859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NZ" sz="4000" b="1" dirty="0">
                <a:solidFill>
                  <a:srgbClr val="1F546B"/>
                </a:solidFill>
              </a:rPr>
              <a:t>Project update</a:t>
            </a:r>
          </a:p>
        </p:txBody>
      </p:sp>
      <p:sp>
        <p:nvSpPr>
          <p:cNvPr id="3" name="Content Placeholder 2"/>
          <p:cNvSpPr>
            <a:spLocks noGrp="1"/>
          </p:cNvSpPr>
          <p:nvPr>
            <p:ph sz="half" idx="1"/>
          </p:nvPr>
        </p:nvSpPr>
        <p:spPr>
          <a:xfrm>
            <a:off x="457200" y="1600200"/>
            <a:ext cx="5194920" cy="4525963"/>
          </a:xfrm>
        </p:spPr>
        <p:txBody>
          <a:bodyPr>
            <a:noAutofit/>
          </a:bodyPr>
          <a:lstStyle/>
          <a:p>
            <a:pPr>
              <a:spcBef>
                <a:spcPts val="600"/>
              </a:spcBef>
              <a:spcAft>
                <a:spcPts val="600"/>
              </a:spcAft>
              <a:buClr>
                <a:srgbClr val="1F546B"/>
              </a:buClr>
              <a:buSzPct val="125000"/>
            </a:pPr>
            <a:r>
              <a:rPr lang="en-NZ" sz="2600" dirty="0">
                <a:solidFill>
                  <a:srgbClr val="000000"/>
                </a:solidFill>
              </a:rPr>
              <a:t>Inclusive </a:t>
            </a:r>
            <a:r>
              <a:rPr lang="en-NZ" sz="2600" dirty="0" smtClean="0">
                <a:solidFill>
                  <a:srgbClr val="000000"/>
                </a:solidFill>
              </a:rPr>
              <a:t>scope</a:t>
            </a:r>
            <a:endParaRPr lang="en-NZ" sz="2600" dirty="0">
              <a:solidFill>
                <a:srgbClr val="000000"/>
              </a:solidFill>
            </a:endParaRPr>
          </a:p>
          <a:p>
            <a:pPr>
              <a:spcBef>
                <a:spcPts val="600"/>
              </a:spcBef>
              <a:spcAft>
                <a:spcPts val="600"/>
              </a:spcAft>
              <a:buClr>
                <a:srgbClr val="1F546B"/>
              </a:buClr>
              <a:buSzPct val="125000"/>
            </a:pPr>
            <a:r>
              <a:rPr lang="en-NZ" sz="2600" dirty="0" smtClean="0">
                <a:solidFill>
                  <a:srgbClr val="000000"/>
                </a:solidFill>
              </a:rPr>
              <a:t>Indicative go-live </a:t>
            </a:r>
            <a:r>
              <a:rPr lang="en-NZ" sz="2600" b="1" dirty="0" smtClean="0">
                <a:solidFill>
                  <a:srgbClr val="000000"/>
                </a:solidFill>
              </a:rPr>
              <a:t>late 2017</a:t>
            </a:r>
          </a:p>
          <a:p>
            <a:pPr>
              <a:spcBef>
                <a:spcPts val="600"/>
              </a:spcBef>
              <a:spcAft>
                <a:spcPts val="600"/>
              </a:spcAft>
              <a:buClr>
                <a:srgbClr val="1F546B"/>
              </a:buClr>
              <a:buSzPct val="125000"/>
            </a:pPr>
            <a:r>
              <a:rPr lang="en-NZ" sz="2600" dirty="0" smtClean="0">
                <a:solidFill>
                  <a:srgbClr val="000000"/>
                </a:solidFill>
              </a:rPr>
              <a:t>Best practice focus</a:t>
            </a:r>
          </a:p>
          <a:p>
            <a:pPr>
              <a:spcBef>
                <a:spcPts val="600"/>
              </a:spcBef>
              <a:spcAft>
                <a:spcPts val="600"/>
              </a:spcAft>
              <a:buSzPct val="125000"/>
            </a:pPr>
            <a:r>
              <a:rPr lang="en-US" sz="2600" dirty="0">
                <a:solidFill>
                  <a:srgbClr val="000000"/>
                </a:solidFill>
              </a:rPr>
              <a:t>Some initial stakeholder conversations</a:t>
            </a:r>
          </a:p>
        </p:txBody>
      </p:sp>
    </p:spTree>
    <p:extLst>
      <p:ext uri="{BB962C8B-B14F-4D97-AF65-F5344CB8AC3E}">
        <p14:creationId xmlns:p14="http://schemas.microsoft.com/office/powerpoint/2010/main" val="11658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769" y="19486"/>
            <a:ext cx="9144000" cy="6870886"/>
            <a:chOff x="1" y="-12886"/>
            <a:chExt cx="9144000" cy="6870886"/>
          </a:xfrm>
        </p:grpSpPr>
        <p:pic>
          <p:nvPicPr>
            <p:cNvPr id="4" name="Picture 3" descr="Corkboard" title="Corkboar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2886"/>
              <a:ext cx="9144000" cy="6870886"/>
            </a:xfrm>
            <a:prstGeom prst="rect">
              <a:avLst/>
            </a:prstGeom>
          </p:spPr>
        </p:pic>
        <p:pic>
          <p:nvPicPr>
            <p:cNvPr id="10" name="Picture 9" descr="Blue post it note" title="Blue post it not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544" y="197527"/>
              <a:ext cx="5832648" cy="2521442"/>
            </a:xfrm>
            <a:prstGeom prst="rect">
              <a:avLst/>
            </a:prstGeom>
          </p:spPr>
        </p:pic>
      </p:grpSp>
      <p:sp>
        <p:nvSpPr>
          <p:cNvPr id="13" name="Title 1"/>
          <p:cNvSpPr>
            <a:spLocks noGrp="1"/>
          </p:cNvSpPr>
          <p:nvPr>
            <p:ph type="title"/>
          </p:nvPr>
        </p:nvSpPr>
        <p:spPr>
          <a:xfrm>
            <a:off x="755576" y="490661"/>
            <a:ext cx="5832648" cy="2068960"/>
          </a:xfrm>
        </p:spPr>
        <p:txBody>
          <a:bodyPr>
            <a:normAutofit/>
          </a:bodyPr>
          <a:lstStyle/>
          <a:p>
            <a:r>
              <a:rPr lang="en-NZ" sz="6000" b="1" dirty="0" smtClean="0">
                <a:solidFill>
                  <a:schemeClr val="bg1"/>
                </a:solidFill>
              </a:rPr>
              <a:t>Best practice is:</a:t>
            </a:r>
            <a:endParaRPr lang="en-NZ" b="1" dirty="0">
              <a:solidFill>
                <a:schemeClr val="bg1"/>
              </a:solidFill>
            </a:endParaRPr>
          </a:p>
        </p:txBody>
      </p:sp>
      <p:pic>
        <p:nvPicPr>
          <p:cNvPr id="8" name="Picture 7" descr="Blue push pin" title="Blue push pin"/>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220020" y="557064"/>
            <a:ext cx="216024" cy="219565"/>
          </a:xfrm>
          <a:prstGeom prst="rect">
            <a:avLst/>
          </a:prstGeom>
        </p:spPr>
      </p:pic>
      <p:pic>
        <p:nvPicPr>
          <p:cNvPr id="2" name="Picture 1" descr="Blue push pin" title="Blue push pin"/>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475656" y="3312774"/>
            <a:ext cx="216024" cy="219565"/>
          </a:xfrm>
          <a:prstGeom prst="rect">
            <a:avLst/>
          </a:prstGeom>
        </p:spPr>
      </p:pic>
      <p:pic>
        <p:nvPicPr>
          <p:cNvPr id="9" name="Picture 8" descr="Blue post it note" title="Blue post it note"/>
          <p:cNvPicPr>
            <a:picLocks noChangeAspect="1"/>
          </p:cNvPicPr>
          <p:nvPr/>
        </p:nvPicPr>
        <p:blipFill>
          <a:blip r:embed="rId4" cstate="screen">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rot="840000">
            <a:off x="184898" y="2977898"/>
            <a:ext cx="3881195" cy="1677833"/>
          </a:xfrm>
          <a:prstGeom prst="rect">
            <a:avLst/>
          </a:prstGeom>
        </p:spPr>
      </p:pic>
      <p:sp>
        <p:nvSpPr>
          <p:cNvPr id="11" name="Title 1"/>
          <p:cNvSpPr txBox="1">
            <a:spLocks/>
          </p:cNvSpPr>
          <p:nvPr/>
        </p:nvSpPr>
        <p:spPr>
          <a:xfrm rot="840000">
            <a:off x="605388" y="3047640"/>
            <a:ext cx="3778460" cy="160350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rgbClr val="1F546B"/>
                </a:solidFill>
                <a:latin typeface="+mj-lt"/>
                <a:ea typeface="+mj-ea"/>
                <a:cs typeface="+mj-cs"/>
              </a:defRPr>
            </a:lvl1pPr>
          </a:lstStyle>
          <a:p>
            <a:r>
              <a:rPr lang="en-NZ" sz="3600" b="1" dirty="0">
                <a:solidFill>
                  <a:schemeClr val="bg1"/>
                </a:solidFill>
              </a:rPr>
              <a:t>Working with </a:t>
            </a:r>
            <a:r>
              <a:rPr lang="en-NZ" sz="3600" b="1" dirty="0" smtClean="0">
                <a:solidFill>
                  <a:schemeClr val="bg1"/>
                </a:solidFill>
              </a:rPr>
              <a:t>Government?</a:t>
            </a:r>
            <a:endParaRPr lang="en-NZ" sz="3600" b="1" dirty="0">
              <a:solidFill>
                <a:schemeClr val="bg1"/>
              </a:solidFill>
            </a:endParaRPr>
          </a:p>
        </p:txBody>
      </p:sp>
      <p:pic>
        <p:nvPicPr>
          <p:cNvPr id="12" name="Picture 11" descr="Blue post it note" title="Blue post it note"/>
          <p:cNvPicPr>
            <a:picLocks noChangeAspect="1"/>
          </p:cNvPicPr>
          <p:nvPr/>
        </p:nvPicPr>
        <p:blipFill>
          <a:blip r:embed="rId4" cstate="screen">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rot="-840000">
            <a:off x="4174853" y="1895851"/>
            <a:ext cx="4778867" cy="2065895"/>
          </a:xfrm>
          <a:prstGeom prst="rect">
            <a:avLst/>
          </a:prstGeom>
        </p:spPr>
      </p:pic>
      <p:sp>
        <p:nvSpPr>
          <p:cNvPr id="5" name="Rectangle 4"/>
          <p:cNvSpPr/>
          <p:nvPr/>
        </p:nvSpPr>
        <p:spPr>
          <a:xfrm rot="-840000">
            <a:off x="5320648" y="2005625"/>
            <a:ext cx="3340502" cy="1754326"/>
          </a:xfrm>
          <a:prstGeom prst="rect">
            <a:avLst/>
          </a:prstGeom>
        </p:spPr>
        <p:txBody>
          <a:bodyPr wrap="square">
            <a:spAutoFit/>
          </a:bodyPr>
          <a:lstStyle/>
          <a:p>
            <a:r>
              <a:rPr lang="en-NZ" sz="3600" b="1" dirty="0" smtClean="0">
                <a:solidFill>
                  <a:schemeClr val="bg1"/>
                </a:solidFill>
              </a:rPr>
              <a:t>Customer and community focus?</a:t>
            </a:r>
            <a:endParaRPr lang="en-NZ" b="1" dirty="0">
              <a:solidFill>
                <a:schemeClr val="bg1"/>
              </a:solidFill>
            </a:endParaRPr>
          </a:p>
        </p:txBody>
      </p:sp>
      <p:pic>
        <p:nvPicPr>
          <p:cNvPr id="14" name="Picture 13" descr="Blue post it note" title="Blue post it note"/>
          <p:cNvPicPr>
            <a:picLocks noChangeAspect="1"/>
          </p:cNvPicPr>
          <p:nvPr/>
        </p:nvPicPr>
        <p:blipFill>
          <a:blip r:embed="rId4" cstate="screen">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4139952" y="4123721"/>
            <a:ext cx="4222918" cy="1825559"/>
          </a:xfrm>
          <a:prstGeom prst="rect">
            <a:avLst/>
          </a:prstGeom>
        </p:spPr>
      </p:pic>
      <p:sp>
        <p:nvSpPr>
          <p:cNvPr id="15" name="Rectangle 14"/>
          <p:cNvSpPr/>
          <p:nvPr/>
        </p:nvSpPr>
        <p:spPr>
          <a:xfrm>
            <a:off x="4499992" y="4334118"/>
            <a:ext cx="3340502" cy="1569660"/>
          </a:xfrm>
          <a:prstGeom prst="rect">
            <a:avLst/>
          </a:prstGeom>
        </p:spPr>
        <p:txBody>
          <a:bodyPr wrap="square">
            <a:spAutoFit/>
          </a:bodyPr>
          <a:lstStyle/>
          <a:p>
            <a:r>
              <a:rPr lang="en-NZ" sz="3200" b="1" dirty="0">
                <a:solidFill>
                  <a:schemeClr val="bg1"/>
                </a:solidFill>
              </a:rPr>
              <a:t>Using knowledge to </a:t>
            </a:r>
            <a:r>
              <a:rPr lang="en-NZ" sz="3200" b="1" dirty="0" smtClean="0">
                <a:solidFill>
                  <a:schemeClr val="bg1"/>
                </a:solidFill>
              </a:rPr>
              <a:t>improve and innovate?</a:t>
            </a:r>
            <a:endParaRPr lang="en-NZ" sz="1600" b="1" dirty="0">
              <a:solidFill>
                <a:schemeClr val="bg1"/>
              </a:solidFill>
            </a:endParaRPr>
          </a:p>
        </p:txBody>
      </p:sp>
    </p:spTree>
    <p:extLst>
      <p:ext uri="{BB962C8B-B14F-4D97-AF65-F5344CB8AC3E}">
        <p14:creationId xmlns:p14="http://schemas.microsoft.com/office/powerpoint/2010/main" val="2407950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4278969692"/>
              </p:ext>
            </p:extLst>
          </p:nvPr>
        </p:nvGraphicFramePr>
        <p:xfrm>
          <a:off x="539552" y="1268760"/>
          <a:ext cx="79928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p:txBody>
          <a:bodyPr>
            <a:normAutofit/>
          </a:bodyPr>
          <a:lstStyle/>
          <a:p>
            <a:pPr algn="l"/>
            <a:r>
              <a:rPr lang="en-NZ" sz="4000" b="1" dirty="0" smtClean="0">
                <a:solidFill>
                  <a:srgbClr val="1F546B"/>
                </a:solidFill>
              </a:rPr>
              <a:t>How to </a:t>
            </a:r>
            <a:r>
              <a:rPr lang="en-NZ" sz="4000" b="1" dirty="0">
                <a:solidFill>
                  <a:srgbClr val="1F546B"/>
                </a:solidFill>
              </a:rPr>
              <a:t>assess best </a:t>
            </a:r>
            <a:r>
              <a:rPr lang="en-NZ" sz="4000" b="1" dirty="0" smtClean="0">
                <a:solidFill>
                  <a:srgbClr val="1F546B"/>
                </a:solidFill>
              </a:rPr>
              <a:t>practice:</a:t>
            </a:r>
            <a:endParaRPr lang="en-NZ" sz="4000" b="1" dirty="0">
              <a:solidFill>
                <a:srgbClr val="70518E"/>
              </a:solidFill>
            </a:endParaRPr>
          </a:p>
        </p:txBody>
      </p:sp>
    </p:spTree>
    <p:extLst>
      <p:ext uri="{BB962C8B-B14F-4D97-AF65-F5344CB8AC3E}">
        <p14:creationId xmlns:p14="http://schemas.microsoft.com/office/powerpoint/2010/main" val="1313164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733263" y="2893504"/>
            <a:ext cx="5688632" cy="1143000"/>
          </a:xfrm>
        </p:spPr>
        <p:txBody>
          <a:bodyPr>
            <a:normAutofit/>
          </a:bodyPr>
          <a:lstStyle/>
          <a:p>
            <a:pPr algn="l"/>
            <a:r>
              <a:rPr lang="en-NZ" sz="4000" b="1" dirty="0" smtClean="0">
                <a:solidFill>
                  <a:srgbClr val="70518E"/>
                </a:solidFill>
              </a:rPr>
              <a:t>Best practice framework</a:t>
            </a:r>
            <a:endParaRPr lang="en-NZ" sz="4000" b="1" dirty="0">
              <a:solidFill>
                <a:srgbClr val="70518E"/>
              </a:solidFill>
            </a:endParaRPr>
          </a:p>
        </p:txBody>
      </p:sp>
      <p:sp>
        <p:nvSpPr>
          <p:cNvPr id="3" name="Content Placeholder 2"/>
          <p:cNvSpPr>
            <a:spLocks noGrp="1"/>
          </p:cNvSpPr>
          <p:nvPr>
            <p:ph idx="1"/>
          </p:nvPr>
        </p:nvSpPr>
        <p:spPr/>
        <p:txBody>
          <a:bodyPr/>
          <a:lstStyle/>
          <a:p>
            <a:endParaRPr lang="en-N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88640"/>
            <a:ext cx="6624736" cy="626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812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NZ" b="1" dirty="0" smtClean="0"/>
              <a:t>SSC rating scale for improvement</a:t>
            </a:r>
            <a:endParaRPr lang="en-NZ" sz="4000" b="1" dirty="0">
              <a:solidFill>
                <a:srgbClr val="70518E"/>
              </a:solidFill>
            </a:endParaRPr>
          </a:p>
        </p:txBody>
      </p:sp>
      <p:sp>
        <p:nvSpPr>
          <p:cNvPr id="6" name="Content Placeholder 5"/>
          <p:cNvSpPr>
            <a:spLocks noGrp="1"/>
          </p:cNvSpPr>
          <p:nvPr>
            <p:ph idx="1"/>
          </p:nvPr>
        </p:nvSpPr>
        <p:spPr>
          <a:xfrm>
            <a:off x="467544" y="1628800"/>
            <a:ext cx="8229600" cy="4525963"/>
          </a:xfrm>
        </p:spPr>
        <p:txBody>
          <a:bodyPr>
            <a:normAutofit/>
          </a:bodyPr>
          <a:lstStyle/>
          <a:p>
            <a:r>
              <a:rPr lang="en-NZ" b="1" dirty="0"/>
              <a:t>     Strong</a:t>
            </a:r>
            <a:r>
              <a:rPr lang="en-NZ" dirty="0"/>
              <a:t> - Best practice/excellence</a:t>
            </a:r>
          </a:p>
          <a:p>
            <a:pPr marL="360000" lvl="1" indent="0">
              <a:buNone/>
            </a:pPr>
            <a:endParaRPr lang="en-NZ" dirty="0" smtClean="0"/>
          </a:p>
          <a:p>
            <a:r>
              <a:rPr lang="en-NZ" b="1" dirty="0" smtClean="0"/>
              <a:t>     Well placed </a:t>
            </a:r>
            <a:r>
              <a:rPr lang="en-NZ" dirty="0" smtClean="0"/>
              <a:t>– capable</a:t>
            </a:r>
          </a:p>
          <a:p>
            <a:pPr marL="360000" lvl="1" indent="0">
              <a:buNone/>
            </a:pPr>
            <a:endParaRPr lang="en-NZ" dirty="0" smtClean="0"/>
          </a:p>
          <a:p>
            <a:r>
              <a:rPr lang="en-NZ" b="1" dirty="0" smtClean="0"/>
              <a:t>     Needing development </a:t>
            </a:r>
            <a:r>
              <a:rPr lang="en-NZ" dirty="0" smtClean="0"/>
              <a:t>/ Developing</a:t>
            </a:r>
          </a:p>
          <a:p>
            <a:pPr marL="360000" lvl="1" indent="0">
              <a:buNone/>
            </a:pPr>
            <a:endParaRPr lang="en-NZ" dirty="0"/>
          </a:p>
          <a:p>
            <a:r>
              <a:rPr lang="en-NZ" b="1" dirty="0"/>
              <a:t>     Weak </a:t>
            </a:r>
            <a:r>
              <a:rPr lang="en-NZ" dirty="0"/>
              <a:t>– Unaware or limited capability</a:t>
            </a:r>
          </a:p>
          <a:p>
            <a:pPr marL="360000" lvl="1" indent="0">
              <a:buNone/>
            </a:pPr>
            <a:endParaRPr lang="en-NZ" dirty="0"/>
          </a:p>
          <a:p>
            <a:r>
              <a:rPr lang="en-NZ" b="1" dirty="0"/>
              <a:t>     Unable to rate / not rated </a:t>
            </a:r>
            <a:r>
              <a:rPr lang="en-NZ" dirty="0"/>
              <a:t>– no evidence</a:t>
            </a:r>
          </a:p>
        </p:txBody>
      </p:sp>
      <p:pic>
        <p:nvPicPr>
          <p:cNvPr id="18" name="Picture 17" descr="strong - big"/>
          <p:cNvPicPr/>
          <p:nvPr/>
        </p:nvPicPr>
        <p:blipFill>
          <a:blip r:embed="rId3" cstate="print"/>
          <a:srcRect/>
          <a:stretch>
            <a:fillRect/>
          </a:stretch>
        </p:blipFill>
        <p:spPr bwMode="auto">
          <a:xfrm>
            <a:off x="917408" y="1802532"/>
            <a:ext cx="304800" cy="228600"/>
          </a:xfrm>
          <a:prstGeom prst="rect">
            <a:avLst/>
          </a:prstGeom>
          <a:noFill/>
          <a:ln w="9525">
            <a:noFill/>
            <a:miter lim="800000"/>
            <a:headEnd/>
            <a:tailEnd/>
          </a:ln>
        </p:spPr>
      </p:pic>
      <p:pic>
        <p:nvPicPr>
          <p:cNvPr id="19" name="Picture 18" descr="well placed - big"/>
          <p:cNvPicPr/>
          <p:nvPr/>
        </p:nvPicPr>
        <p:blipFill>
          <a:blip r:embed="rId4" cstate="print"/>
          <a:srcRect/>
          <a:stretch>
            <a:fillRect/>
          </a:stretch>
        </p:blipFill>
        <p:spPr bwMode="auto">
          <a:xfrm>
            <a:off x="922216" y="2779792"/>
            <a:ext cx="304800" cy="228600"/>
          </a:xfrm>
          <a:prstGeom prst="rect">
            <a:avLst/>
          </a:prstGeom>
          <a:noFill/>
          <a:ln w="9525">
            <a:noFill/>
            <a:miter lim="800000"/>
            <a:headEnd/>
            <a:tailEnd/>
          </a:ln>
        </p:spPr>
      </p:pic>
      <p:pic>
        <p:nvPicPr>
          <p:cNvPr id="20" name="Picture 19" descr="need development - big"/>
          <p:cNvPicPr/>
          <p:nvPr/>
        </p:nvPicPr>
        <p:blipFill>
          <a:blip r:embed="rId5" cstate="print"/>
          <a:srcRect/>
          <a:stretch>
            <a:fillRect/>
          </a:stretch>
        </p:blipFill>
        <p:spPr bwMode="auto">
          <a:xfrm>
            <a:off x="899592" y="3699892"/>
            <a:ext cx="304800" cy="228600"/>
          </a:xfrm>
          <a:prstGeom prst="rect">
            <a:avLst/>
          </a:prstGeom>
          <a:noFill/>
          <a:ln w="9525">
            <a:noFill/>
            <a:miter lim="800000"/>
            <a:headEnd/>
            <a:tailEnd/>
          </a:ln>
        </p:spPr>
      </p:pic>
      <p:pic>
        <p:nvPicPr>
          <p:cNvPr id="21" name="Picture 20" descr="weak - big"/>
          <p:cNvPicPr/>
          <p:nvPr/>
        </p:nvPicPr>
        <p:blipFill>
          <a:blip r:embed="rId6" cstate="print"/>
          <a:srcRect/>
          <a:stretch>
            <a:fillRect/>
          </a:stretch>
        </p:blipFill>
        <p:spPr bwMode="auto">
          <a:xfrm>
            <a:off x="899592" y="4653136"/>
            <a:ext cx="304800" cy="228600"/>
          </a:xfrm>
          <a:prstGeom prst="rect">
            <a:avLst/>
          </a:prstGeom>
          <a:noFill/>
          <a:ln w="9525">
            <a:noFill/>
            <a:miter lim="800000"/>
            <a:headEnd/>
            <a:tailEnd/>
          </a:ln>
        </p:spPr>
      </p:pic>
      <p:pic>
        <p:nvPicPr>
          <p:cNvPr id="22" name="Picture 21" descr="unable to rate3 - big"/>
          <p:cNvPicPr/>
          <p:nvPr/>
        </p:nvPicPr>
        <p:blipFill>
          <a:blip r:embed="rId7" cstate="print">
            <a:lum bright="-20000"/>
          </a:blip>
          <a:srcRect/>
          <a:stretch>
            <a:fillRect/>
          </a:stretch>
        </p:blipFill>
        <p:spPr bwMode="auto">
          <a:xfrm>
            <a:off x="866920" y="5546948"/>
            <a:ext cx="304800" cy="228600"/>
          </a:xfrm>
          <a:prstGeom prst="rect">
            <a:avLst/>
          </a:prstGeom>
          <a:noFill/>
          <a:ln w="9525">
            <a:noFill/>
            <a:miter lim="800000"/>
            <a:headEnd/>
            <a:tailEnd/>
          </a:ln>
        </p:spPr>
      </p:pic>
    </p:spTree>
    <p:extLst>
      <p:ext uri="{BB962C8B-B14F-4D97-AF65-F5344CB8AC3E}">
        <p14:creationId xmlns:p14="http://schemas.microsoft.com/office/powerpoint/2010/main" val="181010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eces of paper top of a desk with pens" title="Pieces of paper top of a desk with pen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130" y="-27385"/>
            <a:ext cx="9206641" cy="6920573"/>
          </a:xfrm>
          <a:prstGeom prst="rect">
            <a:avLst/>
          </a:prstGeom>
        </p:spPr>
      </p:pic>
      <p:sp>
        <p:nvSpPr>
          <p:cNvPr id="6" name="Content Placeholder 2"/>
          <p:cNvSpPr>
            <a:spLocks noGrp="1"/>
          </p:cNvSpPr>
          <p:nvPr>
            <p:ph idx="1"/>
          </p:nvPr>
        </p:nvSpPr>
        <p:spPr>
          <a:xfrm>
            <a:off x="2051720" y="2492896"/>
            <a:ext cx="6408712" cy="3312368"/>
          </a:xfrm>
        </p:spPr>
        <p:txBody>
          <a:bodyPr>
            <a:noAutofit/>
          </a:bodyPr>
          <a:lstStyle/>
          <a:p>
            <a:pPr>
              <a:spcAft>
                <a:spcPts val="600"/>
              </a:spcAft>
              <a:buSzPct val="125000"/>
            </a:pPr>
            <a:r>
              <a:rPr lang="en-NZ" b="1" dirty="0" smtClean="0">
                <a:solidFill>
                  <a:srgbClr val="000000"/>
                </a:solidFill>
              </a:rPr>
              <a:t>all </a:t>
            </a:r>
            <a:r>
              <a:rPr lang="en-NZ" dirty="0" smtClean="0">
                <a:solidFill>
                  <a:srgbClr val="000000"/>
                </a:solidFill>
              </a:rPr>
              <a:t>= business practice plus accountability to community?</a:t>
            </a:r>
          </a:p>
          <a:p>
            <a:pPr>
              <a:spcAft>
                <a:spcPts val="600"/>
              </a:spcAft>
              <a:buSzPct val="125000"/>
            </a:pPr>
            <a:r>
              <a:rPr lang="en-NZ" b="1" dirty="0" smtClean="0">
                <a:solidFill>
                  <a:srgbClr val="000000"/>
                </a:solidFill>
              </a:rPr>
              <a:t>a bit </a:t>
            </a:r>
            <a:r>
              <a:rPr lang="en-NZ" dirty="0" smtClean="0">
                <a:solidFill>
                  <a:srgbClr val="000000"/>
                </a:solidFill>
              </a:rPr>
              <a:t>= </a:t>
            </a:r>
          </a:p>
          <a:p>
            <a:pPr lvl="1">
              <a:spcAft>
                <a:spcPts val="600"/>
              </a:spcAft>
              <a:buSzPct val="125000"/>
            </a:pPr>
            <a:r>
              <a:rPr lang="en-NZ" dirty="0" smtClean="0">
                <a:solidFill>
                  <a:srgbClr val="000000"/>
                </a:solidFill>
              </a:rPr>
              <a:t>business practice only or some but not all?</a:t>
            </a:r>
            <a:endParaRPr lang="en-NZ" dirty="0">
              <a:solidFill>
                <a:srgbClr val="000000"/>
              </a:solidFill>
            </a:endParaRPr>
          </a:p>
          <a:p>
            <a:pPr lvl="1">
              <a:spcAft>
                <a:spcPts val="600"/>
              </a:spcAft>
              <a:buSzPct val="125000"/>
            </a:pPr>
            <a:r>
              <a:rPr lang="en-NZ" dirty="0" smtClean="0">
                <a:solidFill>
                  <a:srgbClr val="000000"/>
                </a:solidFill>
              </a:rPr>
              <a:t>accountability to community only?</a:t>
            </a:r>
          </a:p>
          <a:p>
            <a:pPr>
              <a:spcAft>
                <a:spcPts val="600"/>
              </a:spcAft>
              <a:buSzPct val="125000"/>
            </a:pPr>
            <a:r>
              <a:rPr lang="en-NZ" b="1" dirty="0" smtClean="0">
                <a:solidFill>
                  <a:srgbClr val="000000"/>
                </a:solidFill>
              </a:rPr>
              <a:t>all at once or raise benchmark over time</a:t>
            </a:r>
            <a:endParaRPr lang="en-NZ" b="1" dirty="0">
              <a:solidFill>
                <a:srgbClr val="000000"/>
              </a:solidFill>
            </a:endParaRPr>
          </a:p>
        </p:txBody>
      </p:sp>
      <p:sp>
        <p:nvSpPr>
          <p:cNvPr id="8" name="Title 1"/>
          <p:cNvSpPr>
            <a:spLocks noGrp="1"/>
          </p:cNvSpPr>
          <p:nvPr>
            <p:ph type="title"/>
          </p:nvPr>
        </p:nvSpPr>
        <p:spPr>
          <a:xfrm>
            <a:off x="2051720" y="1556792"/>
            <a:ext cx="6552728" cy="936104"/>
          </a:xfrm>
        </p:spPr>
        <p:txBody>
          <a:bodyPr>
            <a:normAutofit fontScale="90000"/>
          </a:bodyPr>
          <a:lstStyle/>
          <a:p>
            <a:pPr algn="l"/>
            <a:r>
              <a:rPr lang="en-NZ" b="1" dirty="0" smtClean="0"/>
              <a:t>How much stretch do we need?</a:t>
            </a:r>
            <a:endParaRPr lang="en-NZ" sz="4000" b="1" dirty="0">
              <a:solidFill>
                <a:srgbClr val="1F546B"/>
              </a:solidFill>
            </a:endParaRPr>
          </a:p>
        </p:txBody>
      </p:sp>
    </p:spTree>
    <p:extLst>
      <p:ext uri="{BB962C8B-B14F-4D97-AF65-F5344CB8AC3E}">
        <p14:creationId xmlns:p14="http://schemas.microsoft.com/office/powerpoint/2010/main" val="4098846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eces of paper top of a desk with pens" title="Pieces of paper top of a desk with pen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130" y="-27385"/>
            <a:ext cx="9206641" cy="6920573"/>
          </a:xfrm>
          <a:prstGeom prst="rect">
            <a:avLst/>
          </a:prstGeom>
        </p:spPr>
      </p:pic>
      <p:sp>
        <p:nvSpPr>
          <p:cNvPr id="6" name="Content Placeholder 2"/>
          <p:cNvSpPr>
            <a:spLocks noGrp="1"/>
          </p:cNvSpPr>
          <p:nvPr>
            <p:ph idx="1"/>
          </p:nvPr>
        </p:nvSpPr>
        <p:spPr>
          <a:xfrm>
            <a:off x="2051720" y="2204864"/>
            <a:ext cx="6408712" cy="3528392"/>
          </a:xfrm>
        </p:spPr>
        <p:txBody>
          <a:bodyPr>
            <a:noAutofit/>
          </a:bodyPr>
          <a:lstStyle/>
          <a:p>
            <a:pPr>
              <a:spcAft>
                <a:spcPts val="600"/>
              </a:spcAft>
              <a:buSzPct val="125000"/>
            </a:pPr>
            <a:r>
              <a:rPr lang="en-NZ" dirty="0" smtClean="0">
                <a:solidFill>
                  <a:srgbClr val="000000"/>
                </a:solidFill>
              </a:rPr>
              <a:t>Who?</a:t>
            </a:r>
            <a:endParaRPr lang="en-NZ" dirty="0">
              <a:solidFill>
                <a:srgbClr val="000000"/>
              </a:solidFill>
            </a:endParaRPr>
          </a:p>
          <a:p>
            <a:pPr>
              <a:spcAft>
                <a:spcPts val="600"/>
              </a:spcAft>
              <a:buSzPct val="125000"/>
            </a:pPr>
            <a:r>
              <a:rPr lang="en-NZ" dirty="0" smtClean="0">
                <a:solidFill>
                  <a:srgbClr val="000000"/>
                </a:solidFill>
              </a:rPr>
              <a:t>How long?</a:t>
            </a:r>
            <a:endParaRPr lang="en-NZ" dirty="0">
              <a:solidFill>
                <a:srgbClr val="000000"/>
              </a:solidFill>
            </a:endParaRPr>
          </a:p>
          <a:p>
            <a:pPr>
              <a:spcAft>
                <a:spcPts val="600"/>
              </a:spcAft>
              <a:buSzPct val="125000"/>
            </a:pPr>
            <a:r>
              <a:rPr lang="en-NZ" dirty="0">
                <a:solidFill>
                  <a:srgbClr val="000000"/>
                </a:solidFill>
              </a:rPr>
              <a:t>How </a:t>
            </a:r>
            <a:r>
              <a:rPr lang="en-NZ" dirty="0" smtClean="0">
                <a:solidFill>
                  <a:srgbClr val="000000"/>
                </a:solidFill>
              </a:rPr>
              <a:t>much stretch to achieve?</a:t>
            </a:r>
            <a:endParaRPr lang="en-NZ" dirty="0">
              <a:solidFill>
                <a:srgbClr val="000000"/>
              </a:solidFill>
            </a:endParaRPr>
          </a:p>
          <a:p>
            <a:pPr>
              <a:spcAft>
                <a:spcPts val="600"/>
              </a:spcAft>
              <a:buSzPct val="125000"/>
            </a:pPr>
            <a:r>
              <a:rPr lang="en-NZ" dirty="0" smtClean="0">
                <a:solidFill>
                  <a:srgbClr val="000000"/>
                </a:solidFill>
              </a:rPr>
              <a:t>Who decides? </a:t>
            </a:r>
            <a:endParaRPr lang="en-NZ" dirty="0">
              <a:solidFill>
                <a:srgbClr val="000000"/>
              </a:solidFill>
            </a:endParaRPr>
          </a:p>
          <a:p>
            <a:pPr>
              <a:spcAft>
                <a:spcPts val="600"/>
              </a:spcAft>
              <a:buSzPct val="125000"/>
            </a:pPr>
            <a:r>
              <a:rPr lang="en-NZ" dirty="0" smtClean="0">
                <a:solidFill>
                  <a:srgbClr val="000000"/>
                </a:solidFill>
              </a:rPr>
              <a:t>How much assurance?</a:t>
            </a:r>
            <a:endParaRPr lang="en-NZ" dirty="0">
              <a:solidFill>
                <a:srgbClr val="000000"/>
              </a:solidFill>
            </a:endParaRPr>
          </a:p>
          <a:p>
            <a:pPr>
              <a:spcAft>
                <a:spcPts val="600"/>
              </a:spcAft>
              <a:buSzPct val="125000"/>
            </a:pPr>
            <a:r>
              <a:rPr lang="en-NZ" dirty="0" smtClean="0">
                <a:solidFill>
                  <a:srgbClr val="000000"/>
                </a:solidFill>
              </a:rPr>
              <a:t>What if things go wrong?</a:t>
            </a:r>
            <a:endParaRPr lang="en-NZ" dirty="0">
              <a:solidFill>
                <a:srgbClr val="000000"/>
              </a:solidFill>
            </a:endParaRPr>
          </a:p>
        </p:txBody>
      </p:sp>
      <p:sp>
        <p:nvSpPr>
          <p:cNvPr id="8" name="Title 1"/>
          <p:cNvSpPr>
            <a:spLocks noGrp="1"/>
          </p:cNvSpPr>
          <p:nvPr>
            <p:ph type="title"/>
          </p:nvPr>
        </p:nvSpPr>
        <p:spPr>
          <a:xfrm>
            <a:off x="2051720" y="1422414"/>
            <a:ext cx="6552728" cy="936104"/>
          </a:xfrm>
        </p:spPr>
        <p:txBody>
          <a:bodyPr>
            <a:normAutofit fontScale="90000"/>
          </a:bodyPr>
          <a:lstStyle/>
          <a:p>
            <a:pPr algn="l"/>
            <a:r>
              <a:rPr lang="en-NZ" b="1" dirty="0" smtClean="0"/>
              <a:t>Things to think about for design:</a:t>
            </a:r>
            <a:endParaRPr lang="en-NZ" sz="4000" b="1" dirty="0">
              <a:solidFill>
                <a:srgbClr val="1F546B"/>
              </a:solidFill>
            </a:endParaRPr>
          </a:p>
        </p:txBody>
      </p:sp>
    </p:spTree>
    <p:extLst>
      <p:ext uri="{BB962C8B-B14F-4D97-AF65-F5344CB8AC3E}">
        <p14:creationId xmlns:p14="http://schemas.microsoft.com/office/powerpoint/2010/main" val="142718478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jh Corporate PowerPoint revised May 2014 compressed (1)" id="{66F72372-4481-4303-B68F-6BA4C1CF6E13}" vid="{290C0C33-CF4D-4515-AB95-07C0EB3F9D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3TopicNote xmlns="01be4277-2979-4a68-876d-b92b25fceece">
      <Terms xmlns="http://schemas.microsoft.com/office/infopath/2007/PartnerControls"/>
    </C3TopicNote>
    <DIANotes xmlns="5d39d163-4593-42e6-a757-1851cf8f8495" xsi:nil="true"/>
    <_dlc_DocId xmlns="5d39d163-4593-42e6-a757-1851cf8f8495">A6HEUVQZ5HZ4-234-28</_dlc_DocId>
    <TaxCatchAll xmlns="5d39d163-4593-42e6-a757-1851cf8f8495">
      <Value>4</Value>
      <Value>2</Value>
      <Value>1</Value>
    </TaxCatchAll>
    <_dlc_DocIdUrl xmlns="5d39d163-4593-42e6-a757-1851cf8f8495">
      <Url>https://dia.cohesion.net.nz/Sites/PREA/RES/GMC/SEI/_layouts/15/DocIdRedir.aspx?ID=A6HEUVQZ5HZ4-234-28</Url>
      <Description>A6HEUVQZ5HZ4-234-28</Description>
    </_dlc_DocIdUrl>
    <TaxKeywordTaxHTField xmlns="5d39d163-4593-42e6-a757-1851cf8f8495">
      <Terms xmlns="http://schemas.microsoft.com/office/infopath/2007/PartnerControls"/>
    </TaxKeywordTaxHTField>
    <p76816758394434a8eba7d5f37dd11f9 xmlns="5d39d163-4593-42e6-a757-1851cf8f8495">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875d92a8-67e2-4a32-9472-8fe99549e1eb</TermId>
        </TermInfo>
      </Terms>
    </p76816758394434a8eba7d5f37dd11f9>
    <i613be36e74d479da3f518510a50ffaf xmlns="5d39d163-4593-42e6-a757-1851cf8f8495">
      <Terms xmlns="http://schemas.microsoft.com/office/infopath/2007/PartnerControls">
        <TermInfo xmlns="http://schemas.microsoft.com/office/infopath/2007/PartnerControls">
          <TermName xmlns="http://schemas.microsoft.com/office/infopath/2007/PartnerControls">Work Instruction</TermName>
          <TermId xmlns="http://schemas.microsoft.com/office/infopath/2007/PartnerControls">a67937bd-c476-45ad-84e4-9a354793dd86</TermId>
        </TermInfo>
      </Terms>
    </i613be36e74d479da3f518510a50ffaf>
  </documentManagement>
</p:properties>
</file>

<file path=customXml/item2.xml><?xml version="1.0" encoding="utf-8"?>
<ct:contentTypeSchema xmlns:ct="http://schemas.microsoft.com/office/2006/metadata/contentType" xmlns:ma="http://schemas.microsoft.com/office/2006/metadata/properties/metaAttributes" ct:_="" ma:_="" ma:contentTypeName="Administration Document" ma:contentTypeID="0x0101005496552013C0BA46BE88192D5C6EB20B00351512A5ABB74CC687DC2977C156D0BF009C87DE26F84EDF4692A314546D5DCD38" ma:contentTypeVersion="6" ma:contentTypeDescription="Administration Document" ma:contentTypeScope="" ma:versionID="956c3e166e7f7dde281e67c846c16064">
  <xsd:schema xmlns:xsd="http://www.w3.org/2001/XMLSchema" xmlns:xs="http://www.w3.org/2001/XMLSchema" xmlns:p="http://schemas.microsoft.com/office/2006/metadata/properties" xmlns:ns3="01be4277-2979-4a68-876d-b92b25fceece" xmlns:ns4="5d39d163-4593-42e6-a757-1851cf8f8495" targetNamespace="http://schemas.microsoft.com/office/2006/metadata/properties" ma:root="true" ma:fieldsID="a4cc5fd985058b76c48fc16cedf97377" ns3:_="" ns4:_="">
    <xsd:import namespace="01be4277-2979-4a68-876d-b92b25fceece"/>
    <xsd:import namespace="5d39d163-4593-42e6-a757-1851cf8f8495"/>
    <xsd:element name="properties">
      <xsd:complexType>
        <xsd:sequence>
          <xsd:element name="documentManagement">
            <xsd:complexType>
              <xsd:all>
                <xsd:element ref="ns3:C3TopicNote" minOccurs="0"/>
                <xsd:element ref="ns4:TaxKeywordTaxHTField" minOccurs="0"/>
                <xsd:element ref="ns4:TaxCatchAll" minOccurs="0"/>
                <xsd:element ref="ns4:TaxCatchAllLabel" minOccurs="0"/>
                <xsd:element ref="ns4:p76816758394434a8eba7d5f37dd11f9" minOccurs="0"/>
                <xsd:element ref="ns4:i613be36e74d479da3f518510a50ffaf" minOccurs="0"/>
                <xsd:element ref="ns4:DIANotes"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be4277-2979-4a68-876d-b92b25fceece" elementFormDefault="qualified">
    <xsd:import namespace="http://schemas.microsoft.com/office/2006/documentManagement/types"/>
    <xsd:import namespace="http://schemas.microsoft.com/office/infopath/2007/PartnerControls"/>
    <xsd:element name="C3TopicNote" ma:index="9" nillable="true" ma:taxonomy="true" ma:internalName="C3TopicNote" ma:taxonomyFieldName="C3Topic" ma:displayName="Topic" ma:indexed="true" ma:readOnly="false" ma:default="" ma:fieldId="{6a3fe89f-a6dd-4490-a9c1-3ef38d67b8c7}" ma:sspId="caf61cd4-0327-4679-8f8a-6e41773e81e7" ma:termSetId="45495bc7-0b48-4b12-80a6-481fb9a8d15c" ma:anchorId="d423a42a-1352-4eca-a18b-6700fac8c8bf"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d39d163-4593-42e6-a757-1851cf8f8495"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caf61cd4-0327-4679-8f8a-6e41773e81e7"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b0decf72-12b9-4c2e-ba82-3d0ea48a955d}" ma:internalName="TaxCatchAll" ma:showField="CatchAllData" ma:web="5d39d163-4593-42e6-a757-1851cf8f8495">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b0decf72-12b9-4c2e-ba82-3d0ea48a955d}" ma:internalName="TaxCatchAllLabel" ma:readOnly="true" ma:showField="CatchAllDataLabel" ma:web="5d39d163-4593-42e6-a757-1851cf8f8495">
      <xsd:complexType>
        <xsd:complexContent>
          <xsd:extension base="dms:MultiChoiceLookup">
            <xsd:sequence>
              <xsd:element name="Value" type="dms:Lookup" maxOccurs="unbounded" minOccurs="0" nillable="true"/>
            </xsd:sequence>
          </xsd:extension>
        </xsd:complexContent>
      </xsd:complexType>
    </xsd:element>
    <xsd:element name="p76816758394434a8eba7d5f37dd11f9" ma:index="15" ma:taxonomy="true" ma:internalName="p76816758394434a8eba7d5f37dd11f9" ma:taxonomyFieldName="DIASecurityClassification" ma:displayName="Security Classification" ma:default="2;#UNCLASSIFIED|875d92a8-67e2-4a32-9472-8fe99549e1eb" ma:fieldId="{97681675-8394-434a-8eba-7d5f37dd11f9}" ma:sspId="caf61cd4-0327-4679-8f8a-6e41773e81e7" ma:termSetId="6e030844-242a-4d29-a562-8ce1d1b5efae" ma:anchorId="00000000-0000-0000-0000-000000000000" ma:open="false" ma:isKeyword="false">
      <xsd:complexType>
        <xsd:sequence>
          <xsd:element ref="pc:Terms" minOccurs="0" maxOccurs="1"/>
        </xsd:sequence>
      </xsd:complexType>
    </xsd:element>
    <xsd:element name="i613be36e74d479da3f518510a50ffaf" ma:index="16" ma:taxonomy="true" ma:internalName="i613be36e74d479da3f518510a50ffaf" ma:taxonomyFieldName="DIAAdministrationDocumentType" ma:displayName="Administration Document Type" ma:fieldId="{2613be36-e74d-479d-a3f5-18510a50ffaf}" ma:sspId="caf61cd4-0327-4679-8f8a-6e41773e81e7" ma:termSetId="eaa7675e-2d63-44d2-9e06-85d5e73ce368" ma:anchorId="00000000-0000-0000-0000-000000000000" ma:open="false" ma:isKeyword="false">
      <xsd:complexType>
        <xsd:sequence>
          <xsd:element ref="pc:Terms" minOccurs="0" maxOccurs="1"/>
        </xsd:sequence>
      </xsd:complexType>
    </xsd:element>
    <xsd:element name="DIANotes" ma:index="18" nillable="true" ma:displayName="Notes" ma:description="Additional information, can include URL link to another document" ma:internalName="DIANotes">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A24543-4694-4C2D-8960-DB4607506EDF}">
  <ds:schemaRefs>
    <ds:schemaRef ds:uri="01be4277-2979-4a68-876d-b92b25fceece"/>
    <ds:schemaRef ds:uri="http://purl.org/dc/dcmitype/"/>
    <ds:schemaRef ds:uri="http://purl.org/dc/elements/1.1/"/>
    <ds:schemaRef ds:uri="http://schemas.microsoft.com/office/2006/documentManagement/types"/>
    <ds:schemaRef ds:uri="http://schemas.microsoft.com/office/infopath/2007/PartnerControls"/>
    <ds:schemaRef ds:uri="c648a002-e47e-48ed-a207-3b8ce1d893d3"/>
    <ds:schemaRef ds:uri="http://schemas.microsoft.com/sharepoint/v3"/>
    <ds:schemaRef ds:uri="http://schemas.openxmlformats.org/package/2006/metadata/core-properties"/>
    <ds:schemaRef ds:uri="http://purl.org/dc/terms/"/>
    <ds:schemaRef ds:uri="http://schemas.microsoft.com/sharepoint/v3/field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9700076-1B66-4908-86E3-3E0C4003BDB7}"/>
</file>

<file path=customXml/itemProps3.xml><?xml version="1.0" encoding="utf-8"?>
<ds:datastoreItem xmlns:ds="http://schemas.openxmlformats.org/officeDocument/2006/customXml" ds:itemID="{AB1A28B7-4FB6-4FAD-BE8B-1B8F10E56C57}">
  <ds:schemaRefs>
    <ds:schemaRef ds:uri="http://schemas.microsoft.com/sharepoint/events"/>
  </ds:schemaRefs>
</ds:datastoreItem>
</file>

<file path=customXml/itemProps4.xml><?xml version="1.0" encoding="utf-8"?>
<ds:datastoreItem xmlns:ds="http://schemas.openxmlformats.org/officeDocument/2006/customXml" ds:itemID="{17AA1C5C-4A56-4412-BB87-CF79A8869E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jh Corporate PowerPoint revised May 2014 compressed (1)</Template>
  <TotalTime>733</TotalTime>
  <Words>1528</Words>
  <Application>Microsoft Office PowerPoint</Application>
  <PresentationFormat>On-screen Show (4:3)</PresentationFormat>
  <Paragraphs>149</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PowerPoint Presentation</vt:lpstr>
      <vt:lpstr>Project team</vt:lpstr>
      <vt:lpstr>Project update</vt:lpstr>
      <vt:lpstr>Best practice is:</vt:lpstr>
      <vt:lpstr>How to assess best practice:</vt:lpstr>
      <vt:lpstr>Best practice framework</vt:lpstr>
      <vt:lpstr>SSC rating scale for improvement</vt:lpstr>
      <vt:lpstr>How much stretch do we need?</vt:lpstr>
      <vt:lpstr>Things to think about for design:</vt:lpstr>
      <vt:lpstr>Discussion and next steps</vt:lpstr>
    </vt:vector>
  </TitlesOfParts>
  <Company>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 licensing ppt</dc:title>
  <dc:creator>Jenny</dc:creator>
  <cp:keywords/>
  <cp:lastModifiedBy>Shannon Garland Duignan</cp:lastModifiedBy>
  <cp:revision>149</cp:revision>
  <cp:lastPrinted>2016-11-09T00:09:00Z</cp:lastPrinted>
  <dcterms:created xsi:type="dcterms:W3CDTF">2014-08-06T02:18:05Z</dcterms:created>
  <dcterms:modified xsi:type="dcterms:W3CDTF">2018-02-07T20:40:30Z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Order">
    <vt:r8>10700</vt:r8>
  </property>
  <property fmtid="{D5CDD505-2E9C-101B-9397-08002B2CF9AE}" pid="4" name="ContentTypeId">
    <vt:lpwstr>0x0101005496552013C0BA46BE88192D5C6EB20B00351512A5ABB74CC687DC2977C156D0BF009C87DE26F84EDF4692A314546D5DCD38</vt:lpwstr>
  </property>
  <property fmtid="{D5CDD505-2E9C-101B-9397-08002B2CF9AE}" pid="5" name="DIAGamblingOperationType">
    <vt:lpwstr>28;#Class 4|f6092bec-06b0-40af-a1cc-cd91d42a779f</vt:lpwstr>
  </property>
  <property fmtid="{D5CDD505-2E9C-101B-9397-08002B2CF9AE}" pid="6" name="d4d88d9c404441259a20c2016d5c4fc4">
    <vt:lpwstr>Correspondence|dcd6b05f-dc80-4336-b228-09aebf3d212c</vt:lpwstr>
  </property>
  <property fmtid="{D5CDD505-2E9C-101B-9397-08002B2CF9AE}" pid="7" name="_dlc_DocIdItemGuid">
    <vt:lpwstr>7987a5ea-dadd-4746-a0fe-46b60de4c91b</vt:lpwstr>
  </property>
  <property fmtid="{D5CDD505-2E9C-101B-9397-08002B2CF9AE}" pid="8" name="DIASecurityClassification">
    <vt:lpwstr>2;#UNCLASSIFIED|875d92a8-67e2-4a32-9472-8fe99549e1eb</vt:lpwstr>
  </property>
  <property fmtid="{D5CDD505-2E9C-101B-9397-08002B2CF9AE}" pid="9" name="DIAEmailContentType">
    <vt:lpwstr>1;#Correspondence|dcd6b05f-dc80-4336-b228-09aebf3d212c</vt:lpwstr>
  </property>
  <property fmtid="{D5CDD505-2E9C-101B-9397-08002B2CF9AE}" pid="10" name="C3ProjectDocumentType">
    <vt:lpwstr>213;#Report|a515140f-5dc5-4fb2-9a98-c619a2127e45</vt:lpwstr>
  </property>
  <property fmtid="{D5CDD505-2E9C-101B-9397-08002B2CF9AE}" pid="11" name="C3Topic">
    <vt:lpwstr/>
  </property>
  <property fmtid="{D5CDD505-2E9C-101B-9397-08002B2CF9AE}" pid="12" name="lfaeb6061d0640848f28221c8f808bc7">
    <vt:lpwstr>Correspondence|dcd6b05f-dc80-4336-b228-09aebf3d212c</vt:lpwstr>
  </property>
  <property fmtid="{D5CDD505-2E9C-101B-9397-08002B2CF9AE}" pid="13" name="DIAAdministrationDocumentType">
    <vt:lpwstr>4;#Work Instruction|a67937bd-c476-45ad-84e4-9a354793dd86</vt:lpwstr>
  </property>
</Properties>
</file>